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9" r:id="rId4"/>
    <p:sldId id="278" r:id="rId5"/>
    <p:sldId id="303" r:id="rId6"/>
    <p:sldId id="305" r:id="rId7"/>
    <p:sldId id="307" r:id="rId8"/>
    <p:sldId id="308" r:id="rId9"/>
    <p:sldId id="304" r:id="rId10"/>
    <p:sldId id="306" r:id="rId11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4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756EA1-9293-482D-9EF9-CC62C01F4C9E}" type="datetime1">
              <a:rPr lang="fr-FR"/>
              <a:pPr/>
              <a:t>26/06/13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9EEDD35-FD82-4EB6-996D-CA89F1DCD1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47398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FB336F3-4A44-4212-AA0C-2DF1C3F9F592}" type="datetime1">
              <a:rPr lang="fr-FR"/>
              <a:pPr/>
              <a:t>26/06/13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03F03AA-DCD9-4606-8C46-1C21EB4A637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6220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Sébastien begins.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This is a work in progress.</a:t>
            </a: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1546559-AFFC-401D-9DA0-6F5DFF350CAD}" type="slidenum">
              <a:rPr lang="fr-FR" sz="1200">
                <a:latin typeface="Calibri" charset="0"/>
              </a:rPr>
              <a:pPr eaLnBrk="1" hangingPunct="1"/>
              <a:t>1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A2D294-9C03-4A55-8C27-542B2422FA6F}" type="slidenum">
              <a:rPr lang="fr-FR" sz="1200">
                <a:latin typeface="Calibri" charset="0"/>
              </a:rPr>
              <a:pPr eaLnBrk="1" hangingPunct="1"/>
              <a:t>10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mtClean="0"/>
              <a:t>Sébastien continues</a:t>
            </a: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E9D2A04-FC2E-48B1-AA20-01F45AB10201}" type="slidenum">
              <a:rPr lang="fr-FR" sz="1200">
                <a:latin typeface="Calibri" charset="0"/>
              </a:rPr>
              <a:pPr eaLnBrk="1" hangingPunct="1"/>
              <a:t>2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4488735-8D7B-42A5-A09B-D8BC92D9D163}" type="slidenum">
              <a:rPr lang="fr-FR" sz="1200">
                <a:latin typeface="Calibri" charset="0"/>
              </a:rPr>
              <a:pPr eaLnBrk="1" hangingPunct="1"/>
              <a:t>3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A2D294-9C03-4A55-8C27-542B2422FA6F}" type="slidenum">
              <a:rPr lang="fr-FR" sz="1200">
                <a:latin typeface="Calibri" charset="0"/>
              </a:rPr>
              <a:pPr eaLnBrk="1" hangingPunct="1"/>
              <a:t>4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A2D294-9C03-4A55-8C27-542B2422FA6F}" type="slidenum">
              <a:rPr lang="fr-FR" sz="1200">
                <a:latin typeface="Calibri" charset="0"/>
              </a:rPr>
              <a:pPr eaLnBrk="1" hangingPunct="1"/>
              <a:t>5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A2D294-9C03-4A55-8C27-542B2422FA6F}" type="slidenum">
              <a:rPr lang="fr-FR" sz="1200">
                <a:latin typeface="Calibri" charset="0"/>
              </a:rPr>
              <a:pPr eaLnBrk="1" hangingPunct="1"/>
              <a:t>6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F528842-7FD1-4653-95F7-C09D96AC1842}" type="slidenum">
              <a:rPr lang="fr-FR" sz="1200">
                <a:latin typeface="Calibri" charset="0"/>
              </a:rPr>
              <a:pPr eaLnBrk="1" hangingPunct="1"/>
              <a:t>7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93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3E87743-845D-44AD-B8F6-1425B4302849}" type="slidenum">
              <a:rPr lang="fr-FR" sz="1200">
                <a:latin typeface="Calibri" charset="0"/>
              </a:rPr>
              <a:pPr eaLnBrk="1" hangingPunct="1"/>
              <a:t>8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Sébastien continues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A2D294-9C03-4A55-8C27-542B2422FA6F}" type="slidenum">
              <a:rPr lang="fr-FR" sz="1200">
                <a:latin typeface="Calibri" charset="0"/>
              </a:rPr>
              <a:pPr eaLnBrk="1" hangingPunct="1"/>
              <a:t>9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e de titr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7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9F7D9DF-BD31-4248-A878-19AEAAD87A54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10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B7CEBE-A592-4BDE-9A0B-1894F9A9302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8472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A31C61-7946-4BBC-BE92-687EBF97AEC4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85ACF-0B07-4F1D-B093-4CA893A4536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137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BBEA3DFC-4B70-48FF-95B0-2602DC677C46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CDADB1C-1900-439E-9B84-05ED8C42061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4331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6DE4D3-A72D-4BB9-80DD-5C565D70390C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3CDB2-209C-4DF4-95E2-48903C3E5BF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472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-têt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7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D99BC-21B0-47D5-85C8-94294D1AEE52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6572A68-4532-4074-AD30-F44F8D82887A}" type="slidenum">
              <a:rPr lang="fr-FR"/>
              <a:pPr/>
              <a:t>‹#›</a:t>
            </a:fld>
            <a:endParaRPr lang="fr-FR"/>
          </a:p>
        </p:txBody>
      </p:sp>
      <p:sp>
        <p:nvSpPr>
          <p:cNvPr id="9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0283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27551A-1F56-4129-A127-7C1A2828A19C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02127-879E-4B3E-A6B9-6FEAD649CA3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042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7E622-EE86-4355-B1D0-2D7B22DA437D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A2739-0A97-43D8-9EE6-53215CCAF56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876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39C5B6-76CF-4B51-ADE8-9939CB48E1E1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747D0-919D-4161-8A73-A41EA1E9F8F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198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37E1F2-E26E-475F-8097-F236050D576A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2D5F48-DDF7-4ED4-A8DE-1B6EAC69A9F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909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8597EC-2741-4967-8763-057F5B800CA7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86E40-B303-412F-BC5F-6ACCE988BC4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114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fld id="{9A1DF93A-3B02-4305-A338-D9FBEF8C89BC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10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DD52E942-E264-40FF-A69B-FFF37FE1678A}" type="slidenum">
              <a:rPr lang="fr-FR"/>
              <a:pPr/>
              <a:t>‹#›</a:t>
            </a:fld>
            <a:endParaRPr lang="fr-FR"/>
          </a:p>
        </p:txBody>
      </p:sp>
      <p:sp>
        <p:nvSpPr>
          <p:cNvPr id="11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6004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  <a:endParaRPr lang="en-US" smtClean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Tw Cen MT" charset="0"/>
              </a:defRPr>
            </a:lvl1pPr>
          </a:lstStyle>
          <a:p>
            <a:fld id="{E662B4BE-F30E-4B4A-9D6C-78E4D463C74D}" type="datetime1">
              <a:rPr lang="en-US"/>
              <a:pPr/>
              <a:t>26/06/13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Tw Cen MT" charset="0"/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fld id="{3CB3B2C8-9AE1-4253-A7EF-7E2EE31D0F5A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7" r:id="rId2"/>
    <p:sldLayoutId id="2147483844" r:id="rId3"/>
    <p:sldLayoutId id="2147483838" r:id="rId4"/>
    <p:sldLayoutId id="2147483839" r:id="rId5"/>
    <p:sldLayoutId id="2147483840" r:id="rId6"/>
    <p:sldLayoutId id="2147483845" r:id="rId7"/>
    <p:sldLayoutId id="2147483841" r:id="rId8"/>
    <p:sldLayoutId id="2147483846" r:id="rId9"/>
    <p:sldLayoutId id="2147483842" r:id="rId10"/>
    <p:sldLayoutId id="214748384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62200" y="1447800"/>
            <a:ext cx="6477000" cy="3429000"/>
          </a:xfrm>
        </p:spPr>
        <p:txBody>
          <a:bodyPr anchor="t">
            <a:normAutofit/>
          </a:bodyPr>
          <a:lstStyle/>
          <a:p>
            <a:pPr eaLnBrk="1" hangingPunct="1"/>
            <a:r>
              <a:rPr lang="fr-FR" sz="2556" b="1" cap="none" dirty="0" smtClean="0"/>
              <a:t>Quelles innovations managériales dans les établissements de santé en France </a:t>
            </a:r>
            <a:r>
              <a:rPr lang="fr-FR" sz="2800" dirty="0" smtClean="0"/>
              <a:t>?</a:t>
            </a:r>
            <a:r>
              <a:rPr lang="fr-FR" sz="2600" b="1" cap="none" dirty="0" smtClean="0"/>
              <a:t> </a:t>
            </a:r>
            <a:br>
              <a:rPr lang="fr-FR" sz="2600" b="1" cap="none" dirty="0" smtClean="0"/>
            </a:br>
            <a:r>
              <a:rPr lang="fr-FR" sz="2600" cap="none" dirty="0" smtClean="0"/>
              <a:t/>
            </a:r>
            <a:br>
              <a:rPr lang="fr-FR" sz="2600" cap="none" dirty="0" smtClean="0"/>
            </a:br>
            <a:r>
              <a:rPr lang="fr-FR" sz="2100" cap="none" dirty="0" smtClean="0"/>
              <a:t>Sébastien DAMART, NIMEC, Université de Rouen</a:t>
            </a:r>
            <a:br>
              <a:rPr lang="fr-FR" sz="2100" cap="none" dirty="0" smtClean="0"/>
            </a:br>
            <a:r>
              <a:rPr lang="fr-FR" sz="1300" cap="none" dirty="0" smtClean="0"/>
              <a:t/>
            </a:r>
            <a:br>
              <a:rPr lang="fr-FR" sz="1300" cap="none" dirty="0" smtClean="0"/>
            </a:br>
            <a:r>
              <a:rPr lang="fr-FR" sz="2600" cap="none" dirty="0" smtClean="0"/>
              <a:t/>
            </a:r>
            <a:br>
              <a:rPr lang="fr-FR" sz="2600" cap="none" dirty="0" smtClean="0"/>
            </a:br>
            <a:endParaRPr lang="fr-FR" sz="2600" cap="none" dirty="0" smtClean="0"/>
          </a:p>
        </p:txBody>
      </p:sp>
      <p:sp>
        <p:nvSpPr>
          <p:cNvPr id="15363" name="Sous-titr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ctr" eaLnBrk="1" hangingPunct="1"/>
            <a:r>
              <a:rPr lang="fr-FR" dirty="0" smtClean="0"/>
              <a:t>26 juin 2013</a:t>
            </a:r>
          </a:p>
        </p:txBody>
      </p:sp>
      <p:sp>
        <p:nvSpPr>
          <p:cNvPr id="15364" name="ZoneTexte 3"/>
          <p:cNvSpPr txBox="1">
            <a:spLocks noChangeArrowheads="1"/>
          </p:cNvSpPr>
          <p:nvPr/>
        </p:nvSpPr>
        <p:spPr bwMode="auto">
          <a:xfrm>
            <a:off x="0" y="6172200"/>
            <a:ext cx="2133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fr-FR" sz="2600" dirty="0" smtClean="0">
                <a:latin typeface="Tw Cen MT" charset="0"/>
              </a:rPr>
              <a:t>CIPP </a:t>
            </a:r>
            <a:r>
              <a:rPr lang="fr-FR" sz="2600" dirty="0" smtClean="0">
                <a:solidFill>
                  <a:srgbClr val="FFFFFF"/>
                </a:solidFill>
                <a:latin typeface="Tw Cen MT" charset="0"/>
              </a:rPr>
              <a:t>2013</a:t>
            </a:r>
            <a:endParaRPr lang="fr-FR" sz="2600" dirty="0">
              <a:solidFill>
                <a:srgbClr val="FFFFFF"/>
              </a:solidFill>
              <a:latin typeface="Tw Cen MT" charset="0"/>
            </a:endParaRPr>
          </a:p>
          <a:p>
            <a:pPr eaLnBrk="1" hangingPunct="1"/>
            <a:endParaRPr lang="fr-FR" sz="1800" dirty="0">
              <a:latin typeface="Tw Cen MT" charset="0"/>
            </a:endParaRPr>
          </a:p>
        </p:txBody>
      </p:sp>
      <p:sp>
        <p:nvSpPr>
          <p:cNvPr id="1536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4018E43-D6D4-40B7-8181-8A4EB0B30538}" type="slidenum">
              <a:rPr lang="fr-FR" sz="1400">
                <a:solidFill>
                  <a:schemeClr val="tx2"/>
                </a:solidFill>
                <a:latin typeface="Tw Cen MT" charset="0"/>
              </a:rPr>
              <a:pPr eaLnBrk="1" hangingPunct="1"/>
              <a:t>1</a:t>
            </a:fld>
            <a:endParaRPr lang="fr-FR" sz="1400">
              <a:solidFill>
                <a:schemeClr val="tx2"/>
              </a:solidFill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612774" y="228600"/>
            <a:ext cx="8531225" cy="990600"/>
          </a:xfrm>
        </p:spPr>
        <p:txBody>
          <a:bodyPr/>
          <a:lstStyle/>
          <a:p>
            <a:pPr eaLnBrk="1" hangingPunct="1"/>
            <a:r>
              <a:rPr lang="fr-FR" sz="3200" dirty="0" smtClean="0"/>
              <a:t>6 enseignements, 6 champs d’innovation en management dans les EDS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55990" y="1775830"/>
            <a:ext cx="3183995" cy="1250404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 marL="0" indent="0" eaLnBrk="1" hangingPunct="1">
              <a:buNone/>
            </a:pPr>
            <a:r>
              <a:rPr lang="fr-FR" sz="2400" dirty="0" smtClean="0"/>
              <a:t>1. Espaces d’échanges sur les pratiques professionnelles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D15F7510-936E-41D4-91EE-5FBA3AD0AFF8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10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5075393" y="1775830"/>
            <a:ext cx="3183995" cy="12504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None/>
              <a:tabLst/>
              <a:defRPr/>
            </a:pPr>
            <a:r>
              <a:rPr lang="fr-FR" sz="2400" dirty="0" smtClean="0">
                <a:latin typeface="+mn-lt"/>
                <a:cs typeface="ＭＳ Ｐゴシック" charset="-128"/>
              </a:rPr>
              <a:t>2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. Gestion et pilotage des problématiques RH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859758" y="3441350"/>
            <a:ext cx="3183995" cy="1273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None/>
              <a:tabLst/>
              <a:defRPr/>
            </a:pPr>
            <a:r>
              <a:rPr lang="fr-FR" sz="2400" dirty="0" smtClean="0">
                <a:latin typeface="+mn-lt"/>
                <a:cs typeface="ＭＳ Ｐゴシック" charset="-128"/>
              </a:rPr>
              <a:t>3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. Gestion par les compétences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5079161" y="3441350"/>
            <a:ext cx="3183995" cy="12737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None/>
              <a:tabLst/>
              <a:defRPr/>
            </a:pPr>
            <a:r>
              <a:rPr lang="fr-FR" sz="2400" noProof="0" dirty="0" smtClean="0">
                <a:latin typeface="+mn-lt"/>
                <a:cs typeface="ＭＳ Ｐゴシック" charset="-128"/>
              </a:rPr>
              <a:t>4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. Surchauffe organisationnelle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877038" y="5120380"/>
            <a:ext cx="3183995" cy="12157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None/>
              <a:tabLst/>
              <a:defRPr/>
            </a:pPr>
            <a:r>
              <a:rPr lang="fr-FR" sz="2400" noProof="0" dirty="0" smtClean="0">
                <a:latin typeface="+mn-lt"/>
                <a:cs typeface="ＭＳ Ｐゴシック" charset="-128"/>
              </a:rPr>
              <a:t>5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. Pilotage du changement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5096441" y="5120379"/>
            <a:ext cx="3183995" cy="12157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None/>
              <a:tabLst/>
              <a:defRPr/>
            </a:pPr>
            <a:r>
              <a:rPr lang="fr-FR" sz="2400" dirty="0" smtClean="0">
                <a:latin typeface="+mn-lt"/>
                <a:cs typeface="ＭＳ Ｐゴシック" charset="-128"/>
              </a:rPr>
              <a:t>6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. Postures de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fr-FR" smtClean="0"/>
              <a:t>Plan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775" y="1670050"/>
            <a:ext cx="8153400" cy="4803775"/>
          </a:xfrm>
        </p:spPr>
        <p:txBody>
          <a:bodyPr/>
          <a:lstStyle/>
          <a:p>
            <a:pPr eaLnBrk="1" hangingPunct="1"/>
            <a:r>
              <a:rPr lang="fr-FR" sz="2800" dirty="0" smtClean="0"/>
              <a:t>Contexte de la recherche</a:t>
            </a:r>
          </a:p>
          <a:p>
            <a:pPr eaLnBrk="1" hangingPunct="1">
              <a:buFont typeface="Wingdings" charset="2"/>
              <a:buNone/>
            </a:pPr>
            <a:endParaRPr lang="fr-FR" sz="700" dirty="0" smtClean="0"/>
          </a:p>
          <a:p>
            <a:pPr eaLnBrk="1" hangingPunct="1"/>
            <a:r>
              <a:rPr lang="fr-FR" sz="2800" dirty="0" smtClean="0"/>
              <a:t>Grille de lecture de l’innovation managériale</a:t>
            </a:r>
          </a:p>
          <a:p>
            <a:pPr eaLnBrk="1" hangingPunct="1"/>
            <a:endParaRPr lang="fr-FR" sz="700" dirty="0" smtClean="0"/>
          </a:p>
          <a:p>
            <a:pPr eaLnBrk="1" hangingPunct="1"/>
            <a:r>
              <a:rPr lang="fr-FR" sz="2800" dirty="0" smtClean="0"/>
              <a:t>6 enseignements sur l’innovation managériale à l’hôpital</a:t>
            </a:r>
          </a:p>
          <a:p>
            <a:pPr eaLnBrk="1" hangingPunct="1">
              <a:buNone/>
            </a:pPr>
            <a:endParaRPr lang="fr-FR" sz="2800" dirty="0" smtClean="0"/>
          </a:p>
          <a:p>
            <a:pPr eaLnBrk="1" hangingPunct="1">
              <a:buFont typeface="Wingdings" charset="2"/>
              <a:buNone/>
            </a:pPr>
            <a:endParaRPr lang="fr-FR" sz="700" dirty="0" smtClean="0"/>
          </a:p>
          <a:p>
            <a:pPr eaLnBrk="1" hangingPunct="1">
              <a:buFont typeface="Wingdings" charset="2"/>
              <a:buNone/>
            </a:pPr>
            <a:endParaRPr lang="fr-FR" sz="2800" dirty="0" smtClean="0"/>
          </a:p>
          <a:p>
            <a:pPr eaLnBrk="1" hangingPunct="1"/>
            <a:endParaRPr lang="fr-FR" sz="2800" dirty="0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4C69BB0C-F7E6-43F2-9440-B7B0A4126147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2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fr-FR" sz="4000" smtClean="0"/>
              <a:t>Contexte de la recherche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292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Contexte de réformes importantes des établissements de santé en France,</a:t>
            </a:r>
          </a:p>
          <a:p>
            <a:pPr eaLnBrk="1" hangingPunct="1"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Contexte de contingentement fort des ressources et d’introduction de logiques d’efficience,</a:t>
            </a:r>
          </a:p>
          <a:p>
            <a:pPr eaLnBrk="1" hangingPunct="1"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Crise à (et de) l’hôpital induites par ces transformations organisationnelles,</a:t>
            </a:r>
          </a:p>
          <a:p>
            <a:pPr eaLnBrk="1" hangingPunct="1"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L’absentéisme des soignants est une des manifestations de cette crise… et une manifestation de l’insuffisance de la logique intégrative </a:t>
            </a:r>
          </a:p>
          <a:p>
            <a:pPr eaLnBrk="1" hangingPunct="1"/>
            <a:endParaRPr lang="fr-FR" sz="2400" dirty="0" smtClean="0"/>
          </a:p>
          <a:p>
            <a:pPr eaLnBrk="1" hangingPunct="1"/>
            <a:endParaRPr lang="fr-FR" sz="2400" dirty="0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ECAB7A-154A-4CED-9809-028614957ADA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3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fr-FR" sz="4000" smtClean="0"/>
              <a:t>Contexte de la recherche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292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Projet de recherche sur l’absentéisme des personnels soignants des établissements de santé et </a:t>
            </a:r>
            <a:r>
              <a:rPr lang="fr-FR" sz="2400" dirty="0" err="1" smtClean="0"/>
              <a:t>médico</a:t>
            </a:r>
            <a:r>
              <a:rPr lang="fr-FR" sz="2400" dirty="0" smtClean="0"/>
              <a:t> sociaux,</a:t>
            </a:r>
          </a:p>
          <a:p>
            <a:pPr eaLnBrk="1" hangingPunct="1"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Partenariat avec 10 établissements (tailles et activités variées),</a:t>
            </a:r>
          </a:p>
          <a:p>
            <a:pPr eaLnBrk="1" hangingPunct="1"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Recherche intervention conduisant à alterner phases exploratoires et phases projets,</a:t>
            </a:r>
          </a:p>
          <a:p>
            <a:pPr eaLnBrk="1" hangingPunct="1"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Enseignements tirés sur les problématiques RH et d’organisation mais aussi sur ce que veut dire « innover en management à l’hôpital ». </a:t>
            </a:r>
          </a:p>
          <a:p>
            <a:pPr eaLnBrk="1" hangingPunct="1"/>
            <a:endParaRPr lang="fr-FR" sz="2400" dirty="0" smtClean="0"/>
          </a:p>
          <a:p>
            <a:pPr eaLnBrk="1" hangingPunct="1"/>
            <a:endParaRPr lang="fr-FR" sz="2400" dirty="0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D15F7510-936E-41D4-91EE-5FBA3AD0AFF8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4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612774" y="228600"/>
            <a:ext cx="8531225" cy="990600"/>
          </a:xfrm>
        </p:spPr>
        <p:txBody>
          <a:bodyPr/>
          <a:lstStyle/>
          <a:p>
            <a:pPr eaLnBrk="1" hangingPunct="1"/>
            <a:r>
              <a:rPr lang="fr-FR" sz="3600" dirty="0" smtClean="0"/>
              <a:t>Grille de lecture de l’innovation managériale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3290410"/>
          </a:xfrm>
        </p:spPr>
        <p:txBody>
          <a:bodyPr/>
          <a:lstStyle/>
          <a:p>
            <a:pPr eaLnBrk="1" hangingPunct="1"/>
            <a:r>
              <a:rPr lang="fr-FR" sz="2400" i="1" dirty="0" smtClean="0"/>
              <a:t>« D'un côté le management est perçu comme rationnel, permettant un fonctionnement meilleur des organisations et par conséquent hautement souhaitable; d'un autre côté apparaissent les obstacles tels que le statut du personnel, les règles budgétaires des institutions publiques et bientôt la réprobation pour ce qui tendrait à rapprocher le secteur public du secteur privé et à considérer les administrations comme des commerçants. » (</a:t>
            </a:r>
            <a:r>
              <a:rPr lang="fr-FR" sz="2400" i="1" dirty="0" err="1" smtClean="0"/>
              <a:t>Laufer</a:t>
            </a:r>
            <a:r>
              <a:rPr lang="fr-FR" sz="2400" i="1" dirty="0" smtClean="0"/>
              <a:t> et </a:t>
            </a:r>
            <a:r>
              <a:rPr lang="fr-FR" sz="2400" i="1" dirty="0" err="1" smtClean="0"/>
              <a:t>Burlaud</a:t>
            </a:r>
            <a:r>
              <a:rPr lang="fr-FR" sz="2400" i="1" dirty="0" smtClean="0"/>
              <a:t>, 1980) </a:t>
            </a:r>
          </a:p>
          <a:p>
            <a:pPr eaLnBrk="1" hangingPunct="1"/>
            <a:endParaRPr lang="fr-FR" sz="2400" i="1" dirty="0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D15F7510-936E-41D4-91EE-5FBA3AD0AFF8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5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612774" y="228600"/>
            <a:ext cx="8531225" cy="990600"/>
          </a:xfrm>
        </p:spPr>
        <p:txBody>
          <a:bodyPr/>
          <a:lstStyle/>
          <a:p>
            <a:pPr eaLnBrk="1" hangingPunct="1"/>
            <a:r>
              <a:rPr lang="fr-FR" sz="3600" dirty="0" smtClean="0"/>
              <a:t>Grille de lecture de l’innovation managériale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D15F7510-936E-41D4-91EE-5FBA3AD0AFF8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6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400" dirty="0" smtClean="0"/>
              <a:t>Problématiques du management omni présentes (coordination, pilotage, structures, outils, etc.),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L’innovation managériale perçue comme une importation brutale de pratiques, outils, idéologies du monde de l’entreprise privée,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Univers où idéologies et théories de la performance se heurtent </a:t>
            </a:r>
            <a:r>
              <a:rPr lang="fr-FR" sz="2400" dirty="0" smtClean="0"/>
              <a:t>constamment,</a:t>
            </a:r>
          </a:p>
          <a:p>
            <a:endParaRPr lang="fr-FR" sz="2400" dirty="0" smtClean="0"/>
          </a:p>
          <a:p>
            <a:r>
              <a:rPr lang="fr-FR" sz="2400" dirty="0" smtClean="0"/>
              <a:t>Le « cadre dans les couloirs »: une innovation de rupture à potentiel.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7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fr-FR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76200" y="99535"/>
            <a:ext cx="4876800" cy="5693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solidFill>
                  <a:schemeClr val="tx1"/>
                </a:solidFill>
                <a:latin typeface="Calibri"/>
                <a:cs typeface="Calibri"/>
              </a:rPr>
              <a:t>Projet PHARES</a:t>
            </a:r>
          </a:p>
          <a:p>
            <a:pPr>
              <a:defRPr/>
            </a:pPr>
            <a:r>
              <a:rPr lang="fr-FR" sz="900" b="1" dirty="0">
                <a:solidFill>
                  <a:schemeClr val="tx1"/>
                </a:solidFill>
                <a:latin typeface="Calibri"/>
                <a:cs typeface="Calibri"/>
              </a:rPr>
              <a:t>Atelier de conception sur la problématique du remplacement et de la gestion de l’absentéisme dans l’établissement</a:t>
            </a:r>
            <a:endParaRPr lang="fr-FR" sz="1000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endParaRPr lang="fr-FR" sz="1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029200" y="99536"/>
            <a:ext cx="4038600" cy="5693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solidFill>
                  <a:srgbClr val="000000"/>
                </a:solidFill>
                <a:latin typeface="Calibri"/>
                <a:cs typeface="Calibri"/>
              </a:rPr>
              <a:t>Séance du 27 octobre 2010</a:t>
            </a:r>
          </a:p>
          <a:p>
            <a:pPr>
              <a:defRPr/>
            </a:pPr>
            <a:r>
              <a:rPr lang="fr-FR" sz="900" b="1" dirty="0">
                <a:solidFill>
                  <a:srgbClr val="FF0000"/>
                </a:solidFill>
                <a:latin typeface="Calibri"/>
                <a:cs typeface="Calibri"/>
              </a:rPr>
              <a:t>ATTENTION: les idées évoquées ci-dessous ne constituent pas des propositions; elles sont le fruit d’un échange libre à poursuivre avec d’autres participants </a:t>
            </a:r>
          </a:p>
          <a:p>
            <a:pPr>
              <a:defRPr/>
            </a:pPr>
            <a:endParaRPr lang="fr-FR" sz="9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6200" y="6172200"/>
            <a:ext cx="4876800" cy="6001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100" b="1" dirty="0">
                <a:solidFill>
                  <a:srgbClr val="000000"/>
                </a:solidFill>
                <a:latin typeface="Calibri"/>
                <a:cs typeface="Calibri"/>
              </a:rPr>
              <a:t>Participants à la séance</a:t>
            </a:r>
          </a:p>
          <a:p>
            <a:pPr>
              <a:defRPr/>
            </a:pP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VXXXXXXXXXXXXXXXXXX</a:t>
            </a:r>
            <a:endParaRPr lang="fr-FR" sz="1100" dirty="0">
              <a:latin typeface="Calibri"/>
              <a:cs typeface="Calibri"/>
            </a:endParaRPr>
          </a:p>
          <a:p>
            <a:pPr>
              <a:defRPr/>
            </a:pP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29200" y="6172200"/>
            <a:ext cx="4038600" cy="6001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100" b="1" dirty="0">
                <a:solidFill>
                  <a:srgbClr val="000000"/>
                </a:solidFill>
                <a:latin typeface="Calibri"/>
                <a:cs typeface="Calibri"/>
              </a:rPr>
              <a:t>Animateurs de la séance</a:t>
            </a:r>
          </a:p>
          <a:p>
            <a:pPr>
              <a:defRPr/>
            </a:pP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L. Brami (projet PHARES), S. Damart (projet PHARES)</a:t>
            </a:r>
          </a:p>
          <a:p>
            <a:pPr>
              <a:defRPr/>
            </a:pPr>
            <a:endParaRPr lang="fr-FR" sz="1100" dirty="0">
              <a:latin typeface="Calibri"/>
              <a:cs typeface="Calibri"/>
            </a:endParaRPr>
          </a:p>
          <a:p>
            <a:pPr>
              <a:defRPr/>
            </a:pP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56327" name="ZoneTexte 22"/>
          <p:cNvSpPr txBox="1">
            <a:spLocks noChangeArrowheads="1"/>
          </p:cNvSpPr>
          <p:nvPr/>
        </p:nvSpPr>
        <p:spPr bwMode="auto">
          <a:xfrm>
            <a:off x="0" y="685800"/>
            <a:ext cx="8991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200" b="1">
                <a:latin typeface="Calibri" charset="0"/>
              </a:rPr>
              <a:t>Objectifs de l’atelier</a:t>
            </a:r>
          </a:p>
          <a:p>
            <a:pPr eaLnBrk="1" hangingPunct="1"/>
            <a:r>
              <a:rPr lang="fr-FR" sz="900">
                <a:latin typeface="Calibri" charset="0"/>
              </a:rPr>
              <a:t>Travail de réflexion collectif sur la pratique du remplacement en cas d’absence dans l’établissement. Comment l’améliorer ou la rendre plus efficace ? Peut-on imaginer des procédures de remplacement innovantes pour améliorer simultanément la qualité des soins et les conditions de travail ?</a:t>
            </a:r>
          </a:p>
          <a:p>
            <a:pPr eaLnBrk="1" hangingPunct="1"/>
            <a:r>
              <a:rPr lang="fr-FR" sz="900">
                <a:latin typeface="Calibri" charset="0"/>
              </a:rPr>
              <a:t>Les animateurs de l’atelier ont proposé de réfléchir sur 3 concepts (il s’agit d’idées très décalées et irréalistes pour stimuler la créativité et la discussion dans l’atelier):</a:t>
            </a: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76200" y="1447800"/>
            <a:ext cx="2819400" cy="246063"/>
          </a:xfrm>
          <a:prstGeom prst="rect">
            <a:avLst/>
          </a:prstGeom>
          <a:solidFill>
            <a:srgbClr val="7BA79D"/>
          </a:solidFill>
          <a:ln w="47625" cmpd="dbl">
            <a:solidFill>
              <a:schemeClr val="bg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fr-FR" sz="1000" b="1">
                <a:solidFill>
                  <a:srgbClr val="FFFFFF"/>
                </a:solidFill>
                <a:latin typeface="Calibri" charset="0"/>
              </a:rPr>
              <a:t>Le permis de remplacer … à points</a:t>
            </a:r>
          </a:p>
          <a:p>
            <a:pPr algn="ctr" eaLnBrk="1" hangingPunct="1"/>
            <a:endParaRPr lang="fr-FR" sz="1000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3048000" y="1447800"/>
            <a:ext cx="2819400" cy="246063"/>
          </a:xfrm>
          <a:prstGeom prst="rect">
            <a:avLst/>
          </a:prstGeom>
          <a:solidFill>
            <a:srgbClr val="968C8C"/>
          </a:solidFill>
          <a:ln w="47625" cmpd="dbl">
            <a:solidFill>
              <a:schemeClr val="bg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fr-FR" sz="1000" b="1">
                <a:solidFill>
                  <a:srgbClr val="FFFFFF"/>
                </a:solidFill>
                <a:latin typeface="Calibri" charset="0"/>
              </a:rPr>
              <a:t>Le remplacement systématique à coût nul</a:t>
            </a:r>
          </a:p>
          <a:p>
            <a:pPr algn="ctr" eaLnBrk="1" hangingPunct="1"/>
            <a:endParaRPr lang="fr-FR" sz="1000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6019800" y="1447800"/>
            <a:ext cx="3048000" cy="400050"/>
          </a:xfrm>
          <a:prstGeom prst="rect">
            <a:avLst/>
          </a:prstGeom>
          <a:solidFill>
            <a:srgbClr val="A5AB81"/>
          </a:solidFill>
          <a:ln w="47625" cmpd="dbl">
            <a:solidFill>
              <a:schemeClr val="bg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fr-FR" sz="1000" b="1">
                <a:solidFill>
                  <a:srgbClr val="FFFFFF"/>
                </a:solidFill>
                <a:latin typeface="Calibri" charset="0"/>
              </a:rPr>
              <a:t>Le résident, gestionnaire du remplacement et de l’absentéisme</a:t>
            </a:r>
          </a:p>
        </p:txBody>
      </p:sp>
      <p:sp>
        <p:nvSpPr>
          <p:cNvPr id="56331" name="ZoneTexte 26"/>
          <p:cNvSpPr txBox="1">
            <a:spLocks noChangeArrowheads="1"/>
          </p:cNvSpPr>
          <p:nvPr/>
        </p:nvSpPr>
        <p:spPr bwMode="auto">
          <a:xfrm>
            <a:off x="76200" y="1704975"/>
            <a:ext cx="29718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100">
                <a:latin typeface="Calibri" charset="0"/>
              </a:rPr>
              <a:t>Groupe d’idées évoquées:</a:t>
            </a:r>
          </a:p>
          <a:p>
            <a:pPr eaLnBrk="1" hangingPunct="1"/>
            <a:endParaRPr lang="fr-FR" sz="11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1. L’ajustement des règles</a:t>
            </a:r>
          </a:p>
          <a:p>
            <a:pPr eaLnBrk="1" hangingPunct="1"/>
            <a:r>
              <a:rPr lang="fr-FR" sz="900">
                <a:latin typeface="Calibri" charset="0"/>
              </a:rPr>
              <a:t>Définir la procédure de remplacement dans différentes configurations (exemple: le dimanche, si absence que fait l’administrateur de garde ?)</a:t>
            </a:r>
          </a:p>
          <a:p>
            <a:pPr eaLnBrk="1" hangingPunct="1"/>
            <a:r>
              <a:rPr lang="fr-FR" sz="900">
                <a:latin typeface="Calibri" charset="0"/>
              </a:rPr>
              <a:t>Rendre les règles claires et compréhensibles (les mêmes règles qui que soit l’administrateur de garde par exemple)</a:t>
            </a:r>
          </a:p>
          <a:p>
            <a:pPr eaLnBrk="1" hangingPunct="1"/>
            <a:r>
              <a:rPr lang="fr-FR" sz="900">
                <a:latin typeface="Calibri" charset="0"/>
              </a:rPr>
              <a:t>Inclure dans les règles des récompenses, des formes explicites de remerciements (donnant donnant)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2. L’efficacité du remplacement</a:t>
            </a:r>
          </a:p>
          <a:p>
            <a:pPr eaLnBrk="1" hangingPunct="1"/>
            <a:r>
              <a:rPr lang="fr-FR" sz="900">
                <a:latin typeface="Calibri" charset="0"/>
              </a:rPr>
              <a:t>Le remplacement qui tient compte des pics de charge de travail</a:t>
            </a:r>
          </a:p>
          <a:p>
            <a:pPr eaLnBrk="1" hangingPunct="1"/>
            <a:r>
              <a:rPr lang="fr-FR" sz="900">
                <a:latin typeface="Calibri" charset="0"/>
              </a:rPr>
              <a:t>Tenir compte des conséquences des éventuels non remplacements sur le climat de travail</a:t>
            </a:r>
          </a:p>
          <a:p>
            <a:pPr eaLnBrk="1" hangingPunct="1"/>
            <a:r>
              <a:rPr lang="fr-FR" sz="900" b="1">
                <a:solidFill>
                  <a:srgbClr val="FF0000"/>
                </a:solidFill>
                <a:latin typeface="Calibri" charset="0"/>
              </a:rPr>
              <a:t>Donner aux cadres des outils pour argumenter, mieux dialoguer et expliquer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3. La responsabilité individuelle du remplacement</a:t>
            </a:r>
          </a:p>
          <a:p>
            <a:pPr eaLnBrk="1" hangingPunct="1"/>
            <a:r>
              <a:rPr lang="fr-FR" sz="900">
                <a:latin typeface="Calibri" charset="0"/>
              </a:rPr>
              <a:t>Imaginer tenir compte des compétences de chacun pour remplacer (un agent n’est pas remplaçable par n’importe qui)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4. Le quota de remplacement</a:t>
            </a:r>
          </a:p>
          <a:p>
            <a:pPr eaLnBrk="1" hangingPunct="1"/>
            <a:r>
              <a:rPr lang="fr-FR" sz="900">
                <a:latin typeface="Calibri" charset="0"/>
              </a:rPr>
              <a:t>Imaginer que les cadres puisent dans un quota de remplacement (oui mais que fait-on si le quota est dépassé ?)</a:t>
            </a:r>
          </a:p>
          <a:p>
            <a:pPr eaLnBrk="1" hangingPunct="1"/>
            <a:r>
              <a:rPr lang="fr-FR" sz="900">
                <a:latin typeface="Calibri" charset="0"/>
              </a:rPr>
              <a:t>Imaginer une graduation: il y aurait plus de possibilités de remplacer lorsque les charges de travail sont importantes par exemple</a:t>
            </a:r>
          </a:p>
          <a:p>
            <a:pPr eaLnBrk="1" hangingPunct="1"/>
            <a:endParaRPr lang="fr-FR" sz="1100">
              <a:latin typeface="Calibri" charset="0"/>
            </a:endParaRPr>
          </a:p>
          <a:p>
            <a:pPr eaLnBrk="1" hangingPunct="1"/>
            <a:endParaRPr lang="fr-FR" sz="1100">
              <a:latin typeface="Calibri" charset="0"/>
            </a:endParaRPr>
          </a:p>
          <a:p>
            <a:pPr eaLnBrk="1" hangingPunct="1"/>
            <a:endParaRPr lang="fr-FR" sz="1100">
              <a:latin typeface="Calibri" charset="0"/>
            </a:endParaRPr>
          </a:p>
        </p:txBody>
      </p:sp>
      <p:sp>
        <p:nvSpPr>
          <p:cNvPr id="56332" name="ZoneTexte 27"/>
          <p:cNvSpPr txBox="1">
            <a:spLocks noChangeArrowheads="1"/>
          </p:cNvSpPr>
          <p:nvPr/>
        </p:nvSpPr>
        <p:spPr bwMode="auto">
          <a:xfrm>
            <a:off x="3048000" y="1704975"/>
            <a:ext cx="29718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100">
                <a:latin typeface="Calibri" charset="0"/>
              </a:rPr>
              <a:t>Groupe d’idées évoquées:</a:t>
            </a:r>
          </a:p>
          <a:p>
            <a:pPr eaLnBrk="1" hangingPunct="1"/>
            <a:endParaRPr lang="fr-FR" sz="11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1. Le temps de travail</a:t>
            </a:r>
          </a:p>
          <a:p>
            <a:pPr eaLnBrk="1" hangingPunct="1"/>
            <a:r>
              <a:rPr lang="fr-FR" sz="900">
                <a:latin typeface="Calibri" charset="0"/>
              </a:rPr>
              <a:t>Equilibre sur l’année entre le remplacement (et le coût que cela représente) et le besoin (la charge de travail)</a:t>
            </a:r>
          </a:p>
          <a:p>
            <a:pPr eaLnBrk="1" hangingPunct="1"/>
            <a:r>
              <a:rPr lang="fr-FR" sz="900">
                <a:latin typeface="Calibri" charset="0"/>
              </a:rPr>
              <a:t>Imaginer une forme d’annualisation partielle et acceptable du temps de travail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2. L’enveloppe financière</a:t>
            </a:r>
          </a:p>
          <a:p>
            <a:pPr eaLnBrk="1" hangingPunct="1"/>
            <a:r>
              <a:rPr lang="fr-FR" sz="900">
                <a:latin typeface="Calibri" charset="0"/>
              </a:rPr>
              <a:t>Il existerait une enveloppe financière que l’on ne peut dépasser (mais que fait-on si nécessité de la dépasser quand même)</a:t>
            </a:r>
          </a:p>
          <a:p>
            <a:pPr eaLnBrk="1" hangingPunct="1"/>
            <a:r>
              <a:rPr lang="fr-FR" sz="900">
                <a:latin typeface="Calibri" charset="0"/>
              </a:rPr>
              <a:t>On remplace toute absence mais on définit sur certains jours des services minimum pour rééquilibrer les coût financier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3. L’élasticité</a:t>
            </a:r>
          </a:p>
          <a:p>
            <a:pPr eaLnBrk="1" hangingPunct="1"/>
            <a:r>
              <a:rPr lang="fr-FR" sz="900">
                <a:latin typeface="Calibri" charset="0"/>
              </a:rPr>
              <a:t>Le bénévolat est une forme de remplacement à coût nul (mais évidemment pas acceptable)</a:t>
            </a:r>
          </a:p>
          <a:p>
            <a:pPr eaLnBrk="1" hangingPunct="1"/>
            <a:r>
              <a:rPr lang="fr-FR" sz="900">
                <a:latin typeface="Calibri" charset="0"/>
              </a:rPr>
              <a:t>Comment stimuler l’entraide entre équipes ?</a:t>
            </a:r>
          </a:p>
          <a:p>
            <a:pPr eaLnBrk="1" hangingPunct="1"/>
            <a:r>
              <a:rPr lang="fr-FR" sz="900">
                <a:latin typeface="Calibri" charset="0"/>
              </a:rPr>
              <a:t>Parfois ne vaut-il mieux pas se passer d’une remplaçante mais essayer d’organiser la journée avec les compétences présentes ?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4. Contractuelles, titulaires, statuts </a:t>
            </a:r>
          </a:p>
          <a:p>
            <a:pPr eaLnBrk="1" hangingPunct="1"/>
            <a:r>
              <a:rPr lang="fr-FR" sz="900" b="1">
                <a:solidFill>
                  <a:srgbClr val="FF0000"/>
                </a:solidFill>
                <a:latin typeface="Calibri" charset="0"/>
              </a:rPr>
              <a:t>Travailler sur le statut de la remplaçante (valoriser son statut ?)</a:t>
            </a:r>
          </a:p>
          <a:p>
            <a:pPr eaLnBrk="1" hangingPunct="1"/>
            <a:r>
              <a:rPr lang="fr-FR" sz="900">
                <a:latin typeface="Calibri" charset="0"/>
              </a:rPr>
              <a:t>Si la remplaçante est titulaire, pas de coût supplémentaire ? Une titulaire serait la suppléante d’une autre titulaire</a:t>
            </a:r>
          </a:p>
          <a:p>
            <a:pPr eaLnBrk="1" hangingPunct="1"/>
            <a:r>
              <a:rPr lang="fr-FR" sz="900">
                <a:latin typeface="Calibri" charset="0"/>
              </a:rPr>
              <a:t>Pas de pool de remplaçantes ?</a:t>
            </a:r>
            <a:endParaRPr lang="fr-FR" sz="1100">
              <a:latin typeface="Calibri" charset="0"/>
            </a:endParaRPr>
          </a:p>
          <a:p>
            <a:pPr eaLnBrk="1" hangingPunct="1"/>
            <a:endParaRPr lang="fr-FR" sz="1100">
              <a:latin typeface="Calibri" charset="0"/>
            </a:endParaRPr>
          </a:p>
        </p:txBody>
      </p:sp>
      <p:sp>
        <p:nvSpPr>
          <p:cNvPr id="56333" name="ZoneTexte 28"/>
          <p:cNvSpPr txBox="1">
            <a:spLocks noChangeArrowheads="1"/>
          </p:cNvSpPr>
          <p:nvPr/>
        </p:nvSpPr>
        <p:spPr bwMode="auto">
          <a:xfrm>
            <a:off x="6019800" y="1924050"/>
            <a:ext cx="304800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100">
                <a:latin typeface="Calibri" charset="0"/>
              </a:rPr>
              <a:t>Groupe d’idées évoquées:</a:t>
            </a:r>
          </a:p>
          <a:p>
            <a:pPr eaLnBrk="1" hangingPunct="1"/>
            <a:endParaRPr lang="fr-FR" sz="11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1. Le résident est le décideur</a:t>
            </a:r>
          </a:p>
          <a:p>
            <a:pPr eaLnBrk="1" hangingPunct="1"/>
            <a:r>
              <a:rPr lang="fr-FR" sz="900">
                <a:latin typeface="Calibri" charset="0"/>
              </a:rPr>
              <a:t>On demanderait l’avis du résidents pour aménager sa journée et hiérarchiser les tâches à sa convenance</a:t>
            </a:r>
          </a:p>
          <a:p>
            <a:pPr eaLnBrk="1" hangingPunct="1"/>
            <a:r>
              <a:rPr lang="fr-FR" sz="900">
                <a:latin typeface="Calibri" charset="0"/>
              </a:rPr>
              <a:t>Le résident émettrait la règle qu’il veut; par exemple: qu’on ait toujours le même nombre de personnes qui s’occupent de lui / elle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2. Les échanges avec le résident</a:t>
            </a:r>
          </a:p>
          <a:p>
            <a:pPr eaLnBrk="1" hangingPunct="1"/>
            <a:r>
              <a:rPr lang="fr-FR" sz="900" b="1">
                <a:solidFill>
                  <a:srgbClr val="FF0000"/>
                </a:solidFill>
                <a:latin typeface="Calibri" charset="0"/>
              </a:rPr>
              <a:t>Faut-il communiquer avec les résidents sur les conditions de travail  pour influencer son niveau d’exigence </a:t>
            </a:r>
            <a:r>
              <a:rPr lang="fr-FR" sz="900">
                <a:latin typeface="Calibri" charset="0"/>
              </a:rPr>
              <a:t>? (les tenir au courant des problèmes d’absences)</a:t>
            </a:r>
          </a:p>
          <a:p>
            <a:pPr eaLnBrk="1" hangingPunct="1"/>
            <a:r>
              <a:rPr lang="fr-FR" sz="900">
                <a:latin typeface="Calibri" charset="0"/>
              </a:rPr>
              <a:t>Le résident peut absorber une partie des conséquences de l’absence (dans les faits, le résident est plutôt « pour » ne pas donner trop de travail lorsqu’il y a absences; éviter néanmoins l’auto censure des résidents))</a:t>
            </a:r>
          </a:p>
          <a:p>
            <a:pPr eaLnBrk="1" hangingPunct="1"/>
            <a:r>
              <a:rPr lang="fr-FR" sz="900">
                <a:latin typeface="Calibri" charset="0"/>
              </a:rPr>
              <a:t>Le résident est-il un « client » ?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3. Critères de remplacement </a:t>
            </a:r>
          </a:p>
          <a:p>
            <a:pPr eaLnBrk="1" hangingPunct="1"/>
            <a:r>
              <a:rPr lang="fr-FR" sz="900">
                <a:latin typeface="Calibri" charset="0"/>
              </a:rPr>
              <a:t>On imagine un outil de mesure de la charge de travail et on définit le remplacement en fonction</a:t>
            </a:r>
          </a:p>
          <a:p>
            <a:pPr eaLnBrk="1" hangingPunct="1"/>
            <a:r>
              <a:rPr lang="fr-FR" sz="900">
                <a:latin typeface="Calibri" charset="0"/>
              </a:rPr>
              <a:t>Remplacement sur la base du nombre de lits occupés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4. Les besoins du résident </a:t>
            </a:r>
          </a:p>
          <a:p>
            <a:pPr eaLnBrk="1" hangingPunct="1"/>
            <a:r>
              <a:rPr lang="fr-FR" sz="900">
                <a:latin typeface="Calibri" charset="0"/>
              </a:rPr>
              <a:t>Le résident au centre des préoccupations</a:t>
            </a:r>
          </a:p>
          <a:p>
            <a:pPr eaLnBrk="1" hangingPunct="1"/>
            <a:r>
              <a:rPr lang="fr-FR" sz="900">
                <a:latin typeface="Calibri" charset="0"/>
              </a:rPr>
              <a:t>Evaluer les besoins du résident</a:t>
            </a:r>
          </a:p>
          <a:p>
            <a:pPr eaLnBrk="1" hangingPunct="1"/>
            <a:r>
              <a:rPr lang="fr-FR" sz="900">
                <a:latin typeface="Calibri" charset="0"/>
              </a:rPr>
              <a:t>Evaluer le bien être du résident (remplacer en fonction)</a:t>
            </a:r>
            <a:endParaRPr lang="fr-FR" sz="1100">
              <a:latin typeface="Calibri" charset="0"/>
            </a:endParaRPr>
          </a:p>
          <a:p>
            <a:pPr eaLnBrk="1" hangingPunct="1"/>
            <a:endParaRPr lang="fr-FR" sz="110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76200" y="99535"/>
            <a:ext cx="4876800" cy="5693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solidFill>
                  <a:schemeClr val="tx1"/>
                </a:solidFill>
                <a:latin typeface="Calibri"/>
                <a:cs typeface="Calibri"/>
              </a:rPr>
              <a:t>Projet PHARES</a:t>
            </a:r>
          </a:p>
          <a:p>
            <a:pPr>
              <a:defRPr/>
            </a:pPr>
            <a:r>
              <a:rPr lang="fr-FR" sz="900" b="1" dirty="0">
                <a:solidFill>
                  <a:schemeClr val="tx1"/>
                </a:solidFill>
                <a:latin typeface="Calibri"/>
                <a:cs typeface="Calibri"/>
              </a:rPr>
              <a:t>Atelier de conception sur la problématique du remplacement et de la gestion de l’absentéisme dans l’établissement</a:t>
            </a:r>
            <a:endParaRPr lang="fr-FR" sz="1000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endParaRPr lang="fr-FR" sz="1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29200" y="99536"/>
            <a:ext cx="4038600" cy="5693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solidFill>
                  <a:srgbClr val="000000"/>
                </a:solidFill>
                <a:latin typeface="Calibri"/>
                <a:cs typeface="Calibri"/>
              </a:rPr>
              <a:t>Séance du 17 décembre 2010</a:t>
            </a:r>
          </a:p>
          <a:p>
            <a:pPr>
              <a:defRPr/>
            </a:pPr>
            <a:r>
              <a:rPr lang="fr-FR" sz="900" b="1" dirty="0">
                <a:solidFill>
                  <a:srgbClr val="FF0000"/>
                </a:solidFill>
                <a:latin typeface="Calibri"/>
                <a:cs typeface="Calibri"/>
              </a:rPr>
              <a:t>ATTENTION: les idées évoquées ci-dessous ne constituent pas des propositions; elles sont le fruit d’un échange libre à poursuivre avec d’autres participants </a:t>
            </a:r>
          </a:p>
          <a:p>
            <a:pPr>
              <a:defRPr/>
            </a:pPr>
            <a:endParaRPr lang="fr-FR" sz="9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6200" y="6172200"/>
            <a:ext cx="4876800" cy="6001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100" b="1" dirty="0">
                <a:solidFill>
                  <a:srgbClr val="000000"/>
                </a:solidFill>
                <a:latin typeface="Calibri"/>
                <a:cs typeface="Calibri"/>
              </a:rPr>
              <a:t>Participants à la séance</a:t>
            </a:r>
          </a:p>
          <a:p>
            <a:pPr>
              <a:defRPr/>
            </a:pP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S. Briand, M. </a:t>
            </a:r>
            <a:r>
              <a:rPr lang="fr-FR" sz="1100" dirty="0" err="1">
                <a:solidFill>
                  <a:srgbClr val="000000"/>
                </a:solidFill>
                <a:latin typeface="Calibri"/>
                <a:cs typeface="Calibri"/>
              </a:rPr>
              <a:t>Demarest</a:t>
            </a: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, G. Delaunay, I. </a:t>
            </a:r>
            <a:r>
              <a:rPr lang="fr-FR" sz="1100" dirty="0" err="1">
                <a:solidFill>
                  <a:srgbClr val="000000"/>
                </a:solidFill>
                <a:latin typeface="Calibri"/>
                <a:cs typeface="Calibri"/>
              </a:rPr>
              <a:t>Fioleau</a:t>
            </a: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, M. Fleurance, C. </a:t>
            </a:r>
            <a:r>
              <a:rPr lang="fr-FR" sz="1100" dirty="0" err="1">
                <a:solidFill>
                  <a:srgbClr val="000000"/>
                </a:solidFill>
                <a:latin typeface="Calibri"/>
                <a:cs typeface="Calibri"/>
              </a:rPr>
              <a:t>Gayou</a:t>
            </a: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, M.-R. </a:t>
            </a:r>
            <a:r>
              <a:rPr lang="fr-FR" sz="1100" dirty="0" err="1">
                <a:solidFill>
                  <a:srgbClr val="000000"/>
                </a:solidFill>
                <a:latin typeface="Calibri"/>
                <a:cs typeface="Calibri"/>
              </a:rPr>
              <a:t>Lhommeau</a:t>
            </a: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, M. </a:t>
            </a:r>
            <a:r>
              <a:rPr lang="fr-FR" sz="1100" dirty="0" err="1">
                <a:solidFill>
                  <a:srgbClr val="000000"/>
                </a:solidFill>
                <a:latin typeface="Calibri"/>
                <a:cs typeface="Calibri"/>
              </a:rPr>
              <a:t>Thuel</a:t>
            </a:r>
            <a:endParaRPr lang="fr-FR" sz="1100" dirty="0">
              <a:latin typeface="Calibri"/>
              <a:cs typeface="Calibri"/>
            </a:endParaRPr>
          </a:p>
          <a:p>
            <a:pPr>
              <a:defRPr/>
            </a:pP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29200" y="6172200"/>
            <a:ext cx="4038600" cy="6001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100" b="1" dirty="0">
                <a:solidFill>
                  <a:srgbClr val="000000"/>
                </a:solidFill>
                <a:latin typeface="Calibri"/>
                <a:cs typeface="Calibri"/>
              </a:rPr>
              <a:t>Animateurs de la séance</a:t>
            </a:r>
          </a:p>
          <a:p>
            <a:pPr>
              <a:defRPr/>
            </a:pPr>
            <a:r>
              <a:rPr lang="fr-FR" sz="1100" dirty="0">
                <a:solidFill>
                  <a:srgbClr val="000000"/>
                </a:solidFill>
                <a:latin typeface="Calibri"/>
                <a:cs typeface="Calibri"/>
              </a:rPr>
              <a:t>L. Brami (projet PHARES), S. Damart (projet PHARES)</a:t>
            </a:r>
          </a:p>
          <a:p>
            <a:pPr>
              <a:defRPr/>
            </a:pPr>
            <a:endParaRPr lang="fr-FR" sz="1100" dirty="0">
              <a:latin typeface="Calibri"/>
              <a:cs typeface="Calibri"/>
            </a:endParaRPr>
          </a:p>
          <a:p>
            <a:pPr>
              <a:defRPr/>
            </a:pP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58374" name="ZoneTexte 17"/>
          <p:cNvSpPr txBox="1">
            <a:spLocks noChangeArrowheads="1"/>
          </p:cNvSpPr>
          <p:nvPr/>
        </p:nvSpPr>
        <p:spPr bwMode="auto">
          <a:xfrm>
            <a:off x="0" y="685800"/>
            <a:ext cx="8991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200" b="1">
                <a:latin typeface="Calibri" charset="0"/>
              </a:rPr>
              <a:t>Objectifs de l’atelier</a:t>
            </a:r>
          </a:p>
          <a:p>
            <a:pPr eaLnBrk="1" hangingPunct="1"/>
            <a:r>
              <a:rPr lang="fr-FR" sz="900">
                <a:latin typeface="Calibri" charset="0"/>
              </a:rPr>
              <a:t>Travail de réflexion collectif sur la pratique du remplacement en cas d’absence dans l’établissement. Comment l’améliorer ou la rendre plus efficace ? Peut-on imaginer des procédures de remplacement innovantes pour améliorer simultanément la qualité des soins et les conditions de travail ?</a:t>
            </a:r>
          </a:p>
          <a:p>
            <a:pPr eaLnBrk="1" hangingPunct="1"/>
            <a:r>
              <a:rPr lang="fr-FR" sz="900">
                <a:latin typeface="Calibri" charset="0"/>
              </a:rPr>
              <a:t>Les animateurs de l’atelier ont proposé de réfléchir sur 2 concepts (il s’agit d’idées très décalées et irréalistes pour stimuler la créativité et la discussion dans l’atelier):</a:t>
            </a: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76200" y="1447800"/>
            <a:ext cx="4343400" cy="246063"/>
          </a:xfrm>
          <a:prstGeom prst="rect">
            <a:avLst/>
          </a:prstGeom>
          <a:solidFill>
            <a:srgbClr val="7BA79D"/>
          </a:solidFill>
          <a:ln w="47625" cmpd="dbl">
            <a:solidFill>
              <a:schemeClr val="bg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fr-FR" sz="1000" b="1">
                <a:solidFill>
                  <a:srgbClr val="FFFFFF"/>
                </a:solidFill>
                <a:latin typeface="Calibri" charset="0"/>
              </a:rPr>
              <a:t>L’agent absent auto gestionnaire de son remplacement</a:t>
            </a:r>
          </a:p>
          <a:p>
            <a:pPr algn="ctr" eaLnBrk="1" hangingPunct="1"/>
            <a:endParaRPr lang="fr-FR" sz="1000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4572000" y="3678238"/>
            <a:ext cx="4495800" cy="246062"/>
          </a:xfrm>
          <a:prstGeom prst="rect">
            <a:avLst/>
          </a:prstGeom>
          <a:solidFill>
            <a:srgbClr val="968C8C"/>
          </a:solidFill>
          <a:ln w="47625" cmpd="dbl">
            <a:solidFill>
              <a:schemeClr val="bg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fr-FR" sz="1000" b="1">
                <a:solidFill>
                  <a:srgbClr val="FFFFFF"/>
                </a:solidFill>
                <a:latin typeface="Calibri" charset="0"/>
              </a:rPr>
              <a:t>« Fêter le présentéisme ! »</a:t>
            </a:r>
          </a:p>
          <a:p>
            <a:pPr algn="ctr" eaLnBrk="1" hangingPunct="1"/>
            <a:endParaRPr lang="fr-FR" sz="1000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6200" y="1704975"/>
            <a:ext cx="4343400" cy="45862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100">
                <a:latin typeface="Calibri" charset="0"/>
              </a:rPr>
              <a:t>Groupe d’idées évoquées:</a:t>
            </a:r>
          </a:p>
          <a:p>
            <a:pPr eaLnBrk="1" hangingPunct="1"/>
            <a:endParaRPr lang="fr-FR" sz="1100">
              <a:latin typeface="Calibri" charset="0"/>
            </a:endParaRPr>
          </a:p>
          <a:p>
            <a:pPr eaLnBrk="1" hangingPunct="1">
              <a:buFontTx/>
              <a:buAutoNum type="arabicPeriod"/>
            </a:pPr>
            <a:r>
              <a:rPr lang="fr-FR" sz="900" b="1">
                <a:latin typeface="Calibri" charset="0"/>
              </a:rPr>
              <a:t>Equité</a:t>
            </a:r>
            <a:endParaRPr lang="fr-FR" sz="900">
              <a:latin typeface="Calibri" charset="0"/>
            </a:endParaRPr>
          </a:p>
          <a:p>
            <a:pPr eaLnBrk="1" hangingPunct="1"/>
            <a:r>
              <a:rPr lang="fr-FR" sz="900">
                <a:latin typeface="Calibri" charset="0"/>
              </a:rPr>
              <a:t>Equité est le sens du retour; c’est également une façon de montrer de la reconnaissance</a:t>
            </a:r>
          </a:p>
          <a:p>
            <a:pPr eaLnBrk="1" hangingPunct="1"/>
            <a:r>
              <a:rPr lang="fr-FR" sz="900">
                <a:latin typeface="Calibri" charset="0"/>
              </a:rPr>
              <a:t>Est-ce que le collègue qui remplace aura un jour un retour et qu’est-ce qui peut le garantir ? Le manque de reconnaissance n’est pas acceptable</a:t>
            </a:r>
          </a:p>
          <a:p>
            <a:pPr eaLnBrk="1" hangingPunct="1"/>
            <a:r>
              <a:rPr lang="fr-FR" sz="900">
                <a:latin typeface="Calibri" charset="0"/>
              </a:rPr>
              <a:t>Les cadres peuvent donner quelques gages d’équité mais ils sont surtout là pour « tracer » les changements survenus dans les plannings; </a:t>
            </a:r>
            <a:r>
              <a:rPr lang="fr-FR" sz="900" b="1">
                <a:solidFill>
                  <a:srgbClr val="FF0000"/>
                </a:solidFill>
                <a:latin typeface="Calibri" charset="0"/>
              </a:rPr>
              <a:t>les cadres ont-ils cependant des outils permettant de vérifier que l’équité est respectée</a:t>
            </a:r>
          </a:p>
          <a:p>
            <a:pPr eaLnBrk="1" hangingPunct="1"/>
            <a:r>
              <a:rPr lang="fr-FR" sz="900">
                <a:latin typeface="Calibri" charset="0"/>
              </a:rPr>
              <a:t>La promptitude à venir en aide peut dépendre aussi du caractère d’urgence  (pour un jour ou une très courte période, pourquoi pas ?)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2. Règles</a:t>
            </a:r>
          </a:p>
          <a:p>
            <a:pPr eaLnBrk="1" hangingPunct="1"/>
            <a:r>
              <a:rPr lang="fr-FR" sz="900">
                <a:latin typeface="Calibri" charset="0"/>
              </a:rPr>
              <a:t>Il est nécessaire de définir mieux les rôles de chacun en cas d’absence</a:t>
            </a:r>
          </a:p>
          <a:p>
            <a:pPr eaLnBrk="1" hangingPunct="1"/>
            <a:r>
              <a:rPr lang="fr-FR" sz="900">
                <a:latin typeface="Calibri" charset="0"/>
              </a:rPr>
              <a:t>Définir et rendre explicite une procédure de remplacement (les modalités)</a:t>
            </a:r>
          </a:p>
          <a:p>
            <a:pPr eaLnBrk="1" hangingPunct="1"/>
            <a:r>
              <a:rPr lang="fr-FR" sz="900">
                <a:latin typeface="Calibri" charset="0"/>
              </a:rPr>
              <a:t>C’est l’équipe qui gère les plannings et pas le cadre (mais possible que s l’on fixe des règles)</a:t>
            </a:r>
          </a:p>
          <a:p>
            <a:pPr eaLnBrk="1" hangingPunct="1"/>
            <a:r>
              <a:rPr lang="fr-FR" sz="900">
                <a:latin typeface="Calibri" charset="0"/>
              </a:rPr>
              <a:t>L’auto gestion conduit à l’anarchie ou à la désorganisation si pas de règles et pas d’outils</a:t>
            </a:r>
          </a:p>
          <a:p>
            <a:pPr eaLnBrk="1" hangingPunct="1"/>
            <a:r>
              <a:rPr lang="fr-FR" sz="900">
                <a:latin typeface="Calibri" charset="0"/>
              </a:rPr>
              <a:t>Si l’agent auto gère son remplacement alors que fait le cadre de service</a:t>
            </a:r>
          </a:p>
          <a:p>
            <a:pPr eaLnBrk="1" hangingPunct="1"/>
            <a:r>
              <a:rPr lang="fr-FR" sz="900">
                <a:latin typeface="Calibri" charset="0"/>
              </a:rPr>
              <a:t>Les règles sont également nécessaires pour expliciter l’absence de différence de traitement entre contractuelle et titulaire (contractuelle tient le discours suivant: « Si je dis non alors ils ne me reprendront pas »). </a:t>
            </a:r>
            <a:r>
              <a:rPr lang="fr-FR" sz="900" b="1">
                <a:solidFill>
                  <a:srgbClr val="FF0000"/>
                </a:solidFill>
                <a:latin typeface="Calibri" charset="0"/>
              </a:rPr>
              <a:t>Les règles permettent de relâcher la pression (implicite) sur le personnel contractuel 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 b="1">
                <a:latin typeface="Calibri" charset="0"/>
              </a:rPr>
              <a:t>3. Cohésion</a:t>
            </a:r>
          </a:p>
          <a:p>
            <a:pPr eaLnBrk="1" hangingPunct="1"/>
            <a:r>
              <a:rPr lang="fr-FR" sz="900">
                <a:latin typeface="Calibri" charset="0"/>
              </a:rPr>
              <a:t>Confiance entre collègues, cohésion, esprit de groupe peuvent contribuer à faciliter la gestion de l’absentéisme (mais cette cohésion n’est pas possible si forte rotation des personnels)</a:t>
            </a:r>
          </a:p>
          <a:p>
            <a:pPr eaLnBrk="1" hangingPunct="1"/>
            <a:r>
              <a:rPr lang="fr-FR" sz="900">
                <a:latin typeface="Calibri" charset="0"/>
              </a:rPr>
              <a:t>Il y a un continuum allant de l’astreinte (modalité privilégiée si individualisme) à l’entraide volontaire et le système D entre collègues (système valable si solidarité entre collègues), cf. figure 1. </a:t>
            </a:r>
          </a:p>
          <a:p>
            <a:pPr eaLnBrk="1" hangingPunct="1"/>
            <a:endParaRPr lang="fr-FR" sz="1100">
              <a:latin typeface="Calibri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648200" y="3957638"/>
            <a:ext cx="4419600" cy="20621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1100">
                <a:latin typeface="Calibri" charset="0"/>
              </a:rPr>
              <a:t>Idées évoquées:</a:t>
            </a:r>
          </a:p>
          <a:p>
            <a:pPr eaLnBrk="1" hangingPunct="1"/>
            <a:endParaRPr lang="fr-FR" sz="900" b="1">
              <a:latin typeface="Calibri" charset="0"/>
            </a:endParaRPr>
          </a:p>
          <a:p>
            <a:pPr eaLnBrk="1" hangingPunct="1"/>
            <a:r>
              <a:rPr lang="fr-FR" sz="900">
                <a:latin typeface="Calibri" charset="0"/>
              </a:rPr>
              <a:t>Gagner à être présent: pas besoin de récompenser si on éprouve du bien-être à venir au travail (joie au travail est une forme de récompense), si on éprouve de la joie à travailler en nombre et faire un travail de qualité</a:t>
            </a:r>
          </a:p>
          <a:p>
            <a:pPr eaLnBrk="1" hangingPunct="1"/>
            <a:r>
              <a:rPr lang="fr-FR" sz="900">
                <a:latin typeface="Calibri" charset="0"/>
              </a:rPr>
              <a:t>La présence, c’est normal donc pas besoin de récompenser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>
                <a:latin typeface="Calibri" charset="0"/>
              </a:rPr>
              <a:t>Différences entre le présentéisme et l’implication dans le travail (on peut être présent et non efficace et / ou non impliqué)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>
                <a:latin typeface="Calibri" charset="0"/>
              </a:rPr>
              <a:t>Création d’une prime qui récompenserait la manière de servir (la qualité du travail ?): fêter le présentéisme, c’est donc récompenser ou reconnaître la valeur du travail</a:t>
            </a:r>
          </a:p>
          <a:p>
            <a:pPr eaLnBrk="1" hangingPunct="1"/>
            <a:endParaRPr lang="fr-FR" sz="900">
              <a:latin typeface="Calibri" charset="0"/>
            </a:endParaRPr>
          </a:p>
          <a:p>
            <a:pPr eaLnBrk="1" hangingPunct="1"/>
            <a:r>
              <a:rPr lang="fr-FR" sz="900">
                <a:latin typeface="Calibri" charset="0"/>
              </a:rPr>
              <a:t>Remercier l’agent présent et lui montrer sa reconnaissance</a:t>
            </a:r>
          </a:p>
          <a:p>
            <a:pPr eaLnBrk="1" hangingPunct="1"/>
            <a:endParaRPr lang="fr-FR" sz="1100">
              <a:latin typeface="Calibri" charset="0"/>
            </a:endParaRPr>
          </a:p>
        </p:txBody>
      </p:sp>
      <p:sp>
        <p:nvSpPr>
          <p:cNvPr id="58379" name="ZoneTexte 29"/>
          <p:cNvSpPr txBox="1">
            <a:spLocks noChangeArrowheads="1"/>
          </p:cNvSpPr>
          <p:nvPr/>
        </p:nvSpPr>
        <p:spPr bwMode="auto">
          <a:xfrm>
            <a:off x="5943600" y="1704975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Organisation individualiste</a:t>
            </a:r>
          </a:p>
        </p:txBody>
      </p:sp>
      <p:sp>
        <p:nvSpPr>
          <p:cNvPr id="58380" name="ZoneTexte 30"/>
          <p:cNvSpPr txBox="1">
            <a:spLocks noChangeArrowheads="1"/>
          </p:cNvSpPr>
          <p:nvPr/>
        </p:nvSpPr>
        <p:spPr bwMode="auto">
          <a:xfrm>
            <a:off x="8077200" y="1704975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Organisation solidaire</a:t>
            </a:r>
          </a:p>
        </p:txBody>
      </p:sp>
      <p:sp>
        <p:nvSpPr>
          <p:cNvPr id="58381" name="ZoneTexte 31"/>
          <p:cNvSpPr txBox="1">
            <a:spLocks noChangeArrowheads="1"/>
          </p:cNvSpPr>
          <p:nvPr/>
        </p:nvSpPr>
        <p:spPr bwMode="auto">
          <a:xfrm>
            <a:off x="4533900" y="1704975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Type de l’organisation</a:t>
            </a:r>
          </a:p>
        </p:txBody>
      </p:sp>
      <p:sp>
        <p:nvSpPr>
          <p:cNvPr id="58382" name="ZoneTexte 32"/>
          <p:cNvSpPr txBox="1">
            <a:spLocks noChangeArrowheads="1"/>
          </p:cNvSpPr>
          <p:nvPr/>
        </p:nvSpPr>
        <p:spPr bwMode="auto">
          <a:xfrm>
            <a:off x="4533900" y="2209800"/>
            <a:ext cx="838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Modalités de gestion de l’absentéisme</a:t>
            </a:r>
          </a:p>
        </p:txBody>
      </p:sp>
      <p:sp>
        <p:nvSpPr>
          <p:cNvPr id="58383" name="ZoneTexte 33"/>
          <p:cNvSpPr txBox="1">
            <a:spLocks noChangeArrowheads="1"/>
          </p:cNvSpPr>
          <p:nvPr/>
        </p:nvSpPr>
        <p:spPr bwMode="auto">
          <a:xfrm>
            <a:off x="5943600" y="2209800"/>
            <a:ext cx="838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Astreintes</a:t>
            </a:r>
          </a:p>
        </p:txBody>
      </p:sp>
      <p:sp>
        <p:nvSpPr>
          <p:cNvPr id="58384" name="ZoneTexte 34"/>
          <p:cNvSpPr txBox="1">
            <a:spLocks noChangeArrowheads="1"/>
          </p:cNvSpPr>
          <p:nvPr/>
        </p:nvSpPr>
        <p:spPr bwMode="auto">
          <a:xfrm>
            <a:off x="8077200" y="2209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Entraide entre collègues</a:t>
            </a:r>
          </a:p>
        </p:txBody>
      </p:sp>
      <p:sp>
        <p:nvSpPr>
          <p:cNvPr id="58385" name="ZoneTexte 35"/>
          <p:cNvSpPr txBox="1">
            <a:spLocks noChangeArrowheads="1"/>
          </p:cNvSpPr>
          <p:nvPr/>
        </p:nvSpPr>
        <p:spPr bwMode="auto">
          <a:xfrm>
            <a:off x="8077200" y="2754313"/>
            <a:ext cx="914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Pas besoin de récompenser le présentéisme</a:t>
            </a:r>
          </a:p>
        </p:txBody>
      </p:sp>
      <p:sp>
        <p:nvSpPr>
          <p:cNvPr id="58386" name="ZoneTexte 36"/>
          <p:cNvSpPr txBox="1">
            <a:spLocks noChangeArrowheads="1"/>
          </p:cNvSpPr>
          <p:nvPr/>
        </p:nvSpPr>
        <p:spPr bwMode="auto">
          <a:xfrm>
            <a:off x="5943600" y="2717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/>
              <a:t>Primes de service</a:t>
            </a:r>
          </a:p>
        </p:txBody>
      </p:sp>
      <p:cxnSp>
        <p:nvCxnSpPr>
          <p:cNvPr id="38" name="Connecteur droit 37"/>
          <p:cNvCxnSpPr/>
          <p:nvPr/>
        </p:nvCxnSpPr>
        <p:spPr>
          <a:xfrm rot="5400000">
            <a:off x="4779169" y="2477294"/>
            <a:ext cx="15668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572000" y="2074863"/>
            <a:ext cx="4495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58379" idx="3"/>
            <a:endCxn id="58380" idx="1"/>
          </p:cNvCxnSpPr>
          <p:nvPr/>
        </p:nvCxnSpPr>
        <p:spPr>
          <a:xfrm>
            <a:off x="6781800" y="1889125"/>
            <a:ext cx="1295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6781800" y="2589213"/>
            <a:ext cx="12954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5791200" y="2209800"/>
            <a:ext cx="990600" cy="1052513"/>
          </a:xfrm>
          <a:prstGeom prst="rect">
            <a:avLst/>
          </a:prstGeom>
          <a:noFill/>
          <a:ln w="6350">
            <a:solidFill>
              <a:srgbClr val="8FB2CF"/>
            </a:solidFill>
            <a:prstDash val="dash"/>
            <a:round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077200" y="2209800"/>
            <a:ext cx="990600" cy="1052513"/>
          </a:xfrm>
          <a:prstGeom prst="rect">
            <a:avLst/>
          </a:prstGeom>
          <a:noFill/>
          <a:ln w="6350">
            <a:solidFill>
              <a:srgbClr val="8FB2CF"/>
            </a:solidFill>
            <a:prstDash val="dash"/>
            <a:round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8393" name="ZoneTexte 43"/>
          <p:cNvSpPr txBox="1">
            <a:spLocks noChangeArrowheads="1"/>
          </p:cNvSpPr>
          <p:nvPr/>
        </p:nvSpPr>
        <p:spPr bwMode="auto">
          <a:xfrm>
            <a:off x="6019800" y="3352800"/>
            <a:ext cx="209391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sz="900" i="1"/>
              <a:t>Fig. 1: schéma discuté en séance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612774" y="228600"/>
            <a:ext cx="8531225" cy="990600"/>
          </a:xfrm>
        </p:spPr>
        <p:txBody>
          <a:bodyPr/>
          <a:lstStyle/>
          <a:p>
            <a:pPr eaLnBrk="1" hangingPunct="1"/>
            <a:r>
              <a:rPr lang="fr-FR" sz="3600" dirty="0" smtClean="0"/>
              <a:t>Grille de lecture de l’innovation managériale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531224" cy="50292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L'invention et la mise en œuvre d'une pratique, d'un processus, d'une structure ou d'une technique managériale, qui est nouvelle par rapport à l'état de l'art et qui vise à prolonger les objectifs de l'organisation (</a:t>
            </a:r>
            <a:r>
              <a:rPr lang="fr-FR" sz="2400" dirty="0" err="1" smtClean="0"/>
              <a:t>Birkinshaw</a:t>
            </a:r>
            <a:r>
              <a:rPr lang="fr-FR" sz="2400" dirty="0" smtClean="0"/>
              <a:t> et al., 2008),</a:t>
            </a:r>
          </a:p>
          <a:p>
            <a:pPr eaLnBrk="1" hangingPunct="1"/>
            <a:endParaRPr lang="fr-FR" sz="2400" dirty="0" smtClean="0"/>
          </a:p>
          <a:p>
            <a:pPr eaLnBrk="1" hangingPunct="1"/>
            <a:r>
              <a:rPr lang="fr-FR" sz="2400" dirty="0" smtClean="0"/>
              <a:t>L’innovation managériale: autres définitions:</a:t>
            </a:r>
          </a:p>
          <a:p>
            <a:pPr eaLnBrk="1" hangingPunct="1">
              <a:buNone/>
            </a:pPr>
            <a:r>
              <a:rPr lang="fr-FR" sz="2400" dirty="0" smtClean="0"/>
              <a:t>		(pratique ou processus ou structure x contexte)</a:t>
            </a:r>
          </a:p>
          <a:p>
            <a:pPr eaLnBrk="1" hangingPunct="1">
              <a:buNone/>
            </a:pPr>
            <a:r>
              <a:rPr lang="fr-FR" sz="2400" dirty="0" smtClean="0"/>
              <a:t>		(pratique ou processus ou structure x philosophie gestionnaire)</a:t>
            </a:r>
          </a:p>
          <a:p>
            <a:pPr eaLnBrk="1" hangingPunct="1">
              <a:buNone/>
            </a:pPr>
            <a:r>
              <a:rPr lang="fr-FR" sz="2400" dirty="0" smtClean="0"/>
              <a:t>		(pratique ou processus ou structure x …) </a:t>
            </a:r>
          </a:p>
          <a:p>
            <a:pPr eaLnBrk="1" hangingPunct="1"/>
            <a:endParaRPr lang="fr-FR" sz="2400" dirty="0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D15F7510-936E-41D4-91EE-5FBA3AD0AFF8}" type="slidenum">
              <a:rPr lang="fr-FR" sz="1200">
                <a:solidFill>
                  <a:srgbClr val="FFFFFF"/>
                </a:solidFill>
                <a:latin typeface="Tw Cen MT" charset="0"/>
              </a:rPr>
              <a:pPr eaLnBrk="1" hangingPunct="1">
                <a:lnSpc>
                  <a:spcPct val="80000"/>
                </a:lnSpc>
              </a:pPr>
              <a:t>9</a:t>
            </a:fld>
            <a:endParaRPr lang="fr-FR" sz="1200">
              <a:solidFill>
                <a:srgbClr val="FFFFFF"/>
              </a:solidFill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é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Médian.thmx</Template>
  <TotalTime>4935</TotalTime>
  <Words>1922</Words>
  <Application>Microsoft Macintosh PowerPoint</Application>
  <PresentationFormat>Présentation à l'écran (4:3)</PresentationFormat>
  <Paragraphs>203</Paragraphs>
  <Slides>10</Slides>
  <Notes>10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Médian</vt:lpstr>
      <vt:lpstr>Quelles innovations managériales dans les établissements de santé en France ?   Sébastien DAMART, NIMEC, Université de Rouen   </vt:lpstr>
      <vt:lpstr>Plan</vt:lpstr>
      <vt:lpstr>Contexte de la recherche</vt:lpstr>
      <vt:lpstr>Contexte de la recherche</vt:lpstr>
      <vt:lpstr>Grille de lecture de l’innovation managériale</vt:lpstr>
      <vt:lpstr>Grille de lecture de l’innovation managériale</vt:lpstr>
      <vt:lpstr>Diapositive 7</vt:lpstr>
      <vt:lpstr>Diapositive 8</vt:lpstr>
      <vt:lpstr>Grille de lecture de l’innovation managériale</vt:lpstr>
      <vt:lpstr>6 enseignements, 6 champs d’innovation en management dans les EDS</vt:lpstr>
    </vt:vector>
  </TitlesOfParts>
  <Company>Université Paris Dauphine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construction of discourses on management techniques  Exploratory study based on a snapshot of the consultants’ discourses on « 5 steps »  Claire Trotignon, Emilie Canet, Odile Challe, Albert David</dc:title>
  <dc:creator>Emilie Canet</dc:creator>
  <cp:lastModifiedBy>Sébastien Damart</cp:lastModifiedBy>
  <cp:revision>150</cp:revision>
  <cp:lastPrinted>2013-05-08T10:28:49Z</cp:lastPrinted>
  <dcterms:created xsi:type="dcterms:W3CDTF">2013-06-26T07:37:12Z</dcterms:created>
  <dcterms:modified xsi:type="dcterms:W3CDTF">2013-06-26T09:07:04Z</dcterms:modified>
</cp:coreProperties>
</file>