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8" r:id="rId4"/>
    <p:sldId id="257" r:id="rId5"/>
    <p:sldId id="267" r:id="rId6"/>
    <p:sldId id="264" r:id="rId7"/>
    <p:sldId id="268" r:id="rId8"/>
    <p:sldId id="269" r:id="rId9"/>
    <p:sldId id="271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7548-49EF-0941-B7CA-42F6A1D33D13}" type="datetimeFigureOut">
              <a:rPr lang="fr-FR" smtClean="0"/>
              <a:t>26/06/13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03CB-51EF-C34F-B4E2-A1C2C9DC16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79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2EF07D-E9D2-B043-97CC-9296167C66DC}" type="slidenum">
              <a:rPr lang="fr-FR" sz="1200">
                <a:latin typeface="Calibri" charset="0"/>
              </a:rPr>
              <a:pPr eaLnBrk="1" hangingPunct="1"/>
              <a:t>9</a:t>
            </a:fld>
            <a:endParaRPr lang="fr-FR" sz="1200">
              <a:latin typeface="Calibri" charset="0"/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2263223-82D4-A547-ADD6-8B63B6C35800}" type="slidenum">
              <a:rPr lang="fr-FR" sz="1200"/>
              <a:pPr algn="r" eaLnBrk="1" hangingPunct="1"/>
              <a:t>9</a:t>
            </a:fld>
            <a:endParaRPr lang="fr-F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FE1FC1-9C9B-B242-BA4A-F36C5088D941}" type="slidenum">
              <a:rPr lang="fr-FR" sz="1200"/>
              <a:pPr eaLnBrk="1" hangingPunct="1"/>
              <a:t>11</a:t>
            </a:fld>
            <a:endParaRPr lang="fr-FR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+ F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ire une relecture des enjeux en termes de processus et capacités organisationneles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+ Le besoin d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>
                <a:latin typeface="Calibri" charset="0"/>
                <a:ea typeface="ＭＳ Ｐゴシック" charset="0"/>
                <a:cs typeface="ＭＳ Ｐゴシック" charset="0"/>
              </a:rPr>
              <a:t>une approche qui combine stimulation à l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>
                <a:latin typeface="Calibri" charset="0"/>
                <a:ea typeface="ＭＳ Ｐゴシック" charset="0"/>
                <a:cs typeface="ＭＳ Ｐゴシック" charset="0"/>
              </a:rPr>
              <a:t>innovation stratégique et pilotage des compétences requises. 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+ expliquer les 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fr-FR" altLang="ja-JP">
                <a:latin typeface="Calibri" charset="0"/>
                <a:ea typeface="ＭＳ Ｐゴシック" charset="0"/>
                <a:cs typeface="ＭＳ Ｐゴシック" charset="0"/>
              </a:rPr>
              <a:t>bonnes propriétés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>
                <a:latin typeface="Calibri" charset="0"/>
                <a:ea typeface="ＭＳ Ｐゴシック" charset="0"/>
                <a:cs typeface="ＭＳ Ｐゴシック" charset="0"/>
              </a:rPr>
              <a:t> de la méthode à utiliser</a:t>
            </a: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23391D-1C83-C342-B77F-D31E310766D8}" type="slidenum">
              <a:rPr lang="fr-FR" sz="1200">
                <a:latin typeface="Calibri" charset="0"/>
              </a:rPr>
              <a:pPr eaLnBrk="1" hangingPunct="1"/>
              <a:t>13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84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2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7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82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6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5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0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74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9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8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0577-B282-FD43-AFF1-6609CB959E0C}" type="datetimeFigureOut">
              <a:rPr lang="fr-FR" smtClean="0"/>
              <a:t>25/06/13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4B23-DCF4-834A-9760-44D17F6CFF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Apports des théories et méthodes de la conception innovante aux politiques </a:t>
            </a:r>
            <a:r>
              <a:rPr lang="fr-FR" sz="2800" dirty="0" smtClean="0"/>
              <a:t>publiques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200" b="1" dirty="0" smtClean="0">
                <a:solidFill>
                  <a:srgbClr val="FF6600"/>
                </a:solidFill>
              </a:rPr>
              <a:t>Analyse </a:t>
            </a:r>
            <a:r>
              <a:rPr lang="fr-FR" sz="2200" b="1" dirty="0">
                <a:solidFill>
                  <a:srgbClr val="FF6600"/>
                </a:solidFill>
              </a:rPr>
              <a:t>à travers le cas du projet ANR "Lien social, habitat et situations de fragilité dans la ville innovante de 2030"</a:t>
            </a:r>
            <a:endParaRPr lang="fr-FR" sz="2200" b="1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67838" y="5581124"/>
            <a:ext cx="3332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Albert David</a:t>
            </a:r>
          </a:p>
          <a:p>
            <a:pPr algn="ctr"/>
            <a:r>
              <a:rPr lang="fr-FR" sz="1400" dirty="0" smtClean="0"/>
              <a:t>Professeur de management de l’innovation</a:t>
            </a:r>
          </a:p>
          <a:p>
            <a:pPr algn="ctr"/>
            <a:r>
              <a:rPr lang="fr-FR" sz="1400" dirty="0" smtClean="0"/>
              <a:t>Université Paris-Dauphine</a:t>
            </a:r>
            <a:endParaRPr lang="fr-FR" sz="1400" dirty="0"/>
          </a:p>
        </p:txBody>
      </p:sp>
      <p:pic>
        <p:nvPicPr>
          <p:cNvPr id="8" name="Image 7" descr="logo_dauphine_couleurs_grand_567x227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68" y="5499237"/>
            <a:ext cx="1959854" cy="78463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416618" y="4330086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Conception innovante des politiques publiques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26 juin 2013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389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sz="2000" dirty="0" smtClean="0"/>
              <a:t>Le projet ANR "</a:t>
            </a:r>
            <a:r>
              <a:rPr lang="fr-FR" sz="2000" dirty="0"/>
              <a:t>Lien social, habitat et situations de fragilité dans la ville innovante de </a:t>
            </a:r>
            <a:r>
              <a:rPr lang="fr-FR" sz="2000" dirty="0" smtClean="0"/>
              <a:t>2030 » (LISOHASIF)</a:t>
            </a:r>
          </a:p>
          <a:p>
            <a:endParaRPr lang="fr-FR" sz="2000" dirty="0"/>
          </a:p>
          <a:p>
            <a:r>
              <a:rPr lang="fr-FR" sz="2000" dirty="0" smtClean="0"/>
              <a:t>C/K : une modélisation du raisonnement de conception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b="1" dirty="0" smtClean="0"/>
              <a:t>Ateliers DKCP : une application de la théorie C/K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L’organisation du projet LISOHASIF : les phases D, K, C et P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Politiques publiques innovantes, fabrique innovante des politiques publiques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07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Les ateliers DKCP®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762000" y="1373188"/>
            <a:ext cx="8008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dirty="0">
                <a:solidFill>
                  <a:srgbClr val="476213"/>
                </a:solidFill>
                <a:latin typeface="Calibri" charset="0"/>
              </a:rPr>
              <a:t>Une application de la théorie C/K de la conception</a:t>
            </a:r>
          </a:p>
          <a:p>
            <a:endParaRPr lang="fr-FR" dirty="0">
              <a:solidFill>
                <a:srgbClr val="476213"/>
              </a:solidFill>
              <a:latin typeface="Calibri" charset="0"/>
            </a:endParaRPr>
          </a:p>
          <a:p>
            <a:r>
              <a:rPr lang="fr-FR" dirty="0">
                <a:solidFill>
                  <a:srgbClr val="476213"/>
                </a:solidFill>
                <a:latin typeface="Calibri" charset="0"/>
              </a:rPr>
              <a:t>Un dispositif progressivement mis au point, testé, étendu, professionnalisé gr</a:t>
            </a:r>
            <a:r>
              <a:rPr lang="fr-FR" altLang="ja-JP" dirty="0">
                <a:solidFill>
                  <a:srgbClr val="476213"/>
                </a:solidFill>
                <a:latin typeface="Calibri" charset="0"/>
              </a:rPr>
              <a:t>âce à des recherches et applications collaboratives (RATP, Thalès</a:t>
            </a:r>
            <a:r>
              <a:rPr lang="fr-FR" altLang="ja-JP" dirty="0" smtClean="0">
                <a:solidFill>
                  <a:srgbClr val="476213"/>
                </a:solidFill>
                <a:latin typeface="Calibri" charset="0"/>
              </a:rPr>
              <a:t>, Vallourec</a:t>
            </a:r>
            <a:r>
              <a:rPr lang="fr-FR" altLang="ja-JP" dirty="0">
                <a:solidFill>
                  <a:srgbClr val="476213"/>
                </a:solidFill>
                <a:latin typeface="Calibri" charset="0"/>
              </a:rPr>
              <a:t>, </a:t>
            </a:r>
            <a:r>
              <a:rPr lang="fr-FR" altLang="ja-JP" dirty="0" err="1">
                <a:solidFill>
                  <a:srgbClr val="476213"/>
                </a:solidFill>
                <a:latin typeface="Calibri" charset="0"/>
              </a:rPr>
              <a:t>Turbomeca</a:t>
            </a:r>
            <a:r>
              <a:rPr lang="fr-FR" altLang="ja-JP" dirty="0">
                <a:solidFill>
                  <a:srgbClr val="476213"/>
                </a:solidFill>
                <a:latin typeface="Calibri" charset="0"/>
              </a:rPr>
              <a:t>, </a:t>
            </a:r>
            <a:r>
              <a:rPr lang="fr-FR" altLang="ja-JP" dirty="0" err="1">
                <a:solidFill>
                  <a:srgbClr val="476213"/>
                </a:solidFill>
                <a:latin typeface="Calibri" charset="0"/>
              </a:rPr>
              <a:t>Merck</a:t>
            </a:r>
            <a:r>
              <a:rPr lang="fr-FR" altLang="ja-JP" dirty="0">
                <a:solidFill>
                  <a:srgbClr val="476213"/>
                </a:solidFill>
                <a:latin typeface="Calibri" charset="0"/>
              </a:rPr>
              <a:t> Millipore, ANR, </a:t>
            </a:r>
            <a:r>
              <a:rPr lang="fr-FR" altLang="ja-JP" dirty="0" smtClean="0">
                <a:solidFill>
                  <a:srgbClr val="476213"/>
                </a:solidFill>
                <a:latin typeface="Calibri" charset="0"/>
              </a:rPr>
              <a:t>RFF, SAFRAN </a:t>
            </a:r>
            <a:r>
              <a:rPr lang="fr-FR" altLang="ja-JP" dirty="0">
                <a:solidFill>
                  <a:srgbClr val="476213"/>
                </a:solidFill>
                <a:latin typeface="Calibri" charset="0"/>
              </a:rPr>
              <a:t>…)</a:t>
            </a:r>
            <a:endParaRPr lang="fr-FR" dirty="0">
              <a:solidFill>
                <a:srgbClr val="476213"/>
              </a:solidFill>
              <a:latin typeface="Calibri" charset="0"/>
            </a:endParaRPr>
          </a:p>
          <a:p>
            <a:endParaRPr lang="fr-FR" dirty="0">
              <a:solidFill>
                <a:schemeClr val="accent1"/>
              </a:solidFill>
              <a:latin typeface="Calibri" charset="0"/>
            </a:endParaRPr>
          </a:p>
          <a:p>
            <a:endParaRPr lang="fr-FR" dirty="0">
              <a:solidFill>
                <a:schemeClr val="accent1"/>
              </a:solidFill>
              <a:latin typeface="Calibri" charset="0"/>
            </a:endParaRPr>
          </a:p>
          <a:p>
            <a:r>
              <a:rPr lang="fr-FR" dirty="0">
                <a:solidFill>
                  <a:schemeClr val="accent1"/>
                </a:solidFill>
                <a:latin typeface="Calibri" charset="0"/>
              </a:rPr>
              <a:t>Principe : </a:t>
            </a:r>
          </a:p>
          <a:p>
            <a:endParaRPr lang="fr-FR" dirty="0">
              <a:solidFill>
                <a:schemeClr val="accent1"/>
              </a:solidFill>
              <a:latin typeface="Calibri" charset="0"/>
            </a:endParaRPr>
          </a:p>
          <a:p>
            <a:r>
              <a:rPr lang="fr-FR" dirty="0">
                <a:solidFill>
                  <a:schemeClr val="accent1"/>
                </a:solidFill>
                <a:latin typeface="Calibri" charset="0"/>
              </a:rPr>
              <a:t>Une </a:t>
            </a:r>
            <a:r>
              <a:rPr lang="fr-FR" b="1" dirty="0">
                <a:solidFill>
                  <a:srgbClr val="4F6228"/>
                </a:solidFill>
                <a:latin typeface="Calibri" charset="0"/>
              </a:rPr>
              <a:t>phase D  </a:t>
            </a:r>
            <a:r>
              <a:rPr lang="fr-FR" dirty="0">
                <a:solidFill>
                  <a:schemeClr val="accent1"/>
                </a:solidFill>
                <a:latin typeface="Calibri" charset="0"/>
              </a:rPr>
              <a:t>de définition du thème d</a:t>
            </a:r>
            <a:r>
              <a:rPr lang="ja-JP" altLang="fr-FR" dirty="0">
                <a:solidFill>
                  <a:schemeClr val="accent1"/>
                </a:solidFill>
                <a:latin typeface="Calibri" charset="0"/>
              </a:rPr>
              <a:t>’</a:t>
            </a:r>
            <a:r>
              <a:rPr lang="fr-FR" altLang="ja-JP" dirty="0">
                <a:solidFill>
                  <a:schemeClr val="accent1"/>
                </a:solidFill>
                <a:latin typeface="Calibri" charset="0"/>
              </a:rPr>
              <a:t>innovation</a:t>
            </a:r>
          </a:p>
          <a:p>
            <a:endParaRPr lang="fr-FR" dirty="0">
              <a:solidFill>
                <a:schemeClr val="accent1"/>
              </a:solidFill>
              <a:latin typeface="Calibri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Calibri" charset="0"/>
              </a:rPr>
              <a:t>Une </a:t>
            </a:r>
            <a:r>
              <a:rPr lang="fr-FR" b="1" dirty="0">
                <a:solidFill>
                  <a:srgbClr val="476213"/>
                </a:solidFill>
                <a:latin typeface="Calibri" charset="0"/>
              </a:rPr>
              <a:t>phase K</a:t>
            </a:r>
            <a:r>
              <a:rPr lang="fr-FR" b="1" dirty="0">
                <a:solidFill>
                  <a:schemeClr val="accent1"/>
                </a:solidFill>
                <a:latin typeface="Calibri" charset="0"/>
              </a:rPr>
              <a:t> de </a:t>
            </a:r>
            <a:r>
              <a:rPr lang="fr-FR" b="1" dirty="0">
                <a:solidFill>
                  <a:srgbClr val="FF872F"/>
                </a:solidFill>
                <a:latin typeface="Calibri" charset="0"/>
              </a:rPr>
              <a:t>mutualisation intensive des connaissances</a:t>
            </a:r>
          </a:p>
          <a:p>
            <a:endParaRPr lang="fr-FR" b="1" dirty="0">
              <a:solidFill>
                <a:srgbClr val="FF872F"/>
              </a:solidFill>
              <a:latin typeface="Calibri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Calibri" charset="0"/>
              </a:rPr>
              <a:t>Une </a:t>
            </a:r>
            <a:r>
              <a:rPr lang="fr-FR" b="1" dirty="0">
                <a:solidFill>
                  <a:srgbClr val="476213"/>
                </a:solidFill>
                <a:latin typeface="Calibri" charset="0"/>
              </a:rPr>
              <a:t>phase C</a:t>
            </a:r>
            <a:r>
              <a:rPr lang="fr-FR" b="1" dirty="0">
                <a:solidFill>
                  <a:schemeClr val="accent1"/>
                </a:solidFill>
                <a:latin typeface="Calibri" charset="0"/>
              </a:rPr>
              <a:t> : détermination de </a:t>
            </a:r>
            <a:r>
              <a:rPr lang="fr-FR" b="1" dirty="0">
                <a:solidFill>
                  <a:schemeClr val="hlink"/>
                </a:solidFill>
                <a:latin typeface="Calibri" charset="0"/>
              </a:rPr>
              <a:t>concepts déclencheurs</a:t>
            </a:r>
            <a:r>
              <a:rPr lang="fr-FR" b="1" dirty="0">
                <a:solidFill>
                  <a:schemeClr val="accent1"/>
                </a:solidFill>
                <a:latin typeface="Calibri" charset="0"/>
              </a:rPr>
              <a:t> (projecteurs conceptuels) puis </a:t>
            </a:r>
            <a:r>
              <a:rPr lang="fr-FR" b="1" dirty="0">
                <a:solidFill>
                  <a:schemeClr val="hlink"/>
                </a:solidFill>
                <a:latin typeface="Calibri" charset="0"/>
              </a:rPr>
              <a:t>atelier de conception</a:t>
            </a:r>
            <a:r>
              <a:rPr lang="fr-FR" b="1" dirty="0">
                <a:solidFill>
                  <a:schemeClr val="accent1"/>
                </a:solidFill>
                <a:latin typeface="Calibri" charset="0"/>
              </a:rPr>
              <a:t> proprement dit</a:t>
            </a:r>
          </a:p>
          <a:p>
            <a:endParaRPr lang="fr-FR" b="1" dirty="0">
              <a:solidFill>
                <a:schemeClr val="accent1"/>
              </a:solidFill>
              <a:latin typeface="Calibri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Calibri" charset="0"/>
              </a:rPr>
              <a:t>Une </a:t>
            </a:r>
            <a:r>
              <a:rPr lang="fr-FR" b="1" dirty="0">
                <a:solidFill>
                  <a:srgbClr val="476213"/>
                </a:solidFill>
                <a:latin typeface="Calibri" charset="0"/>
              </a:rPr>
              <a:t>phase P </a:t>
            </a:r>
            <a:r>
              <a:rPr lang="fr-FR" b="1" dirty="0">
                <a:solidFill>
                  <a:schemeClr val="accent1"/>
                </a:solidFill>
                <a:latin typeface="Calibri" charset="0"/>
              </a:rPr>
              <a:t>: transformer les concepts et connaissances produits en </a:t>
            </a:r>
            <a:r>
              <a:rPr lang="fr-FR" b="1" dirty="0">
                <a:solidFill>
                  <a:schemeClr val="folHlink"/>
                </a:solidFill>
                <a:latin typeface="Calibri" charset="0"/>
              </a:rPr>
              <a:t>propositions</a:t>
            </a:r>
            <a:r>
              <a:rPr lang="fr-FR" b="1" dirty="0">
                <a:solidFill>
                  <a:schemeClr val="accent1"/>
                </a:solidFill>
                <a:latin typeface="Calibri" charset="0"/>
              </a:rPr>
              <a:t> de divers types. </a:t>
            </a:r>
          </a:p>
          <a:p>
            <a:endParaRPr lang="fr-FR" dirty="0">
              <a:solidFill>
                <a:schemeClr val="accent1"/>
              </a:solidFill>
              <a:latin typeface="Calibri" charset="0"/>
            </a:endParaRPr>
          </a:p>
          <a:p>
            <a:endParaRPr lang="fr-FR" dirty="0">
              <a:solidFill>
                <a:schemeClr val="accent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6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re 1"/>
          <p:cNvSpPr>
            <a:spLocks noGrp="1"/>
          </p:cNvSpPr>
          <p:nvPr>
            <p:ph type="title" idx="4294967295"/>
          </p:nvPr>
        </p:nvSpPr>
        <p:spPr>
          <a:xfrm>
            <a:off x="1185003" y="14288"/>
            <a:ext cx="7564437" cy="1069975"/>
          </a:xfrm>
        </p:spPr>
        <p:txBody>
          <a:bodyPr/>
          <a:lstStyle/>
          <a:p>
            <a:pPr eaLnBrk="1" hangingPunct="1">
              <a:defRPr/>
            </a:pPr>
            <a:r>
              <a:rPr lang="fr-FR" sz="1800" b="1" dirty="0">
                <a:solidFill>
                  <a:srgbClr val="C0504D"/>
                </a:solidFill>
                <a:ea typeface="ＭＳ Ｐゴシック" pitchFamily="-111" charset="-128"/>
                <a:cs typeface="ＭＳ Ｐゴシック" pitchFamily="-111" charset="-128"/>
              </a:rPr>
              <a:t>DKCP® : Le processus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6448425" y="4214813"/>
            <a:ext cx="2500313" cy="1500187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i="1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4835525" y="1285875"/>
            <a:ext cx="3857625" cy="2071688"/>
          </a:xfrm>
          <a:prstGeom prst="ellipse">
            <a:avLst/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i="1">
              <a:latin typeface="Arial" pitchFamily="-65" charset="0"/>
              <a:ea typeface="+mn-ea"/>
              <a:cs typeface="+mn-cs"/>
            </a:endParaRPr>
          </a:p>
        </p:txBody>
      </p:sp>
      <p:grpSp>
        <p:nvGrpSpPr>
          <p:cNvPr id="54276" name="Group 55"/>
          <p:cNvGrpSpPr>
            <a:grpSpLocks/>
          </p:cNvGrpSpPr>
          <p:nvPr/>
        </p:nvGrpSpPr>
        <p:grpSpPr bwMode="auto">
          <a:xfrm>
            <a:off x="165100" y="1444625"/>
            <a:ext cx="8993188" cy="4770438"/>
            <a:chOff x="-79" y="910"/>
            <a:chExt cx="6137" cy="3005"/>
          </a:xfrm>
        </p:grpSpPr>
        <p:sp>
          <p:nvSpPr>
            <p:cNvPr id="15" name="Chevron 14"/>
            <p:cNvSpPr/>
            <p:nvPr/>
          </p:nvSpPr>
          <p:spPr bwMode="auto">
            <a:xfrm>
              <a:off x="-79" y="1854"/>
              <a:ext cx="1267" cy="1080"/>
            </a:xfrm>
            <a:prstGeom prst="chevron">
              <a:avLst>
                <a:gd name="adj" fmla="val 42000"/>
              </a:avLst>
            </a:prstGeom>
            <a:solidFill>
              <a:schemeClr val="bg1">
                <a:lumMod val="85000"/>
                <a:alpha val="47000"/>
              </a:schemeClr>
            </a:solidFill>
            <a:ln w="9525" cap="flat" cmpd="sng" algn="ctr">
              <a:solidFill>
                <a:schemeClr val="tx1">
                  <a:alpha val="5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>
                  <a:latin typeface="Arial" pitchFamily="-65" charset="0"/>
                  <a:ea typeface="+mn-ea"/>
                  <a:cs typeface="+mn-cs"/>
                </a:rPr>
                <a:t> 	</a:t>
              </a:r>
              <a:r>
                <a:rPr lang="fr-FR" b="1" i="1">
                  <a:solidFill>
                    <a:srgbClr val="005068"/>
                  </a:solidFill>
                  <a:latin typeface="+mn-lt"/>
                  <a:ea typeface="+mn-ea"/>
                  <a:cs typeface="+mn-cs"/>
                </a:rPr>
                <a:t>D</a:t>
              </a:r>
            </a:p>
          </p:txBody>
        </p:sp>
        <p:grpSp>
          <p:nvGrpSpPr>
            <p:cNvPr id="54278" name="Group 54"/>
            <p:cNvGrpSpPr>
              <a:grpSpLocks/>
            </p:cNvGrpSpPr>
            <p:nvPr/>
          </p:nvGrpSpPr>
          <p:grpSpPr bwMode="auto">
            <a:xfrm>
              <a:off x="939" y="910"/>
              <a:ext cx="5119" cy="2743"/>
              <a:chOff x="939" y="910"/>
              <a:chExt cx="5119" cy="2743"/>
            </a:xfrm>
          </p:grpSpPr>
          <p:sp>
            <p:nvSpPr>
              <p:cNvPr id="10" name="Chevron 9"/>
              <p:cNvSpPr/>
              <p:nvPr/>
            </p:nvSpPr>
            <p:spPr bwMode="auto">
              <a:xfrm>
                <a:off x="986" y="2105"/>
                <a:ext cx="2701" cy="56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 i="1">
                  <a:latin typeface="Arial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54285" name="Ellipse 4"/>
              <p:cNvSpPr>
                <a:spLocks noChangeArrowheads="1"/>
              </p:cNvSpPr>
              <p:nvPr/>
            </p:nvSpPr>
            <p:spPr bwMode="auto">
              <a:xfrm>
                <a:off x="1339" y="2193"/>
                <a:ext cx="496" cy="3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r>
                  <a:rPr lang="fr-FR" sz="1600" b="1" i="1">
                    <a:solidFill>
                      <a:srgbClr val="005068"/>
                    </a:solidFill>
                  </a:rPr>
                  <a:t>K1</a:t>
                </a:r>
              </a:p>
            </p:txBody>
          </p:sp>
          <p:sp>
            <p:nvSpPr>
              <p:cNvPr id="54286" name="Ellipse 6"/>
              <p:cNvSpPr>
                <a:spLocks noChangeArrowheads="1"/>
              </p:cNvSpPr>
              <p:nvPr/>
            </p:nvSpPr>
            <p:spPr bwMode="auto">
              <a:xfrm>
                <a:off x="1934" y="2193"/>
                <a:ext cx="495" cy="3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r>
                  <a:rPr lang="fr-FR" sz="1600" b="1" i="1">
                    <a:solidFill>
                      <a:srgbClr val="005068"/>
                    </a:solidFill>
                  </a:rPr>
                  <a:t>K2</a:t>
                </a:r>
              </a:p>
            </p:txBody>
          </p:sp>
          <p:sp>
            <p:nvSpPr>
              <p:cNvPr id="54287" name="Ellipse 7"/>
              <p:cNvSpPr>
                <a:spLocks noChangeArrowheads="1"/>
              </p:cNvSpPr>
              <p:nvPr/>
            </p:nvSpPr>
            <p:spPr bwMode="auto">
              <a:xfrm>
                <a:off x="2965" y="2193"/>
                <a:ext cx="496" cy="3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r>
                  <a:rPr lang="fr-FR" sz="1600" b="1" i="1">
                    <a:solidFill>
                      <a:srgbClr val="005068"/>
                    </a:solidFill>
                  </a:rPr>
                  <a:t>Kn</a:t>
                </a:r>
              </a:p>
            </p:txBody>
          </p:sp>
          <p:sp>
            <p:nvSpPr>
              <p:cNvPr id="12" name="Chevron 11"/>
              <p:cNvSpPr/>
              <p:nvPr/>
            </p:nvSpPr>
            <p:spPr bwMode="auto">
              <a:xfrm>
                <a:off x="4555" y="2101"/>
                <a:ext cx="1431" cy="56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800" b="1" i="1">
                    <a:solidFill>
                      <a:srgbClr val="005068"/>
                    </a:solidFill>
                    <a:latin typeface="Arial" pitchFamily="-65" charset="0"/>
                    <a:ea typeface="+mn-ea"/>
                    <a:cs typeface="+mn-cs"/>
                  </a:rPr>
                  <a:t>    P</a:t>
                </a:r>
              </a:p>
            </p:txBody>
          </p:sp>
          <p:sp>
            <p:nvSpPr>
              <p:cNvPr id="14" name="Chevron 13"/>
              <p:cNvSpPr/>
              <p:nvPr/>
            </p:nvSpPr>
            <p:spPr bwMode="auto">
              <a:xfrm>
                <a:off x="3524" y="2101"/>
                <a:ext cx="1212" cy="563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800" b="1" i="1">
                    <a:solidFill>
                      <a:srgbClr val="005068"/>
                    </a:solidFill>
                    <a:latin typeface="Arial" pitchFamily="-65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54290" name="ZoneTexte 15"/>
              <p:cNvSpPr txBox="1">
                <a:spLocks noChangeArrowheads="1"/>
              </p:cNvSpPr>
              <p:nvPr/>
            </p:nvSpPr>
            <p:spPr bwMode="auto">
              <a:xfrm>
                <a:off x="3465" y="910"/>
                <a:ext cx="2262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800" b="1" i="1" u="sng"/>
                  <a:t>Concept</a:t>
                </a:r>
              </a:p>
              <a:p>
                <a:pPr eaLnBrk="1" hangingPunct="1"/>
                <a:endParaRPr lang="fr-FR" sz="1100" b="1" i="1"/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sz="1100" b="1" i="1">
                    <a:solidFill>
                      <a:srgbClr val="FF0000"/>
                    </a:solidFill>
                  </a:rPr>
                  <a:t> </a:t>
                </a:r>
                <a:r>
                  <a:rPr lang="fr-FR" sz="1200" b="1" i="1">
                    <a:solidFill>
                      <a:srgbClr val="FF0000"/>
                    </a:solidFill>
                  </a:rPr>
                  <a:t>Formuler  les « concepts projecteurs »</a:t>
                </a:r>
              </a:p>
              <a:p>
                <a:pPr eaLnBrk="1" hangingPunct="1">
                  <a:buFont typeface="Arial" charset="0"/>
                  <a:buChar char="•"/>
                </a:pPr>
                <a:endParaRPr lang="fr-FR" sz="1200" b="1" i="1">
                  <a:solidFill>
                    <a:srgbClr val="FF0000"/>
                  </a:solidFill>
                </a:endParaRPr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sz="1200" b="1" i="1">
                    <a:solidFill>
                      <a:srgbClr val="FF0000"/>
                    </a:solidFill>
                  </a:rPr>
                  <a:t> Séminaire C : Explorer à partir des concepts projecteurs</a:t>
                </a:r>
              </a:p>
            </p:txBody>
          </p:sp>
          <p:cxnSp>
            <p:nvCxnSpPr>
              <p:cNvPr id="54291" name="Connecteur droit 17"/>
              <p:cNvCxnSpPr>
                <a:cxnSpLocks noChangeShapeType="1"/>
              </p:cNvCxnSpPr>
              <p:nvPr/>
            </p:nvCxnSpPr>
            <p:spPr bwMode="auto">
              <a:xfrm rot="5400000">
                <a:off x="3046" y="1616"/>
                <a:ext cx="958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292" name="ZoneTexte 19"/>
              <p:cNvSpPr txBox="1">
                <a:spLocks noChangeArrowheads="1"/>
              </p:cNvSpPr>
              <p:nvPr/>
            </p:nvSpPr>
            <p:spPr bwMode="auto">
              <a:xfrm>
                <a:off x="4516" y="2705"/>
                <a:ext cx="1542" cy="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fr-FR" sz="1100" b="1" i="1">
                  <a:solidFill>
                    <a:srgbClr val="FF0000"/>
                  </a:solidFill>
                </a:endParaRPr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sz="1100" b="1" i="1">
                    <a:solidFill>
                      <a:srgbClr val="FF0000"/>
                    </a:solidFill>
                  </a:rPr>
                  <a:t> </a:t>
                </a:r>
                <a:r>
                  <a:rPr lang="fr-FR" sz="1200" b="1" i="1">
                    <a:solidFill>
                      <a:srgbClr val="FF0000"/>
                    </a:solidFill>
                  </a:rPr>
                  <a:t>Élaborer une stratégie de conception</a:t>
                </a:r>
              </a:p>
              <a:p>
                <a:pPr eaLnBrk="1" hangingPunct="1">
                  <a:buFont typeface="Arial" charset="0"/>
                  <a:buChar char="•"/>
                </a:pPr>
                <a:endParaRPr lang="fr-FR" sz="1100" b="1" i="1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fr-FR" sz="1800" b="1" i="1" u="sng"/>
                  <a:t>Proposals</a:t>
                </a:r>
              </a:p>
              <a:p>
                <a:pPr eaLnBrk="1" hangingPunct="1">
                  <a:buFont typeface="Arial" charset="0"/>
                  <a:buChar char="•"/>
                </a:pPr>
                <a:endParaRPr lang="fr-FR" sz="1100" b="1" i="1"/>
              </a:p>
            </p:txBody>
          </p:sp>
          <p:cxnSp>
            <p:nvCxnSpPr>
              <p:cNvPr id="54293" name="Connecteur droit 20"/>
              <p:cNvCxnSpPr>
                <a:cxnSpLocks noChangeShapeType="1"/>
              </p:cNvCxnSpPr>
              <p:nvPr/>
            </p:nvCxnSpPr>
            <p:spPr bwMode="auto">
              <a:xfrm rot="5400000">
                <a:off x="4178" y="3049"/>
                <a:ext cx="752" cy="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294" name="Connecteur droit 22"/>
              <p:cNvCxnSpPr>
                <a:cxnSpLocks noChangeShapeType="1"/>
              </p:cNvCxnSpPr>
              <p:nvPr/>
            </p:nvCxnSpPr>
            <p:spPr bwMode="auto">
              <a:xfrm rot="5400000">
                <a:off x="556" y="3110"/>
                <a:ext cx="869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295" name="ZoneTexte 24"/>
              <p:cNvSpPr txBox="1">
                <a:spLocks noChangeArrowheads="1"/>
              </p:cNvSpPr>
              <p:nvPr/>
            </p:nvSpPr>
            <p:spPr bwMode="auto">
              <a:xfrm>
                <a:off x="939" y="2664"/>
                <a:ext cx="2585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fr-FR" sz="1100" b="1" i="1">
                  <a:solidFill>
                    <a:srgbClr val="FF0000"/>
                  </a:solidFill>
                </a:endParaRPr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sz="1100" b="1" i="1">
                    <a:solidFill>
                      <a:srgbClr val="FF0000"/>
                    </a:solidFill>
                  </a:rPr>
                  <a:t> </a:t>
                </a:r>
                <a:r>
                  <a:rPr lang="fr-FR" sz="1200" b="1" i="1">
                    <a:solidFill>
                      <a:srgbClr val="FF0000"/>
                    </a:solidFill>
                  </a:rPr>
                  <a:t>Mobiliser les connaissances existantes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sz="1200" b="1" i="1">
                    <a:solidFill>
                      <a:srgbClr val="FF0000"/>
                    </a:solidFill>
                  </a:rPr>
                  <a:t> Acquérir des connaissances nouvelles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fr-FR" sz="1200" b="1" i="1">
                    <a:solidFill>
                      <a:srgbClr val="FF0000"/>
                    </a:solidFill>
                  </a:rPr>
                  <a:t> </a:t>
                </a:r>
                <a:r>
                  <a:rPr lang="fr-FR" sz="1800" b="1" i="1">
                    <a:solidFill>
                      <a:srgbClr val="FF0000"/>
                    </a:solidFill>
                  </a:rPr>
                  <a:t>Mutualiser </a:t>
                </a:r>
                <a:r>
                  <a:rPr lang="fr-FR" sz="1200" b="1" i="1">
                    <a:solidFill>
                      <a:srgbClr val="FF0000"/>
                    </a:solidFill>
                  </a:rPr>
                  <a:t>les connaissances</a:t>
                </a:r>
              </a:p>
              <a:p>
                <a:pPr eaLnBrk="1" hangingPunct="1"/>
                <a:endParaRPr lang="fr-FR" sz="1400" b="1" i="1" u="sng">
                  <a:solidFill>
                    <a:srgbClr val="005068"/>
                  </a:solidFill>
                </a:endParaRPr>
              </a:p>
              <a:p>
                <a:pPr eaLnBrk="1" hangingPunct="1"/>
                <a:r>
                  <a:rPr lang="fr-FR" sz="1800" b="1" i="1" u="sng"/>
                  <a:t>Knowledge</a:t>
                </a:r>
              </a:p>
              <a:p>
                <a:pPr eaLnBrk="1" hangingPunct="1">
                  <a:buFont typeface="Arial" charset="0"/>
                  <a:buChar char="•"/>
                </a:pPr>
                <a:endParaRPr lang="fr-FR" sz="1100" b="1" i="1"/>
              </a:p>
            </p:txBody>
          </p:sp>
        </p:grpSp>
        <p:sp>
          <p:nvSpPr>
            <p:cNvPr id="20" name="Ellipse 19"/>
            <p:cNvSpPr/>
            <p:nvPr/>
          </p:nvSpPr>
          <p:spPr bwMode="auto">
            <a:xfrm>
              <a:off x="696" y="2565"/>
              <a:ext cx="2632" cy="1209"/>
            </a:xfrm>
            <a:prstGeom prst="ellipse">
              <a:avLst/>
            </a:prstGeom>
            <a:no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i="1"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54280" name="Double flèche horizontale 27"/>
            <p:cNvSpPr>
              <a:spLocks noChangeArrowheads="1"/>
            </p:cNvSpPr>
            <p:nvPr/>
          </p:nvSpPr>
          <p:spPr bwMode="auto">
            <a:xfrm>
              <a:off x="988" y="3555"/>
              <a:ext cx="4973" cy="360"/>
            </a:xfrm>
            <a:prstGeom prst="leftRightArrow">
              <a:avLst>
                <a:gd name="adj1" fmla="val 50000"/>
                <a:gd name="adj2" fmla="val 541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b="1" i="1">
                  <a:solidFill>
                    <a:srgbClr val="005068"/>
                  </a:solidFill>
                </a:rPr>
                <a:t>3 à 6 mois – 30 à 60 participants</a:t>
              </a:r>
            </a:p>
          </p:txBody>
        </p:sp>
        <p:sp>
          <p:nvSpPr>
            <p:cNvPr id="54281" name="Rectangle 51"/>
            <p:cNvSpPr>
              <a:spLocks noChangeArrowheads="1"/>
            </p:cNvSpPr>
            <p:nvPr/>
          </p:nvSpPr>
          <p:spPr bwMode="auto">
            <a:xfrm>
              <a:off x="194" y="1253"/>
              <a:ext cx="31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fr-FR" sz="1200" b="1" i="1">
                  <a:solidFill>
                    <a:srgbClr val="FF0000"/>
                  </a:solidFill>
                </a:rPr>
                <a:t>Cadrer l</a:t>
              </a:r>
              <a:r>
                <a:rPr lang="ja-JP" altLang="fr-FR" sz="1200" b="1" i="1">
                  <a:solidFill>
                    <a:srgbClr val="FF0000"/>
                  </a:solidFill>
                </a:rPr>
                <a:t>’</a:t>
              </a:r>
              <a:r>
                <a:rPr lang="fr-FR" altLang="ja-JP" sz="1200" b="1" i="1">
                  <a:solidFill>
                    <a:srgbClr val="FF0000"/>
                  </a:solidFill>
                </a:rPr>
                <a:t>action : enjeux, ressources, calendrier, ….</a:t>
              </a:r>
            </a:p>
            <a:p>
              <a:pPr>
                <a:buFontTx/>
                <a:buChar char="•"/>
              </a:pPr>
              <a:r>
                <a:rPr lang="fr-FR" sz="1200" b="1" i="1">
                  <a:solidFill>
                    <a:srgbClr val="FF0000"/>
                  </a:solidFill>
                </a:rPr>
                <a:t>Préciser le « champ d</a:t>
              </a:r>
              <a:r>
                <a:rPr lang="ja-JP" altLang="fr-FR" sz="1200" b="1" i="1">
                  <a:solidFill>
                    <a:srgbClr val="FF0000"/>
                  </a:solidFill>
                </a:rPr>
                <a:t>’</a:t>
              </a:r>
              <a:r>
                <a:rPr lang="fr-FR" altLang="ja-JP" sz="1200" b="1" i="1">
                  <a:solidFill>
                    <a:srgbClr val="FF0000"/>
                  </a:solidFill>
                </a:rPr>
                <a:t>innovation initial / concept initial C0 »</a:t>
              </a:r>
            </a:p>
            <a:p>
              <a:pPr>
                <a:buFontTx/>
                <a:buChar char="•"/>
              </a:pPr>
              <a:r>
                <a:rPr lang="fr-FR" sz="1200" b="1" i="1">
                  <a:solidFill>
                    <a:srgbClr val="FF0000"/>
                  </a:solidFill>
                </a:rPr>
                <a:t>Identifier les « poches de connaissances » initiales à explorer,</a:t>
              </a:r>
            </a:p>
            <a:p>
              <a:pPr>
                <a:buFontTx/>
                <a:buChar char="•"/>
              </a:pPr>
              <a:r>
                <a:rPr lang="fr-FR" sz="1200" b="1" i="1">
                  <a:solidFill>
                    <a:srgbClr val="FF0000"/>
                  </a:solidFill>
                </a:rPr>
                <a:t>Organiser le pilotage  stratégique et opérationnel</a:t>
              </a:r>
            </a:p>
          </p:txBody>
        </p:sp>
        <p:sp>
          <p:nvSpPr>
            <p:cNvPr id="54282" name="Line 52"/>
            <p:cNvSpPr>
              <a:spLocks noChangeShapeType="1"/>
            </p:cNvSpPr>
            <p:nvPr/>
          </p:nvSpPr>
          <p:spPr bwMode="auto">
            <a:xfrm flipV="1">
              <a:off x="230" y="1253"/>
              <a:ext cx="0" cy="58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54283" name="Text Box 53"/>
            <p:cNvSpPr txBox="1">
              <a:spLocks noChangeArrowheads="1"/>
            </p:cNvSpPr>
            <p:nvPr/>
          </p:nvSpPr>
          <p:spPr bwMode="auto">
            <a:xfrm>
              <a:off x="172" y="981"/>
              <a:ext cx="5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u="sng">
                  <a:latin typeface="Calibri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43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/>
          </p:nvPr>
        </p:nvSpPr>
        <p:spPr>
          <a:xfrm>
            <a:off x="771525" y="712788"/>
            <a:ext cx="7334250" cy="839787"/>
          </a:xfrm>
        </p:spPr>
        <p:txBody>
          <a:bodyPr/>
          <a:lstStyle/>
          <a:p>
            <a:pPr eaLnBrk="1" hangingPunct="1">
              <a:defRPr/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« Régulation et circulation des trains 2030 »</a:t>
            </a:r>
          </a:p>
        </p:txBody>
      </p:sp>
      <p:sp>
        <p:nvSpPr>
          <p:cNvPr id="56322" name="Espace réservé du contenu 2"/>
          <p:cNvSpPr>
            <a:spLocks noGrp="1"/>
          </p:cNvSpPr>
          <p:nvPr>
            <p:ph idx="1"/>
          </p:nvPr>
        </p:nvSpPr>
        <p:spPr>
          <a:xfrm>
            <a:off x="2524125" y="1409700"/>
            <a:ext cx="6265863" cy="471646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2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 typeface="Wingdings" charset="0"/>
              <a:buNone/>
            </a:pPr>
            <a:endParaRPr lang="fr-FR" sz="1600" b="1" i="1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 typeface="Wingdings" charset="0"/>
              <a:buNone/>
            </a:pPr>
            <a:endParaRPr lang="fr-FR" sz="160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algn="just" eaLnBrk="1" hangingPunct="1"/>
            <a:r>
              <a:rPr lang="fr-FR" sz="1600" b="1">
                <a:latin typeface="Calibri" charset="0"/>
                <a:ea typeface="ＭＳ Ｐゴシック" charset="0"/>
              </a:rPr>
              <a:t>Quel paysage ferroviaire et quelles externalités du réseau ferré français?</a:t>
            </a:r>
          </a:p>
          <a:p>
            <a:pPr lvl="2" algn="just" eaLnBrk="1" hangingPunct="1"/>
            <a:r>
              <a:rPr lang="fr-FR" sz="1600">
                <a:latin typeface="Calibri" charset="0"/>
                <a:ea typeface="ＭＳ Ｐゴシック" charset="0"/>
              </a:rPr>
              <a:t>Quels nouveaux services à fournir aux entreprises ferroviaires ?</a:t>
            </a:r>
          </a:p>
          <a:p>
            <a:pPr lvl="2" algn="just" eaLnBrk="1" hangingPunct="1"/>
            <a:r>
              <a:rPr lang="fr-FR" sz="1600">
                <a:latin typeface="Calibri" charset="0"/>
                <a:ea typeface="ＭＳ Ｐゴシック" charset="0"/>
              </a:rPr>
              <a:t>Quelle régulation ?</a:t>
            </a:r>
          </a:p>
          <a:p>
            <a:pPr lvl="2" algn="just" eaLnBrk="1" hangingPunct="1"/>
            <a:r>
              <a:rPr lang="fr-FR" sz="1600">
                <a:latin typeface="Calibri" charset="0"/>
                <a:ea typeface="ＭＳ Ｐゴシック" charset="0"/>
              </a:rPr>
              <a:t>Quelles places pour les nouvelles technologies (information,..) ?</a:t>
            </a:r>
          </a:p>
          <a:p>
            <a:pPr lvl="1" eaLnBrk="1" hangingPunct="1"/>
            <a:endParaRPr lang="en-US" sz="1600" b="1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1600" b="1">
                <a:latin typeface="Calibri" charset="0"/>
                <a:ea typeface="ＭＳ Ｐゴシック" charset="0"/>
              </a:rPr>
              <a:t>Quelle organisation et quelles missions pour les agents des CCR</a:t>
            </a:r>
          </a:p>
          <a:p>
            <a:pPr lvl="2" eaLnBrk="1" hangingPunct="1"/>
            <a:r>
              <a:rPr lang="fr-FR" sz="1600">
                <a:latin typeface="Calibri" charset="0"/>
                <a:ea typeface="ＭＳ Ｐゴシック" charset="0"/>
              </a:rPr>
              <a:t>Maintien des fonctions historiques (AC et AR) ?</a:t>
            </a:r>
          </a:p>
          <a:p>
            <a:pPr lvl="2" eaLnBrk="1" hangingPunct="1"/>
            <a:r>
              <a:rPr lang="fr-FR" sz="1600">
                <a:latin typeface="Calibri" charset="0"/>
                <a:ea typeface="ＭＳ Ｐゴシック" charset="0"/>
              </a:rPr>
              <a:t>Evolution des fonctions</a:t>
            </a:r>
          </a:p>
          <a:p>
            <a:pPr lvl="2" eaLnBrk="1" hangingPunct="1"/>
            <a:r>
              <a:rPr lang="fr-FR" sz="1600">
                <a:latin typeface="Calibri" charset="0"/>
                <a:ea typeface="ＭＳ Ｐゴシック" charset="0"/>
              </a:rPr>
              <a:t>Capacité à traiter le flux d</a:t>
            </a:r>
            <a:r>
              <a:rPr lang="ja-JP" altLang="fr-FR" sz="1600">
                <a:latin typeface="Calibri" charset="0"/>
                <a:ea typeface="ＭＳ Ｐゴシック" charset="0"/>
              </a:rPr>
              <a:t>’</a:t>
            </a:r>
            <a:r>
              <a:rPr lang="fr-FR" altLang="ja-JP" sz="1600">
                <a:latin typeface="Calibri" charset="0"/>
                <a:ea typeface="ＭＳ Ｐゴシック" charset="0"/>
              </a:rPr>
              <a:t>informations et à remplir les missions</a:t>
            </a:r>
          </a:p>
          <a:p>
            <a:pPr algn="just" eaLnBrk="1" hangingPunct="1">
              <a:buFont typeface="Wingdings" charset="0"/>
              <a:buNone/>
            </a:pPr>
            <a:endParaRPr lang="fr-FR" sz="160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 eaLnBrk="1" hangingPunct="1"/>
            <a:endParaRPr lang="fr-FR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843088" y="3152775"/>
            <a:ext cx="681037" cy="1131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5413" y="3152775"/>
            <a:ext cx="174148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Arial" charset="0"/>
              </a:rPr>
              <a:t>Demande</a:t>
            </a:r>
          </a:p>
          <a:p>
            <a:pPr algn="ctr">
              <a:defRPr/>
            </a:pPr>
            <a:r>
              <a:rPr lang="fr-FR" sz="2800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Arial" charset="0"/>
              </a:rPr>
              <a:t>initiale</a:t>
            </a:r>
          </a:p>
        </p:txBody>
      </p:sp>
    </p:spTree>
    <p:extLst>
      <p:ext uri="{BB962C8B-B14F-4D97-AF65-F5344CB8AC3E}">
        <p14:creationId xmlns:p14="http://schemas.microsoft.com/office/powerpoint/2010/main" val="4890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oneTexte 6"/>
          <p:cNvSpPr txBox="1">
            <a:spLocks noChangeArrowheads="1"/>
          </p:cNvSpPr>
          <p:nvPr/>
        </p:nvSpPr>
        <p:spPr bwMode="auto">
          <a:xfrm>
            <a:off x="1778000" y="1760538"/>
            <a:ext cx="43338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100" b="1"/>
              <a:t>La régulation négociée</a:t>
            </a:r>
            <a:endParaRPr lang="fr-FR" sz="1100"/>
          </a:p>
          <a:p>
            <a:pPr eaLnBrk="1" hangingPunct="1"/>
            <a:r>
              <a:rPr lang="fr-FR" sz="1100" b="1"/>
              <a:t>La régulation ouverte </a:t>
            </a:r>
          </a:p>
          <a:p>
            <a:pPr eaLnBrk="1" hangingPunct="1"/>
            <a:r>
              <a:rPr lang="fr-FR" sz="1100"/>
              <a:t>Le train collecteur de données</a:t>
            </a:r>
          </a:p>
          <a:p>
            <a:pPr eaLnBrk="1" hangingPunct="1"/>
            <a:r>
              <a:rPr lang="fr-FR" sz="1100"/>
              <a:t>La régulation par les conducteurs</a:t>
            </a:r>
          </a:p>
          <a:p>
            <a:pPr eaLnBrk="1" hangingPunct="1"/>
            <a:r>
              <a:rPr lang="fr-FR" sz="1100"/>
              <a:t>Le repérage des trains en temps réel</a:t>
            </a:r>
          </a:p>
          <a:p>
            <a:pPr eaLnBrk="1" hangingPunct="1"/>
            <a:r>
              <a:rPr lang="fr-FR" sz="1100"/>
              <a:t>La régulation sans sillon</a:t>
            </a:r>
          </a:p>
          <a:p>
            <a:pPr eaLnBrk="1" hangingPunct="1"/>
            <a:r>
              <a:rPr lang="fr-FR" sz="1100"/>
              <a:t>La régulation par les gares, régulation sans centre</a:t>
            </a:r>
          </a:p>
          <a:p>
            <a:pPr eaLnBrk="1" hangingPunct="1"/>
            <a:r>
              <a:rPr lang="fr-FR" sz="1100"/>
              <a:t>Les optimisations sophistiquées</a:t>
            </a:r>
          </a:p>
          <a:p>
            <a:pPr eaLnBrk="1" hangingPunct="1"/>
            <a:r>
              <a:rPr lang="fr-FR" sz="1100"/>
              <a:t>La régulation a-localisée</a:t>
            </a:r>
          </a:p>
          <a:p>
            <a:pPr eaLnBrk="1" hangingPunct="1"/>
            <a:r>
              <a:rPr lang="fr-FR" sz="1100"/>
              <a:t>Les nouvelles cartographies</a:t>
            </a:r>
          </a:p>
          <a:p>
            <a:pPr eaLnBrk="1" hangingPunct="1"/>
            <a:r>
              <a:rPr lang="fr-FR" sz="1100"/>
              <a:t>Le réseau étanche</a:t>
            </a:r>
          </a:p>
          <a:p>
            <a:pPr eaLnBrk="1" hangingPunct="1"/>
            <a:r>
              <a:rPr lang="fr-FR" sz="1100"/>
              <a:t>Les sillons simultanés</a:t>
            </a:r>
          </a:p>
          <a:p>
            <a:pPr eaLnBrk="1" hangingPunct="1"/>
            <a:r>
              <a:rPr lang="fr-FR" sz="1100" b="1"/>
              <a:t>Le centre de régulation prestataire (de services)</a:t>
            </a:r>
            <a:endParaRPr lang="fr-FR" sz="1100"/>
          </a:p>
          <a:p>
            <a:pPr eaLnBrk="1" hangingPunct="1"/>
            <a:r>
              <a:rPr lang="fr-FR" sz="1100"/>
              <a:t>La régulation </a:t>
            </a:r>
            <a:r>
              <a:rPr lang="fr-FR" sz="1100" i="1"/>
              <a:t>seamless </a:t>
            </a:r>
            <a:r>
              <a:rPr lang="fr-FR" sz="1100"/>
              <a:t>(sans coutures)</a:t>
            </a:r>
          </a:p>
          <a:p>
            <a:pPr eaLnBrk="1" hangingPunct="1"/>
            <a:r>
              <a:rPr lang="fr-FR" sz="1100"/>
              <a:t>La régulation qui supprime les arrêts inutiles en pleine voie </a:t>
            </a:r>
          </a:p>
          <a:p>
            <a:pPr eaLnBrk="1" hangingPunct="1"/>
            <a:r>
              <a:rPr lang="fr-FR" sz="1100"/>
              <a:t>	en cas d</a:t>
            </a:r>
            <a:r>
              <a:rPr lang="ja-JP" altLang="fr-FR" sz="1100"/>
              <a:t>’</a:t>
            </a:r>
            <a:r>
              <a:rPr lang="fr-FR" altLang="ja-JP" sz="1100"/>
              <a:t>incident</a:t>
            </a:r>
          </a:p>
          <a:p>
            <a:pPr eaLnBrk="1" hangingPunct="1"/>
            <a:r>
              <a:rPr lang="fr-FR" sz="1100"/>
              <a:t>L</a:t>
            </a:r>
            <a:r>
              <a:rPr lang="ja-JP" altLang="fr-FR" sz="1100"/>
              <a:t>’</a:t>
            </a:r>
            <a:r>
              <a:rPr lang="fr-FR" altLang="ja-JP" sz="1100"/>
              <a:t>incident sans impact</a:t>
            </a:r>
          </a:p>
          <a:p>
            <a:pPr eaLnBrk="1" hangingPunct="1"/>
            <a:r>
              <a:rPr lang="fr-FR" sz="1100"/>
              <a:t>Le train 100 % garanti sans problèmes</a:t>
            </a:r>
          </a:p>
          <a:p>
            <a:pPr eaLnBrk="1" hangingPunct="1"/>
            <a:r>
              <a:rPr lang="fr-FR" sz="1100" b="1"/>
              <a:t>Le centre de régulation embarqué</a:t>
            </a:r>
            <a:endParaRPr lang="fr-FR" sz="1100"/>
          </a:p>
          <a:p>
            <a:pPr eaLnBrk="1" hangingPunct="1"/>
            <a:r>
              <a:rPr lang="fr-FR" sz="1100"/>
              <a:t>Réseau « affordant »</a:t>
            </a:r>
          </a:p>
          <a:p>
            <a:pPr eaLnBrk="1" hangingPunct="1"/>
            <a:r>
              <a:rPr lang="fr-FR" sz="1100"/>
              <a:t>Réseau banalisé (tout conducteur peut y conduire un train,</a:t>
            </a:r>
          </a:p>
          <a:p>
            <a:pPr eaLnBrk="1" hangingPunct="1"/>
            <a:r>
              <a:rPr lang="fr-FR" sz="1100"/>
              <a:t>	 même sans préparation)</a:t>
            </a:r>
          </a:p>
          <a:p>
            <a:pPr eaLnBrk="1" hangingPunct="1"/>
            <a:r>
              <a:rPr lang="fr-FR" sz="1100"/>
              <a:t>La géolocalisation universelle (on sait toujours où est tout)</a:t>
            </a:r>
          </a:p>
          <a:p>
            <a:pPr eaLnBrk="1" hangingPunct="1"/>
            <a:r>
              <a:rPr lang="fr-FR" sz="1100"/>
              <a:t>« my sillon » (par analogie : </a:t>
            </a:r>
            <a:r>
              <a:rPr lang="fr-FR" sz="1100" i="1"/>
              <a:t>my SAP, </a:t>
            </a:r>
            <a:r>
              <a:rPr lang="fr-FR" sz="1100"/>
              <a:t>etc.)</a:t>
            </a:r>
          </a:p>
          <a:p>
            <a:pPr eaLnBrk="1" hangingPunct="1"/>
            <a:r>
              <a:rPr lang="fr-FR" sz="1100"/>
              <a:t>Les yeux et les oreilles du régulateur</a:t>
            </a:r>
          </a:p>
          <a:p>
            <a:pPr eaLnBrk="1" hangingPunct="1"/>
            <a:r>
              <a:rPr lang="fr-FR" sz="1100"/>
              <a:t>La régulation à domicile (les régulateurs sont chez eux)</a:t>
            </a:r>
          </a:p>
          <a:p>
            <a:pPr eaLnBrk="1" hangingPunct="1"/>
            <a:r>
              <a:rPr lang="fr-FR" sz="1100"/>
              <a:t>Le centre de régulation « cluster »</a:t>
            </a:r>
          </a:p>
        </p:txBody>
      </p:sp>
      <p:sp>
        <p:nvSpPr>
          <p:cNvPr id="58370" name="ZoneTexte 13"/>
          <p:cNvSpPr txBox="1">
            <a:spLocks noChangeArrowheads="1"/>
          </p:cNvSpPr>
          <p:nvPr/>
        </p:nvSpPr>
        <p:spPr bwMode="auto">
          <a:xfrm>
            <a:off x="6445250" y="2749550"/>
            <a:ext cx="2698750" cy="647700"/>
          </a:xfrm>
          <a:prstGeom prst="rect">
            <a:avLst/>
          </a:prstGeom>
          <a:solidFill>
            <a:srgbClr val="008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La régulation négociée</a:t>
            </a:r>
          </a:p>
          <a:p>
            <a:pPr eaLnBrk="1" hangingPunct="1"/>
            <a:r>
              <a:rPr lang="fr-FR" sz="1800" b="1"/>
              <a:t> et ouverte</a:t>
            </a:r>
          </a:p>
        </p:txBody>
      </p:sp>
      <p:sp>
        <p:nvSpPr>
          <p:cNvPr id="58371" name="ZoneTexte 14"/>
          <p:cNvSpPr txBox="1">
            <a:spLocks noChangeArrowheads="1"/>
          </p:cNvSpPr>
          <p:nvPr/>
        </p:nvSpPr>
        <p:spPr bwMode="auto">
          <a:xfrm>
            <a:off x="6419850" y="3767138"/>
            <a:ext cx="2698750" cy="646112"/>
          </a:xfrm>
          <a:prstGeom prst="rect">
            <a:avLst/>
          </a:prstGeom>
          <a:solidFill>
            <a:srgbClr val="008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La régulation </a:t>
            </a:r>
          </a:p>
          <a:p>
            <a:pPr eaLnBrk="1" hangingPunct="1"/>
            <a:r>
              <a:rPr lang="fr-FR" sz="1800" b="1"/>
              <a:t>embarquée</a:t>
            </a:r>
          </a:p>
        </p:txBody>
      </p:sp>
      <p:sp>
        <p:nvSpPr>
          <p:cNvPr id="58372" name="ZoneTexte 15"/>
          <p:cNvSpPr txBox="1">
            <a:spLocks noChangeArrowheads="1"/>
          </p:cNvSpPr>
          <p:nvPr/>
        </p:nvSpPr>
        <p:spPr bwMode="auto">
          <a:xfrm>
            <a:off x="6419850" y="4902200"/>
            <a:ext cx="2724150" cy="646113"/>
          </a:xfrm>
          <a:prstGeom prst="rect">
            <a:avLst/>
          </a:prstGeom>
          <a:solidFill>
            <a:srgbClr val="008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Le centre de régulation </a:t>
            </a:r>
          </a:p>
          <a:p>
            <a:pPr eaLnBrk="1" hangingPunct="1"/>
            <a:r>
              <a:rPr lang="fr-FR" sz="1800" b="1"/>
              <a:t>prestataire de services</a:t>
            </a:r>
          </a:p>
        </p:txBody>
      </p:sp>
      <p:cxnSp>
        <p:nvCxnSpPr>
          <p:cNvPr id="39" name="Connecteur droit avec flèche 38"/>
          <p:cNvCxnSpPr>
            <a:endCxn id="58370" idx="1"/>
          </p:cNvCxnSpPr>
          <p:nvPr/>
        </p:nvCxnSpPr>
        <p:spPr>
          <a:xfrm>
            <a:off x="5746750" y="3073400"/>
            <a:ext cx="698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5741988" y="4121150"/>
            <a:ext cx="677862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5721350" y="5227638"/>
            <a:ext cx="698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Accolades 46"/>
          <p:cNvSpPr/>
          <p:nvPr/>
        </p:nvSpPr>
        <p:spPr>
          <a:xfrm>
            <a:off x="1836738" y="266700"/>
            <a:ext cx="7148512" cy="13462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377" name="ZoneTexte 8"/>
          <p:cNvSpPr txBox="1">
            <a:spLocks noChangeArrowheads="1"/>
          </p:cNvSpPr>
          <p:nvPr/>
        </p:nvSpPr>
        <p:spPr bwMode="auto">
          <a:xfrm>
            <a:off x="34925" y="776288"/>
            <a:ext cx="350838" cy="369887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D</a:t>
            </a:r>
          </a:p>
        </p:txBody>
      </p:sp>
      <p:sp>
        <p:nvSpPr>
          <p:cNvPr id="58378" name="ZoneTexte 9"/>
          <p:cNvSpPr txBox="1">
            <a:spLocks noChangeArrowheads="1"/>
          </p:cNvSpPr>
          <p:nvPr/>
        </p:nvSpPr>
        <p:spPr bwMode="auto">
          <a:xfrm>
            <a:off x="968375" y="776288"/>
            <a:ext cx="350838" cy="369887"/>
          </a:xfrm>
          <a:prstGeom prst="rect">
            <a:avLst/>
          </a:prstGeom>
          <a:solidFill>
            <a:srgbClr val="0000FF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K</a:t>
            </a:r>
          </a:p>
        </p:txBody>
      </p:sp>
      <p:sp>
        <p:nvSpPr>
          <p:cNvPr id="58379" name="ZoneTexte 10"/>
          <p:cNvSpPr txBox="1">
            <a:spLocks noChangeArrowheads="1"/>
          </p:cNvSpPr>
          <p:nvPr/>
        </p:nvSpPr>
        <p:spPr bwMode="auto">
          <a:xfrm>
            <a:off x="2228850" y="241300"/>
            <a:ext cx="6459538" cy="400050"/>
          </a:xfrm>
          <a:prstGeom prst="rect">
            <a:avLst/>
          </a:prstGeom>
          <a:solidFill>
            <a:srgbClr val="660066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/>
              <a:t>C</a:t>
            </a:r>
          </a:p>
        </p:txBody>
      </p:sp>
      <p:sp>
        <p:nvSpPr>
          <p:cNvPr id="58380" name="ZoneTexte 11"/>
          <p:cNvSpPr txBox="1">
            <a:spLocks noChangeArrowheads="1"/>
          </p:cNvSpPr>
          <p:nvPr/>
        </p:nvSpPr>
        <p:spPr bwMode="auto">
          <a:xfrm>
            <a:off x="2333625" y="827088"/>
            <a:ext cx="2316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Génération c</a:t>
            </a:r>
            <a:r>
              <a:rPr lang="fr-FR" sz="1800" b="1" baseline="-25000"/>
              <a:t>1</a:t>
            </a:r>
            <a:r>
              <a:rPr lang="fr-FR" sz="1800" b="1"/>
              <a:t>….c</a:t>
            </a:r>
            <a:r>
              <a:rPr lang="fr-FR" sz="1800" b="1" baseline="-25000"/>
              <a:t>n</a:t>
            </a:r>
          </a:p>
        </p:txBody>
      </p:sp>
      <p:sp>
        <p:nvSpPr>
          <p:cNvPr id="58381" name="ZoneTexte 42"/>
          <p:cNvSpPr txBox="1">
            <a:spLocks noChangeArrowheads="1"/>
          </p:cNvSpPr>
          <p:nvPr/>
        </p:nvSpPr>
        <p:spPr bwMode="auto">
          <a:xfrm>
            <a:off x="6178550" y="674688"/>
            <a:ext cx="2693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BC300A"/>
                </a:solidFill>
              </a:rPr>
              <a:t>Sélection et exploration des C0 à haut potentiel</a:t>
            </a:r>
          </a:p>
        </p:txBody>
      </p:sp>
      <p:cxnSp>
        <p:nvCxnSpPr>
          <p:cNvPr id="44" name="Connecteur droit avec flèche 43"/>
          <p:cNvCxnSpPr>
            <a:endCxn id="58378" idx="1"/>
          </p:cNvCxnSpPr>
          <p:nvPr/>
        </p:nvCxnSpPr>
        <p:spPr>
          <a:xfrm>
            <a:off x="382588" y="960438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58378" idx="3"/>
          </p:cNvCxnSpPr>
          <p:nvPr/>
        </p:nvCxnSpPr>
        <p:spPr>
          <a:xfrm flipV="1">
            <a:off x="1319213" y="960438"/>
            <a:ext cx="5254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4649788" y="1011238"/>
            <a:ext cx="1528762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ccolade ouvrante 48"/>
          <p:cNvSpPr/>
          <p:nvPr/>
        </p:nvSpPr>
        <p:spPr>
          <a:xfrm rot="5400000">
            <a:off x="5304122" y="-2817406"/>
            <a:ext cx="518345" cy="6669044"/>
          </a:xfrm>
          <a:prstGeom prst="lef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386" name="ZoneTexte 32"/>
          <p:cNvSpPr txBox="1">
            <a:spLocks noChangeArrowheads="1"/>
          </p:cNvSpPr>
          <p:nvPr/>
        </p:nvSpPr>
        <p:spPr bwMode="auto">
          <a:xfrm>
            <a:off x="968375" y="33972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K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425450" y="3582988"/>
            <a:ext cx="441325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58386" idx="3"/>
          </p:cNvCxnSpPr>
          <p:nvPr/>
        </p:nvCxnSpPr>
        <p:spPr>
          <a:xfrm>
            <a:off x="1320800" y="3582988"/>
            <a:ext cx="523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9" name="ZoneTexte 31"/>
          <p:cNvSpPr txBox="1">
            <a:spLocks noChangeArrowheads="1"/>
          </p:cNvSpPr>
          <p:nvPr/>
        </p:nvSpPr>
        <p:spPr bwMode="auto">
          <a:xfrm>
            <a:off x="85725" y="340201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6287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oneTexte 3"/>
          <p:cNvSpPr txBox="1">
            <a:spLocks noChangeArrowheads="1"/>
          </p:cNvSpPr>
          <p:nvPr/>
        </p:nvSpPr>
        <p:spPr bwMode="auto">
          <a:xfrm>
            <a:off x="241300" y="454025"/>
            <a:ext cx="2698750" cy="646113"/>
          </a:xfrm>
          <a:prstGeom prst="rect">
            <a:avLst/>
          </a:prstGeom>
          <a:solidFill>
            <a:srgbClr val="008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La régulation négociée</a:t>
            </a:r>
          </a:p>
          <a:p>
            <a:pPr eaLnBrk="1" hangingPunct="1"/>
            <a:r>
              <a:rPr lang="fr-FR" sz="1800" b="1"/>
              <a:t>et ouverte</a:t>
            </a:r>
          </a:p>
        </p:txBody>
      </p:sp>
      <p:sp>
        <p:nvSpPr>
          <p:cNvPr id="59394" name="ZoneTexte 7"/>
          <p:cNvSpPr txBox="1">
            <a:spLocks noChangeArrowheads="1"/>
          </p:cNvSpPr>
          <p:nvPr/>
        </p:nvSpPr>
        <p:spPr bwMode="auto">
          <a:xfrm>
            <a:off x="1333500" y="12192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C</a:t>
            </a:r>
          </a:p>
        </p:txBody>
      </p:sp>
      <p:sp>
        <p:nvSpPr>
          <p:cNvPr id="59395" name="ZoneTexte 8"/>
          <p:cNvSpPr txBox="1">
            <a:spLocks noChangeArrowheads="1"/>
          </p:cNvSpPr>
          <p:nvPr/>
        </p:nvSpPr>
        <p:spPr bwMode="auto">
          <a:xfrm>
            <a:off x="35433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K</a:t>
            </a:r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729457" y="3428206"/>
            <a:ext cx="4419600" cy="15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97" name="ZoneTexte 11"/>
          <p:cNvSpPr txBox="1">
            <a:spLocks noChangeArrowheads="1"/>
          </p:cNvSpPr>
          <p:nvPr/>
        </p:nvSpPr>
        <p:spPr bwMode="auto">
          <a:xfrm>
            <a:off x="573088" y="1589088"/>
            <a:ext cx="1893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b="1"/>
              <a:t>La régulation négociée</a:t>
            </a:r>
          </a:p>
          <a:p>
            <a:pPr algn="ctr" eaLnBrk="1" hangingPunct="1"/>
            <a:r>
              <a:rPr lang="fr-FR" sz="1200" b="1"/>
              <a:t> et ouverte</a:t>
            </a:r>
          </a:p>
        </p:txBody>
      </p:sp>
      <p:sp>
        <p:nvSpPr>
          <p:cNvPr id="59398" name="ZoneTexte 12"/>
          <p:cNvSpPr txBox="1">
            <a:spLocks noChangeArrowheads="1"/>
          </p:cNvSpPr>
          <p:nvPr/>
        </p:nvSpPr>
        <p:spPr bwMode="auto">
          <a:xfrm>
            <a:off x="25400" y="23368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entre</a:t>
            </a:r>
          </a:p>
          <a:p>
            <a:pPr eaLnBrk="1" hangingPunct="1"/>
            <a:r>
              <a:rPr lang="fr-FR" sz="1200"/>
              <a:t>régulateurs</a:t>
            </a:r>
          </a:p>
        </p:txBody>
      </p:sp>
      <p:sp>
        <p:nvSpPr>
          <p:cNvPr id="59399" name="ZoneTexte 13"/>
          <p:cNvSpPr txBox="1">
            <a:spLocks noChangeArrowheads="1"/>
          </p:cNvSpPr>
          <p:nvPr/>
        </p:nvSpPr>
        <p:spPr bwMode="auto">
          <a:xfrm>
            <a:off x="419100" y="27955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entre</a:t>
            </a:r>
          </a:p>
          <a:p>
            <a:pPr eaLnBrk="1" hangingPunct="1"/>
            <a:r>
              <a:rPr lang="fr-FR" sz="1200"/>
              <a:t>régulateur(s)</a:t>
            </a:r>
          </a:p>
          <a:p>
            <a:pPr eaLnBrk="1" hangingPunct="1"/>
            <a:r>
              <a:rPr lang="fr-FR" sz="1200"/>
              <a:t>et EF(s)</a:t>
            </a:r>
          </a:p>
        </p:txBody>
      </p:sp>
      <p:sp>
        <p:nvSpPr>
          <p:cNvPr id="59400" name="ZoneTexte 14"/>
          <p:cNvSpPr txBox="1">
            <a:spLocks noChangeArrowheads="1"/>
          </p:cNvSpPr>
          <p:nvPr/>
        </p:nvSpPr>
        <p:spPr bwMode="auto">
          <a:xfrm>
            <a:off x="863600" y="3454400"/>
            <a:ext cx="1138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entre</a:t>
            </a:r>
          </a:p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régulateur(s)</a:t>
            </a:r>
          </a:p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et clients</a:t>
            </a:r>
          </a:p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finaux</a:t>
            </a:r>
          </a:p>
        </p:txBody>
      </p:sp>
      <p:sp>
        <p:nvSpPr>
          <p:cNvPr id="59401" name="ZoneTexte 15"/>
          <p:cNvSpPr txBox="1">
            <a:spLocks noChangeArrowheads="1"/>
          </p:cNvSpPr>
          <p:nvPr/>
        </p:nvSpPr>
        <p:spPr bwMode="auto">
          <a:xfrm>
            <a:off x="1244600" y="4229100"/>
            <a:ext cx="1604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entre régulateur(s) et clients, fournisseurs et partenaires extérieurs à la régulation</a:t>
            </a:r>
          </a:p>
        </p:txBody>
      </p:sp>
      <p:cxnSp>
        <p:nvCxnSpPr>
          <p:cNvPr id="18" name="Connecteur en arc 17"/>
          <p:cNvCxnSpPr>
            <a:stCxn id="59397" idx="2"/>
          </p:cNvCxnSpPr>
          <p:nvPr/>
        </p:nvCxnSpPr>
        <p:spPr>
          <a:xfrm rot="5400000">
            <a:off x="849313" y="1666875"/>
            <a:ext cx="287337" cy="10525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59397" idx="2"/>
            <a:endCxn id="59399" idx="0"/>
          </p:cNvCxnSpPr>
          <p:nvPr/>
        </p:nvCxnSpPr>
        <p:spPr>
          <a:xfrm rot="5400000">
            <a:off x="861219" y="2135982"/>
            <a:ext cx="746125" cy="5730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>
            <a:stCxn id="59397" idx="2"/>
            <a:endCxn id="59400" idx="0"/>
          </p:cNvCxnSpPr>
          <p:nvPr/>
        </p:nvCxnSpPr>
        <p:spPr>
          <a:xfrm rot="5400000">
            <a:off x="773906" y="2707482"/>
            <a:ext cx="1404937" cy="88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59397" idx="2"/>
            <a:endCxn id="59401" idx="0"/>
          </p:cNvCxnSpPr>
          <p:nvPr/>
        </p:nvCxnSpPr>
        <p:spPr>
          <a:xfrm rot="16200000" flipH="1">
            <a:off x="694531" y="2875757"/>
            <a:ext cx="2179637" cy="527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6" name="ZoneTexte 24"/>
          <p:cNvSpPr txBox="1">
            <a:spLocks noChangeArrowheads="1"/>
          </p:cNvSpPr>
          <p:nvPr/>
        </p:nvSpPr>
        <p:spPr bwMode="auto">
          <a:xfrm>
            <a:off x="3111500" y="2146300"/>
            <a:ext cx="127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K sur nature et rôles des parties prenantes</a:t>
            </a:r>
          </a:p>
        </p:txBody>
      </p:sp>
      <p:sp>
        <p:nvSpPr>
          <p:cNvPr id="59407" name="ZoneTexte 32"/>
          <p:cNvSpPr txBox="1">
            <a:spLocks noChangeArrowheads="1"/>
          </p:cNvSpPr>
          <p:nvPr/>
        </p:nvSpPr>
        <p:spPr bwMode="auto">
          <a:xfrm>
            <a:off x="3111500" y="3506788"/>
            <a:ext cx="23558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K sur clients finaux</a:t>
            </a:r>
          </a:p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(particuliers, </a:t>
            </a:r>
          </a:p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groupements, </a:t>
            </a:r>
          </a:p>
          <a:p>
            <a:pPr eaLnBrk="1" hangingPunct="1"/>
            <a:r>
              <a:rPr lang="fr-FR" sz="1200" b="1">
                <a:solidFill>
                  <a:srgbClr val="008000"/>
                </a:solidFill>
              </a:rPr>
              <a:t>entreprises…)</a:t>
            </a:r>
            <a:endParaRPr lang="fr-FR" sz="1200"/>
          </a:p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K sur intermédiation</a:t>
            </a:r>
          </a:p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(mandataires, entremetteurs, </a:t>
            </a:r>
          </a:p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agrégateurs, infomédiaires…)</a:t>
            </a:r>
          </a:p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K sur apports </a:t>
            </a:r>
          </a:p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d</a:t>
            </a:r>
            <a:r>
              <a:rPr lang="ja-JP" altLang="fr-FR" sz="1200" b="1">
                <a:solidFill>
                  <a:srgbClr val="660066"/>
                </a:solidFill>
              </a:rPr>
              <a:t>’</a:t>
            </a:r>
            <a:r>
              <a:rPr lang="fr-FR" altLang="ja-JP" sz="1200" b="1">
                <a:solidFill>
                  <a:srgbClr val="660066"/>
                </a:solidFill>
              </a:rPr>
              <a:t>informations</a:t>
            </a:r>
          </a:p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par le client final</a:t>
            </a:r>
          </a:p>
        </p:txBody>
      </p:sp>
      <p:cxnSp>
        <p:nvCxnSpPr>
          <p:cNvPr id="36" name="Connecteur droit avec flèche 35"/>
          <p:cNvCxnSpPr>
            <a:stCxn id="59397" idx="3"/>
          </p:cNvCxnSpPr>
          <p:nvPr/>
        </p:nvCxnSpPr>
        <p:spPr>
          <a:xfrm>
            <a:off x="2466975" y="1819275"/>
            <a:ext cx="644525" cy="395288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10800000" flipV="1">
            <a:off x="2466975" y="2798763"/>
            <a:ext cx="644525" cy="246062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2311400" y="3811588"/>
            <a:ext cx="800100" cy="1587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849563" y="4662488"/>
            <a:ext cx="261937" cy="1587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6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ZoneTexte 3"/>
          <p:cNvSpPr txBox="1">
            <a:spLocks noChangeArrowheads="1"/>
          </p:cNvSpPr>
          <p:nvPr/>
        </p:nvSpPr>
        <p:spPr bwMode="auto">
          <a:xfrm>
            <a:off x="241300" y="454025"/>
            <a:ext cx="2698750" cy="646113"/>
          </a:xfrm>
          <a:prstGeom prst="rect">
            <a:avLst/>
          </a:prstGeom>
          <a:solidFill>
            <a:srgbClr val="008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La régulation négociée</a:t>
            </a:r>
          </a:p>
          <a:p>
            <a:pPr eaLnBrk="1" hangingPunct="1"/>
            <a:r>
              <a:rPr lang="fr-FR" sz="1800" b="1"/>
              <a:t>et ouverte (suite)</a:t>
            </a:r>
          </a:p>
        </p:txBody>
      </p:sp>
      <p:sp>
        <p:nvSpPr>
          <p:cNvPr id="60418" name="ZoneTexte 7"/>
          <p:cNvSpPr txBox="1">
            <a:spLocks noChangeArrowheads="1"/>
          </p:cNvSpPr>
          <p:nvPr/>
        </p:nvSpPr>
        <p:spPr bwMode="auto">
          <a:xfrm>
            <a:off x="1333500" y="12192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C</a:t>
            </a:r>
          </a:p>
        </p:txBody>
      </p:sp>
      <p:sp>
        <p:nvSpPr>
          <p:cNvPr id="60419" name="ZoneTexte 8"/>
          <p:cNvSpPr txBox="1">
            <a:spLocks noChangeArrowheads="1"/>
          </p:cNvSpPr>
          <p:nvPr/>
        </p:nvSpPr>
        <p:spPr bwMode="auto">
          <a:xfrm>
            <a:off x="35433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K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2938463" y="1219200"/>
            <a:ext cx="1587" cy="48895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1" name="ZoneTexte 11"/>
          <p:cNvSpPr txBox="1">
            <a:spLocks noChangeArrowheads="1"/>
          </p:cNvSpPr>
          <p:nvPr/>
        </p:nvSpPr>
        <p:spPr bwMode="auto">
          <a:xfrm>
            <a:off x="573088" y="1589088"/>
            <a:ext cx="1893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b="1"/>
              <a:t>La régulation négociée</a:t>
            </a:r>
          </a:p>
          <a:p>
            <a:pPr algn="ctr" eaLnBrk="1" hangingPunct="1"/>
            <a:r>
              <a:rPr lang="fr-FR" sz="1200" b="1"/>
              <a:t> et ouverte</a:t>
            </a:r>
          </a:p>
        </p:txBody>
      </p:sp>
      <p:sp>
        <p:nvSpPr>
          <p:cNvPr id="60422" name="ZoneTexte 15"/>
          <p:cNvSpPr txBox="1">
            <a:spLocks noChangeArrowheads="1"/>
          </p:cNvSpPr>
          <p:nvPr/>
        </p:nvSpPr>
        <p:spPr bwMode="auto">
          <a:xfrm>
            <a:off x="704850" y="2028825"/>
            <a:ext cx="160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660066"/>
                </a:solidFill>
              </a:rPr>
              <a:t>entre régulateur(s) et clients, fournisseurs et partenaires extérieurs à la régulation</a:t>
            </a:r>
          </a:p>
        </p:txBody>
      </p:sp>
      <p:sp>
        <p:nvSpPr>
          <p:cNvPr id="60423" name="ZoneTexte 29"/>
          <p:cNvSpPr txBox="1">
            <a:spLocks noChangeArrowheads="1"/>
          </p:cNvSpPr>
          <p:nvPr/>
        </p:nvSpPr>
        <p:spPr bwMode="auto">
          <a:xfrm>
            <a:off x="3249613" y="3543300"/>
            <a:ext cx="3419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i="1" dirty="0"/>
              <a:t>K sur Situation actuelle :</a:t>
            </a:r>
          </a:p>
          <a:p>
            <a:pPr eaLnBrk="1" hangingPunct="1"/>
            <a:r>
              <a:rPr lang="fr-FR" sz="1200" dirty="0"/>
              <a:t>EF (demande de sillons) ----&gt; RFF (attribution des sillons) ----&gt; EF</a:t>
            </a:r>
          </a:p>
          <a:p>
            <a:pPr eaLnBrk="1" hangingPunct="1"/>
            <a:endParaRPr lang="fr-FR" sz="1200" dirty="0"/>
          </a:p>
        </p:txBody>
      </p:sp>
      <p:sp>
        <p:nvSpPr>
          <p:cNvPr id="60424" name="Rectangle 30"/>
          <p:cNvSpPr>
            <a:spLocks noChangeArrowheads="1"/>
          </p:cNvSpPr>
          <p:nvPr/>
        </p:nvSpPr>
        <p:spPr bwMode="auto">
          <a:xfrm>
            <a:off x="65088" y="4875213"/>
            <a:ext cx="2782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b="1" i="1" dirty="0"/>
              <a:t>Situation future possible :</a:t>
            </a:r>
          </a:p>
          <a:p>
            <a:r>
              <a:rPr lang="fr-FR" sz="1200" dirty="0"/>
              <a:t>Clients (demande de transport) ----&gt; RFF (transmission des demandes) ----&gt; EF(propositions) ------&gt; RFF (sélection des propositions) ----&gt; clients</a:t>
            </a:r>
          </a:p>
        </p:txBody>
      </p:sp>
      <p:sp>
        <p:nvSpPr>
          <p:cNvPr id="60425" name="ZoneTexte 32"/>
          <p:cNvSpPr txBox="1">
            <a:spLocks noChangeArrowheads="1"/>
          </p:cNvSpPr>
          <p:nvPr/>
        </p:nvSpPr>
        <p:spPr bwMode="auto">
          <a:xfrm>
            <a:off x="3268663" y="1692275"/>
            <a:ext cx="23002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008000"/>
                </a:solidFill>
              </a:rPr>
              <a:t>K sur clients finaux</a:t>
            </a:r>
          </a:p>
          <a:p>
            <a:pPr eaLnBrk="1" hangingPunct="1"/>
            <a:r>
              <a:rPr lang="fr-FR" sz="1200" b="1" dirty="0">
                <a:solidFill>
                  <a:srgbClr val="008000"/>
                </a:solidFill>
              </a:rPr>
              <a:t>(particuliers, groupements, </a:t>
            </a:r>
          </a:p>
          <a:p>
            <a:pPr eaLnBrk="1" hangingPunct="1"/>
            <a:r>
              <a:rPr lang="fr-FR" sz="1200" b="1" dirty="0">
                <a:solidFill>
                  <a:srgbClr val="008000"/>
                </a:solidFill>
              </a:rPr>
              <a:t>entreprises…)</a:t>
            </a:r>
            <a:endParaRPr lang="fr-FR" sz="1200" dirty="0"/>
          </a:p>
          <a:p>
            <a:pPr eaLnBrk="1" hangingPunct="1"/>
            <a:r>
              <a:rPr lang="fr-FR" sz="1200" b="1" dirty="0">
                <a:solidFill>
                  <a:srgbClr val="660066"/>
                </a:solidFill>
              </a:rPr>
              <a:t>K sur intermédiation</a:t>
            </a:r>
          </a:p>
          <a:p>
            <a:pPr eaLnBrk="1" hangingPunct="1"/>
            <a:r>
              <a:rPr lang="fr-FR" sz="1200" b="1" dirty="0">
                <a:solidFill>
                  <a:srgbClr val="660066"/>
                </a:solidFill>
              </a:rPr>
              <a:t>(mandataires, entremetteurs, agrégateurs, infomédiaires…)</a:t>
            </a:r>
          </a:p>
          <a:p>
            <a:pPr eaLnBrk="1" hangingPunct="1"/>
            <a:r>
              <a:rPr lang="fr-FR" sz="1200" b="1" dirty="0">
                <a:solidFill>
                  <a:srgbClr val="660066"/>
                </a:solidFill>
              </a:rPr>
              <a:t>K sur apports d</a:t>
            </a:r>
            <a:r>
              <a:rPr lang="ja-JP" altLang="fr-FR" sz="1200" b="1" dirty="0">
                <a:solidFill>
                  <a:srgbClr val="660066"/>
                </a:solidFill>
              </a:rPr>
              <a:t>’</a:t>
            </a:r>
            <a:r>
              <a:rPr lang="fr-FR" altLang="ja-JP" sz="1200" b="1" dirty="0">
                <a:solidFill>
                  <a:srgbClr val="660066"/>
                </a:solidFill>
              </a:rPr>
              <a:t>informations</a:t>
            </a:r>
          </a:p>
          <a:p>
            <a:pPr eaLnBrk="1" hangingPunct="1"/>
            <a:r>
              <a:rPr lang="fr-FR" sz="1200" b="1" dirty="0">
                <a:solidFill>
                  <a:srgbClr val="660066"/>
                </a:solidFill>
              </a:rPr>
              <a:t>par le client final</a:t>
            </a:r>
          </a:p>
        </p:txBody>
      </p:sp>
      <p:sp>
        <p:nvSpPr>
          <p:cNvPr id="60426" name="ZoneTexte 50"/>
          <p:cNvSpPr txBox="1">
            <a:spLocks noChangeArrowheads="1"/>
          </p:cNvSpPr>
          <p:nvPr/>
        </p:nvSpPr>
        <p:spPr bwMode="auto">
          <a:xfrm>
            <a:off x="3268663" y="5038725"/>
            <a:ext cx="3709987" cy="1200150"/>
          </a:xfrm>
          <a:prstGeom prst="rect">
            <a:avLst/>
          </a:prstGeom>
          <a:solidFill>
            <a:srgbClr val="660066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Marketing de la relation client</a:t>
            </a:r>
          </a:p>
          <a:p>
            <a:pPr eaLnBrk="1" hangingPunct="1"/>
            <a:r>
              <a:rPr lang="fr-FR" sz="1200"/>
              <a:t>Négociations à critères multiples</a:t>
            </a:r>
          </a:p>
          <a:p>
            <a:pPr eaLnBrk="1" hangingPunct="1"/>
            <a:r>
              <a:rPr lang="fr-FR" sz="1200"/>
              <a:t>Optimisations sophistiquées</a:t>
            </a:r>
          </a:p>
          <a:p>
            <a:pPr eaLnBrk="1" hangingPunct="1"/>
            <a:r>
              <a:rPr lang="fr-FR" sz="1200"/>
              <a:t>Concertations y compris en régime non dégradé </a:t>
            </a:r>
          </a:p>
          <a:p>
            <a:pPr eaLnBrk="1" hangingPunct="1"/>
            <a:r>
              <a:rPr lang="fr-FR" sz="1200"/>
              <a:t>Interventions du client final dans la régulation en temps réel ou légèrement différé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449513" y="2430463"/>
            <a:ext cx="800100" cy="158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9" name="ZoneTexte 3"/>
          <p:cNvSpPr txBox="1">
            <a:spLocks noChangeArrowheads="1"/>
          </p:cNvSpPr>
          <p:nvPr/>
        </p:nvSpPr>
        <p:spPr bwMode="auto">
          <a:xfrm>
            <a:off x="152400" y="3543300"/>
            <a:ext cx="111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en changeant</a:t>
            </a:r>
          </a:p>
          <a:p>
            <a:pPr eaLnBrk="1" hangingPunct="1"/>
            <a:r>
              <a:rPr lang="fr-FR" sz="1200"/>
              <a:t>le business</a:t>
            </a:r>
          </a:p>
          <a:p>
            <a:pPr eaLnBrk="1" hangingPunct="1"/>
            <a:r>
              <a:rPr lang="fr-FR" sz="1200"/>
              <a:t>model</a:t>
            </a:r>
          </a:p>
        </p:txBody>
      </p:sp>
      <p:sp>
        <p:nvSpPr>
          <p:cNvPr id="60430" name="ZoneTexte 32"/>
          <p:cNvSpPr txBox="1">
            <a:spLocks noChangeArrowheads="1"/>
          </p:cNvSpPr>
          <p:nvPr/>
        </p:nvSpPr>
        <p:spPr bwMode="auto">
          <a:xfrm>
            <a:off x="1657350" y="35433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sans changer</a:t>
            </a:r>
          </a:p>
          <a:p>
            <a:pPr eaLnBrk="1" hangingPunct="1"/>
            <a:r>
              <a:rPr lang="fr-FR" sz="1200"/>
              <a:t>le business</a:t>
            </a:r>
          </a:p>
          <a:p>
            <a:pPr eaLnBrk="1" hangingPunct="1"/>
            <a:r>
              <a:rPr lang="fr-FR" sz="1200"/>
              <a:t>model</a:t>
            </a:r>
          </a:p>
        </p:txBody>
      </p:sp>
      <p:cxnSp>
        <p:nvCxnSpPr>
          <p:cNvPr id="6" name="Connecteur en arc 5"/>
          <p:cNvCxnSpPr>
            <a:stCxn id="60422" idx="2"/>
            <a:endCxn id="60429" idx="0"/>
          </p:cNvCxnSpPr>
          <p:nvPr/>
        </p:nvCxnSpPr>
        <p:spPr>
          <a:xfrm rot="5400000">
            <a:off x="952500" y="2987675"/>
            <a:ext cx="314325" cy="7969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/>
          <p:cNvCxnSpPr>
            <a:stCxn id="60422" idx="2"/>
            <a:endCxn id="60430" idx="0"/>
          </p:cNvCxnSpPr>
          <p:nvPr/>
        </p:nvCxnSpPr>
        <p:spPr>
          <a:xfrm rot="16200000" flipH="1">
            <a:off x="1702594" y="3034506"/>
            <a:ext cx="314325" cy="70326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590800" y="3827463"/>
            <a:ext cx="658813" cy="0"/>
          </a:xfrm>
          <a:prstGeom prst="straightConnector1">
            <a:avLst/>
          </a:prstGeom>
          <a:ln>
            <a:solidFill>
              <a:srgbClr val="8347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8588" y="6057900"/>
            <a:ext cx="204690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6600"/>
                </a:solidFill>
              </a:rPr>
              <a:t>« courtier en EF »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68338" y="5853113"/>
            <a:ext cx="0" cy="20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590800" y="5694363"/>
            <a:ext cx="658813" cy="0"/>
          </a:xfrm>
          <a:prstGeom prst="straightConnector1">
            <a:avLst/>
          </a:prstGeom>
          <a:ln>
            <a:solidFill>
              <a:srgbClr val="8347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7" name="ZoneTexte 29"/>
          <p:cNvSpPr txBox="1">
            <a:spLocks noChangeArrowheads="1"/>
          </p:cNvSpPr>
          <p:nvPr/>
        </p:nvSpPr>
        <p:spPr bwMode="auto">
          <a:xfrm>
            <a:off x="3249613" y="4235450"/>
            <a:ext cx="341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i="1"/>
              <a:t>K sur business models en général </a:t>
            </a:r>
            <a:r>
              <a:rPr lang="fr-FR" sz="1200" i="1"/>
              <a:t>(marchés bifaces, freemium, plateforme, etc.)</a:t>
            </a:r>
            <a:endParaRPr lang="fr-FR" sz="1200"/>
          </a:p>
        </p:txBody>
      </p:sp>
      <p:cxnSp>
        <p:nvCxnSpPr>
          <p:cNvPr id="26" name="Connecteur en arc 25"/>
          <p:cNvCxnSpPr>
            <a:stCxn id="60429" idx="3"/>
            <a:endCxn id="60437" idx="1"/>
          </p:cNvCxnSpPr>
          <p:nvPr/>
        </p:nvCxnSpPr>
        <p:spPr>
          <a:xfrm>
            <a:off x="1270000" y="3867150"/>
            <a:ext cx="1979613" cy="600075"/>
          </a:xfrm>
          <a:prstGeom prst="curvedConnector3">
            <a:avLst>
              <a:gd name="adj1" fmla="val 50000"/>
            </a:avLst>
          </a:prstGeom>
          <a:ln>
            <a:solidFill>
              <a:srgbClr val="83473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04" name="Connecteur en arc 21503"/>
          <p:cNvCxnSpPr>
            <a:stCxn id="60437" idx="1"/>
            <a:endCxn id="60424" idx="0"/>
          </p:cNvCxnSpPr>
          <p:nvPr/>
        </p:nvCxnSpPr>
        <p:spPr>
          <a:xfrm rot="10800000" flipV="1">
            <a:off x="1457325" y="4467225"/>
            <a:ext cx="1792288" cy="407988"/>
          </a:xfrm>
          <a:prstGeom prst="curved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en arc 2"/>
          <p:cNvCxnSpPr>
            <a:stCxn id="60425" idx="1"/>
          </p:cNvCxnSpPr>
          <p:nvPr/>
        </p:nvCxnSpPr>
        <p:spPr>
          <a:xfrm rot="10800000" flipV="1">
            <a:off x="2046727" y="2661443"/>
            <a:ext cx="1221936" cy="567531"/>
          </a:xfrm>
          <a:prstGeom prst="curved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4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389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sz="2000" dirty="0" smtClean="0"/>
              <a:t>Le projet ANR "</a:t>
            </a:r>
            <a:r>
              <a:rPr lang="fr-FR" sz="2000" dirty="0"/>
              <a:t>Lien social, habitat et situations de fragilité dans la ville innovante de </a:t>
            </a:r>
            <a:r>
              <a:rPr lang="fr-FR" sz="2000" dirty="0" smtClean="0"/>
              <a:t>2030 » (LISOHASIF)</a:t>
            </a:r>
          </a:p>
          <a:p>
            <a:endParaRPr lang="fr-FR" sz="2000" dirty="0"/>
          </a:p>
          <a:p>
            <a:r>
              <a:rPr lang="fr-FR" sz="2000" dirty="0" smtClean="0"/>
              <a:t>C/K : une modélisation du raisonnement de conception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Ateliers DKCP : une application de la théorie C/K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b="1" dirty="0" smtClean="0"/>
              <a:t>L’organisation du projet LISOHASIF : les phases D, K, C et P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Politiques publiques innovantes, fabrique innovante des politiques publiques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07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g-28ma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38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Le projet ANR "</a:t>
            </a:r>
            <a:r>
              <a:rPr lang="fr-FR" sz="2000" dirty="0"/>
              <a:t>Lien social, habitat et situations de fragilité dans la ville innovante de </a:t>
            </a:r>
            <a:r>
              <a:rPr lang="fr-FR" sz="2000" dirty="0" smtClean="0"/>
              <a:t>2030 » (LISOHASIF)</a:t>
            </a:r>
          </a:p>
          <a:p>
            <a:endParaRPr lang="fr-FR" sz="2000" dirty="0"/>
          </a:p>
          <a:p>
            <a:r>
              <a:rPr lang="fr-FR" sz="2000" dirty="0" smtClean="0"/>
              <a:t>C/K : une modélisation du raisonnement de conception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Ateliers DKCP : une application de la théorie C/K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L’organisation du projet LISOHASIF : les phases D, K, C et P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b="1" dirty="0" smtClean="0"/>
              <a:t>Politiques publiques innovantes, fabrique innovante des politiques publiques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1207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389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sz="2000" b="1" dirty="0" smtClean="0"/>
              <a:t>Le projet ANR "</a:t>
            </a:r>
            <a:r>
              <a:rPr lang="fr-FR" sz="2000" b="1" dirty="0"/>
              <a:t>Lien social, habitat et situations de fragilité dans la ville innovante de </a:t>
            </a:r>
            <a:r>
              <a:rPr lang="fr-FR" sz="2000" b="1" dirty="0" smtClean="0"/>
              <a:t>2030 » (LISOHASIF)</a:t>
            </a:r>
          </a:p>
          <a:p>
            <a:endParaRPr lang="fr-FR" sz="2000" dirty="0"/>
          </a:p>
          <a:p>
            <a:r>
              <a:rPr lang="fr-FR" sz="2000" dirty="0" smtClean="0"/>
              <a:t>C/K : une modélisation du raisonnement de conception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Ateliers DKCP : une application de la théorie C/K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L’organisation du projet LISOHASIF : les phases D, K, C et P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Politiques publiques innovantes, fabrique innovante des politiques publiques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9177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389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sz="2000" dirty="0" smtClean="0"/>
              <a:t>Le projet ANR "</a:t>
            </a:r>
            <a:r>
              <a:rPr lang="fr-FR" sz="2000" dirty="0"/>
              <a:t>Lien social, habitat et situations de fragilité dans la ville innovante de </a:t>
            </a:r>
            <a:r>
              <a:rPr lang="fr-FR" sz="2000" dirty="0" smtClean="0"/>
              <a:t>2030 » (LISOHASIF)</a:t>
            </a:r>
          </a:p>
          <a:p>
            <a:endParaRPr lang="fr-FR" sz="2000" dirty="0"/>
          </a:p>
          <a:p>
            <a:r>
              <a:rPr lang="fr-FR" sz="2000" b="1" dirty="0" smtClean="0"/>
              <a:t>C/K : une modélisation du raisonnement de conception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Ateliers DKCP : une application de la théorie C/K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L’organisation du projet LISOHASIF : les phases D, K, C et P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Politiques publiques innovantes, fabrique innovante des politiques publiques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07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37" y="4889500"/>
            <a:ext cx="4013200" cy="1968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89892" y="2104407"/>
            <a:ext cx="358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Concevoir un aspirateur </a:t>
            </a:r>
            <a:r>
              <a:rPr lang="fr-FR" b="1" dirty="0" smtClean="0">
                <a:solidFill>
                  <a:srgbClr val="008000"/>
                </a:solidFill>
              </a:rPr>
              <a:t>sans sac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64072" y="336207"/>
            <a:ext cx="323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Concevoir un aspirateur qui ne perde pas de puissance</a:t>
            </a:r>
          </a:p>
          <a:p>
            <a:r>
              <a:rPr lang="fr-FR" dirty="0"/>
              <a:t>a</a:t>
            </a:r>
            <a:r>
              <a:rPr lang="fr-FR" dirty="0" smtClean="0"/>
              <a:t>u fur et à mesure que le sac se remplit »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4439" y="3101754"/>
            <a:ext cx="22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Aspirateur classique dont j’enlève le sac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48263" y="3101754"/>
            <a:ext cx="171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Aspirateur dont le filtre ne soit pas un sac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27257" y="3139110"/>
            <a:ext cx="290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Aspirateur </a:t>
            </a:r>
            <a:r>
              <a:rPr lang="fr-FR" b="1" dirty="0" smtClean="0">
                <a:solidFill>
                  <a:srgbClr val="008000"/>
                </a:solidFill>
              </a:rPr>
              <a:t>dont le système de séparation air-poussière ne soit pas un filtre 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11" name="Connecteur en arc 10"/>
          <p:cNvCxnSpPr>
            <a:stCxn id="5" idx="2"/>
            <a:endCxn id="7" idx="0"/>
          </p:cNvCxnSpPr>
          <p:nvPr/>
        </p:nvCxnSpPr>
        <p:spPr>
          <a:xfrm rot="5400000">
            <a:off x="2823678" y="1542676"/>
            <a:ext cx="628015" cy="249014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>
            <a:stCxn id="5" idx="2"/>
            <a:endCxn id="9" idx="0"/>
          </p:cNvCxnSpPr>
          <p:nvPr/>
        </p:nvCxnSpPr>
        <p:spPr>
          <a:xfrm rot="16200000" flipH="1">
            <a:off x="5497615" y="1358878"/>
            <a:ext cx="665371" cy="289509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5" idx="2"/>
            <a:endCxn id="8" idx="0"/>
          </p:cNvCxnSpPr>
          <p:nvPr/>
        </p:nvCxnSpPr>
        <p:spPr>
          <a:xfrm rot="16200000" flipH="1">
            <a:off x="4131075" y="2725418"/>
            <a:ext cx="628015" cy="12465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943207" y="479406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l</a:t>
            </a:r>
            <a:r>
              <a:rPr lang="fr-FR" b="1" dirty="0" smtClean="0">
                <a:solidFill>
                  <a:srgbClr val="008000"/>
                </a:solidFill>
              </a:rPr>
              <a:t>e cyclone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34655" y="479406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317538" y="479406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cxnSp>
        <p:nvCxnSpPr>
          <p:cNvPr id="24" name="Connecteur en arc 23"/>
          <p:cNvCxnSpPr>
            <a:stCxn id="9" idx="2"/>
            <a:endCxn id="20" idx="0"/>
          </p:cNvCxnSpPr>
          <p:nvPr/>
        </p:nvCxnSpPr>
        <p:spPr>
          <a:xfrm rot="5400000">
            <a:off x="6028127" y="3544343"/>
            <a:ext cx="731623" cy="17678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>
            <a:stCxn id="9" idx="2"/>
          </p:cNvCxnSpPr>
          <p:nvPr/>
        </p:nvCxnSpPr>
        <p:spPr>
          <a:xfrm rot="16200000" flipH="1">
            <a:off x="6864316" y="4475969"/>
            <a:ext cx="827060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9" idx="2"/>
            <a:endCxn id="22" idx="0"/>
          </p:cNvCxnSpPr>
          <p:nvPr/>
        </p:nvCxnSpPr>
        <p:spPr>
          <a:xfrm rot="16200000" flipH="1">
            <a:off x="7517891" y="3822395"/>
            <a:ext cx="731623" cy="121171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500812" y="5292147"/>
            <a:ext cx="0" cy="448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08175" y="2963602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108175" y="2963602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722831" y="3000958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3722831" y="3000958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6" idx="2"/>
            <a:endCxn id="5" idx="0"/>
          </p:cNvCxnSpPr>
          <p:nvPr/>
        </p:nvCxnSpPr>
        <p:spPr>
          <a:xfrm>
            <a:off x="4382755" y="1536536"/>
            <a:ext cx="0" cy="567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98445" y="1245215"/>
            <a:ext cx="181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Augmenter la puissance d’aspiration au fur et à mesure</a:t>
            </a:r>
            <a:endParaRPr lang="fr-FR" dirty="0"/>
          </a:p>
        </p:txBody>
      </p:sp>
      <p:cxnSp>
        <p:nvCxnSpPr>
          <p:cNvPr id="46" name="Connecteur droit avec flèche 45"/>
          <p:cNvCxnSpPr>
            <a:stCxn id="6" idx="1"/>
            <a:endCxn id="44" idx="0"/>
          </p:cNvCxnSpPr>
          <p:nvPr/>
        </p:nvCxnSpPr>
        <p:spPr>
          <a:xfrm flipH="1">
            <a:off x="1307398" y="936372"/>
            <a:ext cx="1456674" cy="308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7035043" y="1008621"/>
            <a:ext cx="184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Faire des grands sacs qu’on change très souvent</a:t>
            </a:r>
            <a:endParaRPr lang="fr-FR" dirty="0"/>
          </a:p>
        </p:txBody>
      </p:sp>
      <p:cxnSp>
        <p:nvCxnSpPr>
          <p:cNvPr id="49" name="Connecteur droit avec flèche 48"/>
          <p:cNvCxnSpPr>
            <a:stCxn id="6" idx="3"/>
            <a:endCxn id="47" idx="1"/>
          </p:cNvCxnSpPr>
          <p:nvPr/>
        </p:nvCxnSpPr>
        <p:spPr>
          <a:xfrm>
            <a:off x="6001437" y="936372"/>
            <a:ext cx="1033606" cy="672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35799" y="1384062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435799" y="1384062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7167760" y="1008621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7167760" y="1008621"/>
            <a:ext cx="1344752" cy="10614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9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0" grpId="0"/>
      <p:bldP spid="21" grpId="0"/>
      <p:bldP spid="22" grpId="0"/>
      <p:bldP spid="4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9555" y="808144"/>
            <a:ext cx="523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Pare-brise classique…mais de plus en plus sophistiqué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038" y="700626"/>
            <a:ext cx="1051200" cy="7873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59555" y="2129395"/>
            <a:ext cx="470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propriété d’un nouveau genre : athermique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9555" y="3578924"/>
            <a:ext cx="771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D’autres propriétés du même genre : </a:t>
            </a:r>
            <a:r>
              <a:rPr lang="fr-FR" dirty="0" err="1" smtClean="0"/>
              <a:t>électrochrome</a:t>
            </a:r>
            <a:r>
              <a:rPr lang="fr-FR" dirty="0" smtClean="0"/>
              <a:t>, hydrophobe, anti-bruit, récepteur/émetteur d’informations, 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59555" y="5644193"/>
            <a:ext cx="723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Nous ne faisons plus des pare-brise : </a:t>
            </a:r>
            <a:r>
              <a:rPr lang="fr-FR" b="1" dirty="0" smtClean="0">
                <a:solidFill>
                  <a:srgbClr val="008000"/>
                </a:solidFill>
              </a:rPr>
              <a:t>nous faisons des interfaces isolantes communicantes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399734" y="1334079"/>
            <a:ext cx="0" cy="769661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72526" y="2627007"/>
            <a:ext cx="0" cy="769661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372526" y="4528172"/>
            <a:ext cx="9730" cy="923593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57" y="1852541"/>
            <a:ext cx="2126437" cy="925626"/>
          </a:xfrm>
          <a:prstGeom prst="rect">
            <a:avLst/>
          </a:prstGeom>
        </p:spPr>
      </p:pic>
      <p:pic>
        <p:nvPicPr>
          <p:cNvPr id="20" name="Picture 4" descr="Clio antibruit in R&amp;D n°21 07 2001 p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49" y="4050704"/>
            <a:ext cx="1658665" cy="13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7757530" y="4050704"/>
            <a:ext cx="914997" cy="1252382"/>
            <a:chOff x="2112" y="3145"/>
            <a:chExt cx="864" cy="982"/>
          </a:xfrm>
        </p:grpSpPr>
        <p:pic>
          <p:nvPicPr>
            <p:cNvPr id="23" name="Picture 13" descr="Sekurit EK (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145"/>
              <a:ext cx="86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 descr="Sekurit EK (2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673"/>
              <a:ext cx="86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3" descr="Clio capteurs in R&amp;D n°21 07 2001 p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4"/>
          <a:stretch>
            <a:fillRect/>
          </a:stretch>
        </p:blipFill>
        <p:spPr bwMode="auto">
          <a:xfrm>
            <a:off x="4119642" y="4299889"/>
            <a:ext cx="1400552" cy="9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4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nocentiv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52" y="1421036"/>
            <a:ext cx="7715375" cy="51034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47701" y="669439"/>
            <a:ext cx="386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…« plateformes d’Innovation ouverte »</a:t>
            </a:r>
            <a:endParaRPr lang="fr-FR" dirty="0"/>
          </a:p>
        </p:txBody>
      </p:sp>
      <p:sp>
        <p:nvSpPr>
          <p:cNvPr id="7" name="Flèche vers la droite 6"/>
          <p:cNvSpPr/>
          <p:nvPr/>
        </p:nvSpPr>
        <p:spPr>
          <a:xfrm rot="984259">
            <a:off x="980719" y="5835228"/>
            <a:ext cx="643095" cy="305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3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5014696" y="3960628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183096" y="3960628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414996" y="3960628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014696" y="4938528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183096" y="4938528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414996" y="4938528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14696" y="5959291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183096" y="5959291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414996" y="5959291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rot="5400000">
            <a:off x="6461702" y="5104422"/>
            <a:ext cx="19970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 flipH="1" flipV="1">
            <a:off x="6206115" y="4850422"/>
            <a:ext cx="23812" cy="2444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21" idx="2"/>
            <a:endCxn id="18" idx="3"/>
          </p:cNvCxnSpPr>
          <p:nvPr/>
        </p:nvCxnSpPr>
        <p:spPr>
          <a:xfrm rot="10800000" flipH="1">
            <a:off x="5014696" y="5082991"/>
            <a:ext cx="19050" cy="960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44"/>
          <p:cNvSpPr txBox="1">
            <a:spLocks noChangeArrowheads="1"/>
          </p:cNvSpPr>
          <p:nvPr/>
        </p:nvSpPr>
        <p:spPr bwMode="auto">
          <a:xfrm>
            <a:off x="5471896" y="468452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4000">
                <a:cs typeface="Arial" charset="0"/>
              </a:rPr>
              <a:t>?</a:t>
            </a:r>
          </a:p>
        </p:txBody>
      </p:sp>
      <p:cxnSp>
        <p:nvCxnSpPr>
          <p:cNvPr id="28" name="Connecteur droit 27"/>
          <p:cNvCxnSpPr/>
          <p:nvPr/>
        </p:nvCxnSpPr>
        <p:spPr>
          <a:xfrm rot="16200000" flipH="1">
            <a:off x="6278346" y="2912879"/>
            <a:ext cx="1587" cy="230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5012464" y="780129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180864" y="780129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412764" y="780129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012464" y="1758029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180864" y="1758029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412764" y="1758029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012464" y="2778792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180864" y="2778792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412764" y="2778792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8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098800" y="3048000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267200" y="3048000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499100" y="3048000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98800" y="4025900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267200" y="4025900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499100" y="4025900"/>
            <a:ext cx="127000" cy="16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098800" y="5046663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67200" y="5046663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499100" y="5046663"/>
            <a:ext cx="127000" cy="168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>
            <a:stCxn id="7" idx="5"/>
          </p:cNvCxnSpPr>
          <p:nvPr/>
        </p:nvCxnSpPr>
        <p:spPr>
          <a:xfrm rot="5400000" flipH="1" flipV="1">
            <a:off x="2157412" y="3101976"/>
            <a:ext cx="2117725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225800" y="2052638"/>
            <a:ext cx="3505200" cy="3162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0800000">
            <a:off x="3162300" y="5173663"/>
            <a:ext cx="35687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4"/>
            <a:endCxn id="6" idx="7"/>
          </p:cNvCxnSpPr>
          <p:nvPr/>
        </p:nvCxnSpPr>
        <p:spPr>
          <a:xfrm rot="5400000" flipH="1" flipV="1">
            <a:off x="3313906" y="2921794"/>
            <a:ext cx="2141538" cy="2444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31"/>
          <p:cNvSpPr txBox="1">
            <a:spLocks noChangeArrowheads="1"/>
          </p:cNvSpPr>
          <p:nvPr/>
        </p:nvSpPr>
        <p:spPr bwMode="auto">
          <a:xfrm>
            <a:off x="3225800" y="833547"/>
            <a:ext cx="2821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>
                <a:latin typeface="Tw Cen MT" charset="0"/>
              </a:rPr>
              <a:t>Il fallait « </a:t>
            </a:r>
            <a:r>
              <a:rPr lang="fr-FR" sz="1800" b="1" dirty="0">
                <a:solidFill>
                  <a:srgbClr val="008000"/>
                </a:solidFill>
                <a:latin typeface="Tw Cen MT" charset="0"/>
              </a:rPr>
              <a:t>sortir du </a:t>
            </a:r>
            <a:r>
              <a:rPr lang="fr-FR" sz="1800" b="1" dirty="0" smtClean="0">
                <a:solidFill>
                  <a:srgbClr val="008000"/>
                </a:solidFill>
                <a:latin typeface="Tw Cen MT" charset="0"/>
              </a:rPr>
              <a:t>cadre</a:t>
            </a:r>
            <a:r>
              <a:rPr lang="fr-FR" sz="1800" dirty="0" smtClean="0">
                <a:latin typeface="Tw Cen MT" charset="0"/>
              </a:rPr>
              <a:t> » </a:t>
            </a:r>
            <a:r>
              <a:rPr lang="fr-FR" sz="1800" dirty="0">
                <a:latin typeface="Tw Cen MT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822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Copyright</a:t>
            </a:r>
            <a:r>
              <a:rPr lang="en-US" sz="1400">
                <a:solidFill>
                  <a:srgbClr val="898989"/>
                </a:solidFill>
                <a:latin typeface="Calibri" charset="0"/>
              </a:rPr>
              <a:t> STS Associés</a:t>
            </a:r>
            <a:endParaRPr lang="en-US" sz="1500">
              <a:latin typeface="Tahoma" charset="0"/>
            </a:endParaRPr>
          </a:p>
        </p:txBody>
      </p:sp>
      <p:sp>
        <p:nvSpPr>
          <p:cNvPr id="5017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Intro / </a:t>
            </a:r>
            <a:fld id="{E00046D1-ADA1-5442-BFFC-1EF87A8197D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2520950" cy="1081087"/>
          </a:xfrm>
          <a:prstGeom prst="rect">
            <a:avLst/>
          </a:prstGeom>
          <a:solidFill>
            <a:srgbClr val="FAD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i="1"/>
              <a:t>Rule-based design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800" b="1" i="1"/>
              <a:t>Expansions in C and K are limited</a:t>
            </a:r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252413" y="908050"/>
            <a:ext cx="4283075" cy="5084763"/>
            <a:chOff x="204" y="890"/>
            <a:chExt cx="2698" cy="3203"/>
          </a:xfrm>
        </p:grpSpPr>
        <p:pic>
          <p:nvPicPr>
            <p:cNvPr id="5018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09"/>
            <a:stretch>
              <a:fillRect/>
            </a:stretch>
          </p:blipFill>
          <p:spPr bwMode="auto">
            <a:xfrm>
              <a:off x="1882" y="890"/>
              <a:ext cx="895" cy="1162"/>
            </a:xfrm>
            <a:prstGeom prst="rect">
              <a:avLst/>
            </a:prstGeom>
            <a:solidFill>
              <a:srgbClr val="FAD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69"/>
              <a:ext cx="2698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4716463" y="836613"/>
            <a:ext cx="4356100" cy="5203825"/>
            <a:chOff x="3016" y="845"/>
            <a:chExt cx="2744" cy="3278"/>
          </a:xfrm>
        </p:grpSpPr>
        <p:sp>
          <p:nvSpPr>
            <p:cNvPr id="50185" name="Text Box 7"/>
            <p:cNvSpPr txBox="1">
              <a:spLocks noChangeArrowheads="1"/>
            </p:cNvSpPr>
            <p:nvPr/>
          </p:nvSpPr>
          <p:spPr bwMode="auto">
            <a:xfrm>
              <a:off x="3016" y="1253"/>
              <a:ext cx="1543" cy="6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800" b="1" i="1">
                  <a:solidFill>
                    <a:schemeClr val="bg1"/>
                  </a:solidFill>
                </a:rPr>
                <a:t>Innovative design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FR" sz="1800" b="1" i="1">
                  <a:solidFill>
                    <a:schemeClr val="bg1"/>
                  </a:solidFill>
                </a:rPr>
                <a:t>Expansions are important in C and K</a:t>
              </a:r>
            </a:p>
          </p:txBody>
        </p:sp>
        <p:grpSp>
          <p:nvGrpSpPr>
            <p:cNvPr id="50186" name="Group 8"/>
            <p:cNvGrpSpPr>
              <a:grpSpLocks/>
            </p:cNvGrpSpPr>
            <p:nvPr/>
          </p:nvGrpSpPr>
          <p:grpSpPr bwMode="auto">
            <a:xfrm>
              <a:off x="3084" y="845"/>
              <a:ext cx="2676" cy="3278"/>
              <a:chOff x="3084" y="845"/>
              <a:chExt cx="2676" cy="3278"/>
            </a:xfrm>
          </p:grpSpPr>
          <p:pic>
            <p:nvPicPr>
              <p:cNvPr id="50187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91"/>
              <a:stretch>
                <a:fillRect/>
              </a:stretch>
            </p:blipFill>
            <p:spPr bwMode="auto">
              <a:xfrm>
                <a:off x="4604" y="845"/>
                <a:ext cx="1034" cy="12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8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" y="2115"/>
                <a:ext cx="2676" cy="2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571625" y="0"/>
            <a:ext cx="7572375" cy="1071563"/>
          </a:xfrm>
          <a:prstGeom prst="rect">
            <a:avLst/>
          </a:prstGeom>
          <a:solidFill>
            <a:srgbClr val="0050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2800" b="1" i="1">
                <a:solidFill>
                  <a:schemeClr val="bg1"/>
                </a:solidFill>
              </a:rPr>
              <a:t>C-K</a:t>
            </a:r>
          </a:p>
          <a:p>
            <a:pPr algn="r" eaLnBrk="1" hangingPunct="1"/>
            <a:r>
              <a:rPr lang="fr-FR" sz="2800" b="1" i="1">
                <a:solidFill>
                  <a:schemeClr val="bg1"/>
                </a:solidFill>
              </a:rPr>
              <a:t>Un guide et une méthode interprétative</a:t>
            </a:r>
          </a:p>
        </p:txBody>
      </p: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4787900" y="6172200"/>
            <a:ext cx="432117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i="1">
                <a:solidFill>
                  <a:schemeClr val="bg1"/>
                </a:solidFill>
              </a:rPr>
              <a:t>Evaluation criteria: Variety, Value, Originality, Robustness</a:t>
            </a:r>
          </a:p>
        </p:txBody>
      </p:sp>
      <p:sp>
        <p:nvSpPr>
          <p:cNvPr id="50184" name="Text Box 14"/>
          <p:cNvSpPr txBox="1">
            <a:spLocks noChangeArrowheads="1"/>
          </p:cNvSpPr>
          <p:nvPr/>
        </p:nvSpPr>
        <p:spPr bwMode="auto">
          <a:xfrm>
            <a:off x="179388" y="6165850"/>
            <a:ext cx="4321175" cy="641350"/>
          </a:xfrm>
          <a:prstGeom prst="rect">
            <a:avLst/>
          </a:prstGeom>
          <a:solidFill>
            <a:srgbClr val="FAD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i="1"/>
              <a:t>Evaluation criteria: </a:t>
            </a:r>
            <a:br>
              <a:rPr lang="fr-FR" sz="1800" b="1" i="1"/>
            </a:br>
            <a:r>
              <a:rPr lang="fr-FR" sz="1800" b="1" i="1"/>
              <a:t>Quality, Cost, Delay</a:t>
            </a:r>
          </a:p>
        </p:txBody>
      </p:sp>
    </p:spTree>
    <p:extLst>
      <p:ext uri="{BB962C8B-B14F-4D97-AF65-F5344CB8AC3E}">
        <p14:creationId xmlns:p14="http://schemas.microsoft.com/office/powerpoint/2010/main" val="6526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909</Words>
  <Application>Microsoft Macintosh PowerPoint</Application>
  <PresentationFormat>Présentation à l'écran (4:3)</PresentationFormat>
  <Paragraphs>256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Apports des théories et méthodes de la conception innovante aux politiques publiques  Analyse à travers le cas du projet ANR "Lien social, habitat et situations de fragilité dans la ville innovante de 2030"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ateliers DKCP®</vt:lpstr>
      <vt:lpstr>DKCP® : Le processus</vt:lpstr>
      <vt:lpstr>« Régulation et circulation des trains 2030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Dauphine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Albert David</dc:creator>
  <cp:lastModifiedBy>Albert David</cp:lastModifiedBy>
  <cp:revision>36</cp:revision>
  <dcterms:created xsi:type="dcterms:W3CDTF">2013-06-19T19:11:56Z</dcterms:created>
  <dcterms:modified xsi:type="dcterms:W3CDTF">2013-06-26T07:28:31Z</dcterms:modified>
</cp:coreProperties>
</file>