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6" r:id="rId3"/>
    <p:sldId id="258" r:id="rId4"/>
    <p:sldId id="260" r:id="rId5"/>
    <p:sldId id="261" r:id="rId6"/>
    <p:sldId id="262" r:id="rId7"/>
    <p:sldId id="278" r:id="rId8"/>
    <p:sldId id="277" r:id="rId9"/>
    <p:sldId id="279" r:id="rId10"/>
    <p:sldId id="276" r:id="rId11"/>
    <p:sldId id="280" r:id="rId12"/>
    <p:sldId id="274" r:id="rId13"/>
    <p:sldId id="281" r:id="rId14"/>
    <p:sldId id="267" r:id="rId15"/>
    <p:sldId id="268" r:id="rId16"/>
    <p:sldId id="275" r:id="rId17"/>
    <p:sldId id="270" r:id="rId18"/>
    <p:sldId id="269" r:id="rId19"/>
    <p:sldId id="271" r:id="rId20"/>
    <p:sldId id="272" r:id="rId21"/>
    <p:sldId id="273" r:id="rId22"/>
    <p:sldId id="264" r:id="rId23"/>
    <p:sldId id="265" r:id="rId24"/>
    <p:sldId id="266" r:id="rId25"/>
  </p:sldIdLst>
  <p:sldSz cx="9144000" cy="6858000" type="screen4x3"/>
  <p:notesSz cx="9144000" cy="6858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BE47D-4F60-AB44-BDEF-448845B68325}" type="datetimeFigureOut">
              <a:rPr lang="fr-FR" smtClean="0"/>
              <a:pPr/>
              <a:t>28/03/13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06253-B5CD-EC4E-BDE4-B7D4A45D000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77982-296D-F84E-920C-BCB3E83E83D0}" type="datetimeFigureOut">
              <a:rPr lang="fr-FR" smtClean="0"/>
              <a:pPr/>
              <a:t>28/03/13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2ADB7-EF7F-B04A-8B02-6C1607C1C22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C2B6ED-9509-DA47-BCAE-6AA3D3AF41F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D3EE-0F36-6748-8166-94765403650F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B7DD-96E3-664D-BF59-AF6EEF191BF3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630B7-0845-0F4D-8E0C-EC68AED7B984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B8D8-BA23-A341-B78B-2C4DB2160A90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837C-BEC1-7F43-8434-3F38C509E3B3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F3716-E922-5C49-8AFB-016F9A13B228}" type="datetime1">
              <a:rPr lang="fr-FR" smtClean="0"/>
              <a:t>28/03/13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F13-FC7C-BC4A-B2DB-7575B6437228}" type="datetime1">
              <a:rPr lang="fr-FR" smtClean="0"/>
              <a:t>28/03/13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09841-C1BA-8447-9ED9-9BC4E089154D}" type="datetime1">
              <a:rPr lang="fr-FR" smtClean="0"/>
              <a:t>28/03/13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5C7C-F4BD-7F49-988F-149981F837AB}" type="datetime1">
              <a:rPr lang="fr-FR" smtClean="0"/>
              <a:t>28/03/13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01D5-6957-644D-95A6-A09E79136E1C}" type="datetime1">
              <a:rPr lang="fr-FR" smtClean="0"/>
              <a:t>28/03/13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93EAE-521F-C64D-A25F-87EAF3155359}" type="datetime1">
              <a:rPr lang="fr-FR" smtClean="0"/>
              <a:t>28/03/13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2751-AF61-9D4B-95A4-713DB6FCAD92}" type="datetime1">
              <a:rPr lang="fr-FR" smtClean="0"/>
              <a:t>28/03/13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7F30F-0CA2-194B-BF94-B5B8E905827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418" y="1602475"/>
            <a:ext cx="7772400" cy="2190771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Conception innovante des politiques d’innovation :</a:t>
            </a:r>
            <a:br>
              <a:rPr lang="fr-FR" sz="2800" b="1" dirty="0" smtClean="0"/>
            </a:br>
            <a:r>
              <a:rPr lang="fr-FR" sz="2800" b="1" dirty="0" smtClean="0"/>
              <a:t>Quelles pistes ?</a:t>
            </a:r>
            <a:endParaRPr lang="fr-FR" sz="2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358356"/>
            <a:ext cx="6400800" cy="1752600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solidFill>
                  <a:schemeClr val="tx1"/>
                </a:solidFill>
              </a:rPr>
              <a:t>Philippe Lefebvre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Mines </a:t>
            </a:r>
            <a:r>
              <a:rPr lang="fr-FR" sz="2000" dirty="0" err="1" smtClean="0">
                <a:solidFill>
                  <a:schemeClr val="tx1"/>
                </a:solidFill>
              </a:rPr>
              <a:t>ParisTech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fr-FR" sz="2000" u="sng" dirty="0" err="1" smtClean="0">
                <a:solidFill>
                  <a:schemeClr val="tx1"/>
                </a:solidFill>
              </a:rPr>
              <a:t>philippe.lefebvre@mines-paristech.fr</a:t>
            </a:r>
            <a:endParaRPr lang="fr-FR" sz="2000" dirty="0" smtClean="0">
              <a:solidFill>
                <a:schemeClr val="tx1"/>
              </a:solidFill>
            </a:endParaRPr>
          </a:p>
          <a:p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461649" y="5934670"/>
            <a:ext cx="4673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Conception innovante des politiques publiques </a:t>
            </a:r>
          </a:p>
          <a:p>
            <a:pPr algn="ctr"/>
            <a:r>
              <a:rPr lang="fr-F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Journée PSL, 28 mars 2013</a:t>
            </a:r>
            <a:endParaRPr lang="fr-FR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4" descr="logo-MinesParisTech-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142" y="142461"/>
            <a:ext cx="1722781" cy="1460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41938" y="-237512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P2I : L’absence de « </a:t>
            </a:r>
            <a:r>
              <a:rPr lang="fr-FR" sz="2800" i="1" dirty="0" err="1" smtClean="0"/>
              <a:t>systematic</a:t>
            </a:r>
            <a:r>
              <a:rPr lang="fr-FR" sz="2800" i="1" dirty="0" smtClean="0"/>
              <a:t> design</a:t>
            </a:r>
            <a:r>
              <a:rPr lang="fr-FR" sz="2800" dirty="0" smtClean="0"/>
              <a:t> » </a:t>
            </a:r>
            <a:r>
              <a:rPr lang="fr-FR" sz="2800" dirty="0" smtClean="0"/>
              <a:t>(4)</a:t>
            </a:r>
            <a:endParaRPr lang="fr-FR" sz="28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457200" y="6044570"/>
            <a:ext cx="4040188" cy="813430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fr-FR" sz="1400" b="0" dirty="0" smtClean="0"/>
              <a:t> Incitations fiscales (CIR, etc.)</a:t>
            </a:r>
          </a:p>
          <a:p>
            <a:pPr>
              <a:buFont typeface="Arial"/>
              <a:buChar char="•"/>
            </a:pPr>
            <a:r>
              <a:rPr lang="fr-FR" sz="1400" b="0" dirty="0" smtClean="0"/>
              <a:t> Subventions de projets de R&amp;D </a:t>
            </a:r>
          </a:p>
          <a:p>
            <a:pPr>
              <a:buFont typeface="Arial"/>
              <a:buChar char="•"/>
            </a:pPr>
            <a:r>
              <a:rPr lang="fr-FR" sz="1400" b="0" dirty="0" smtClean="0"/>
              <a:t> Spécialisation sectorielle </a:t>
            </a:r>
          </a:p>
          <a:p>
            <a:pPr>
              <a:buFont typeface="Arial"/>
              <a:buChar char="•"/>
            </a:pPr>
            <a:r>
              <a:rPr lang="fr-FR" sz="1400" b="0" dirty="0" smtClean="0"/>
              <a:t> etc. </a:t>
            </a:r>
            <a:endParaRPr lang="fr-FR" sz="1400" b="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41938" y="1453520"/>
            <a:ext cx="4040188" cy="395128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fr-FR" sz="2323" dirty="0" smtClean="0"/>
              <a:t>Facteurs de performance </a:t>
            </a:r>
          </a:p>
          <a:p>
            <a:pPr algn="ctr">
              <a:buNone/>
            </a:pPr>
            <a:r>
              <a:rPr lang="fr-FR" sz="2323" dirty="0" smtClean="0"/>
              <a:t>d’un système d’innovation</a:t>
            </a:r>
          </a:p>
          <a:p>
            <a:pPr algn="ctr">
              <a:buNone/>
            </a:pPr>
            <a:endParaRPr lang="fr-FR" sz="1000" dirty="0" smtClean="0"/>
          </a:p>
          <a:p>
            <a:pPr algn="ctr">
              <a:buNone/>
            </a:pPr>
            <a:r>
              <a:rPr lang="fr-FR" sz="2240" dirty="0" err="1" smtClean="0"/>
              <a:t>Edquist</a:t>
            </a:r>
            <a:r>
              <a:rPr lang="fr-FR" sz="2240" dirty="0" smtClean="0"/>
              <a:t>, 2011</a:t>
            </a:r>
            <a:endParaRPr lang="fr-FR" sz="160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760" dirty="0" smtClean="0"/>
              <a:t>K </a:t>
            </a:r>
            <a:r>
              <a:rPr lang="fr-FR" sz="1920" dirty="0" smtClean="0"/>
              <a:t>inputs : R&amp;D (</a:t>
            </a:r>
            <a:r>
              <a:rPr lang="fr-FR" sz="1920" dirty="0" err="1" smtClean="0"/>
              <a:t>too</a:t>
            </a:r>
            <a:r>
              <a:rPr lang="fr-FR" sz="1920" dirty="0" smtClean="0"/>
              <a:t> </a:t>
            </a:r>
            <a:r>
              <a:rPr lang="fr-FR" sz="1920" dirty="0" err="1" smtClean="0"/>
              <a:t>much</a:t>
            </a:r>
            <a:r>
              <a:rPr lang="fr-FR" sz="1920" dirty="0" smtClean="0"/>
              <a:t> </a:t>
            </a:r>
            <a:r>
              <a:rPr lang="fr-FR" sz="1920" dirty="0" err="1" smtClean="0"/>
              <a:t>stressed</a:t>
            </a:r>
            <a:r>
              <a:rPr lang="fr-FR" sz="1920" dirty="0" smtClean="0"/>
              <a:t> : </a:t>
            </a:r>
            <a:r>
              <a:rPr lang="fr-FR" sz="1920" dirty="0" err="1" smtClean="0"/>
              <a:t>linear</a:t>
            </a:r>
            <a:r>
              <a:rPr lang="fr-FR" sz="1920" dirty="0" smtClean="0"/>
              <a:t> </a:t>
            </a:r>
            <a:r>
              <a:rPr lang="fr-FR" sz="1920" dirty="0" err="1" smtClean="0"/>
              <a:t>view</a:t>
            </a:r>
            <a:r>
              <a:rPr lang="fr-FR" sz="1920" dirty="0" smtClean="0"/>
              <a:t>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K Inputs : </a:t>
            </a:r>
            <a:r>
              <a:rPr lang="fr-FR" sz="1920" dirty="0" err="1" smtClean="0"/>
              <a:t>Kce</a:t>
            </a:r>
            <a:r>
              <a:rPr lang="fr-FR" sz="1920" dirty="0" smtClean="0"/>
              <a:t> </a:t>
            </a:r>
            <a:r>
              <a:rPr lang="fr-FR" sz="1920" dirty="0" err="1" smtClean="0"/>
              <a:t>buiding</a:t>
            </a:r>
            <a:r>
              <a:rPr lang="fr-FR" sz="1920" dirty="0" smtClean="0"/>
              <a:t> (training, </a:t>
            </a:r>
            <a:r>
              <a:rPr lang="fr-FR" sz="1920" dirty="0" err="1" smtClean="0"/>
              <a:t>education</a:t>
            </a:r>
            <a:r>
              <a:rPr lang="fr-FR" sz="1920" dirty="0" smtClean="0"/>
              <a:t>, reproduction ok </a:t>
            </a:r>
            <a:r>
              <a:rPr lang="fr-FR" sz="1920" dirty="0" err="1" smtClean="0"/>
              <a:t>skills</a:t>
            </a:r>
            <a:r>
              <a:rPr lang="fr-FR" sz="1920" dirty="0" smtClean="0"/>
              <a:t>) – </a:t>
            </a:r>
            <a:r>
              <a:rPr lang="fr-FR" sz="1920" dirty="0" err="1" smtClean="0"/>
              <a:t>neglected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Demand-side</a:t>
            </a:r>
            <a:r>
              <a:rPr lang="fr-FR" sz="1920" dirty="0" smtClean="0"/>
              <a:t> : formation of new </a:t>
            </a:r>
            <a:r>
              <a:rPr lang="fr-FR" sz="1920" dirty="0" err="1" smtClean="0"/>
              <a:t>markets</a:t>
            </a:r>
            <a:endParaRPr lang="fr-FR" sz="192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</a:t>
            </a:r>
            <a:r>
              <a:rPr lang="fr-FR" sz="1920" dirty="0" smtClean="0"/>
              <a:t> </a:t>
            </a:r>
            <a:r>
              <a:rPr lang="fr-FR" sz="1920" dirty="0" err="1" smtClean="0"/>
              <a:t>side</a:t>
            </a:r>
            <a:r>
              <a:rPr lang="fr-FR" sz="1920" dirty="0" smtClean="0"/>
              <a:t> : </a:t>
            </a:r>
            <a:r>
              <a:rPr lang="fr-FR" sz="1920" dirty="0" err="1" smtClean="0"/>
              <a:t>quality</a:t>
            </a:r>
            <a:r>
              <a:rPr lang="fr-FR" sz="1920" dirty="0" smtClean="0"/>
              <a:t> </a:t>
            </a:r>
            <a:r>
              <a:rPr lang="fr-FR" sz="1920" dirty="0" err="1" smtClean="0"/>
              <a:t>requirements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Actors</a:t>
            </a:r>
            <a:r>
              <a:rPr lang="fr-FR" sz="1920" dirty="0" smtClean="0"/>
              <a:t> : </a:t>
            </a:r>
            <a:r>
              <a:rPr lang="fr-FR" sz="1920" dirty="0" err="1" smtClean="0"/>
              <a:t>Creating</a:t>
            </a:r>
            <a:r>
              <a:rPr lang="fr-FR" sz="1920" dirty="0" smtClean="0"/>
              <a:t> &amp; </a:t>
            </a:r>
            <a:r>
              <a:rPr lang="fr-FR" sz="1920" dirty="0" err="1" smtClean="0"/>
              <a:t>changing</a:t>
            </a:r>
            <a:r>
              <a:rPr lang="fr-FR" sz="1920" dirty="0" smtClean="0"/>
              <a:t> </a:t>
            </a:r>
            <a:r>
              <a:rPr lang="fr-FR" sz="1920" dirty="0" err="1" smtClean="0"/>
              <a:t>org</a:t>
            </a:r>
            <a:r>
              <a:rPr lang="fr-FR" sz="1920" dirty="0" smtClean="0"/>
              <a:t> (</a:t>
            </a:r>
            <a:r>
              <a:rPr lang="fr-FR" sz="1920" dirty="0" err="1" smtClean="0"/>
              <a:t>Eship</a:t>
            </a:r>
            <a:r>
              <a:rPr lang="fr-FR" sz="1920" dirty="0" smtClean="0"/>
              <a:t>, </a:t>
            </a:r>
            <a:r>
              <a:rPr lang="fr-FR" sz="1920" dirty="0" err="1" smtClean="0"/>
              <a:t>creation</a:t>
            </a:r>
            <a:r>
              <a:rPr lang="fr-FR" sz="1920" dirty="0" smtClean="0"/>
              <a:t> of </a:t>
            </a:r>
            <a:r>
              <a:rPr lang="fr-FR" sz="1920" dirty="0" err="1" smtClean="0"/>
              <a:t>univ</a:t>
            </a:r>
            <a:r>
              <a:rPr lang="fr-FR" sz="1920" dirty="0" smtClean="0"/>
              <a:t>, of </a:t>
            </a:r>
            <a:r>
              <a:rPr lang="fr-FR" sz="1920" dirty="0" err="1" smtClean="0"/>
              <a:t>policy</a:t>
            </a:r>
            <a:r>
              <a:rPr lang="fr-FR" sz="1920" dirty="0" smtClean="0"/>
              <a:t> </a:t>
            </a:r>
            <a:r>
              <a:rPr lang="fr-FR" sz="1920" dirty="0" err="1" smtClean="0"/>
              <a:t>agencies</a:t>
            </a:r>
            <a:r>
              <a:rPr lang="fr-FR" sz="1920" dirty="0" smtClean="0"/>
              <a:t>, …)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Relations : Networks, interactive Learning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Nex</a:t>
            </a:r>
            <a:r>
              <a:rPr lang="fr-FR" sz="1920" dirty="0" smtClean="0"/>
              <a:t> institutions/</a:t>
            </a:r>
            <a:r>
              <a:rPr lang="fr-FR" sz="1920" dirty="0" err="1" smtClean="0"/>
              <a:t>rules</a:t>
            </a:r>
            <a:r>
              <a:rPr lang="fr-FR" sz="1920" dirty="0" smtClean="0"/>
              <a:t> of the </a:t>
            </a:r>
            <a:r>
              <a:rPr lang="fr-FR" sz="1920" dirty="0" err="1" smtClean="0"/>
              <a:t>game</a:t>
            </a:r>
            <a:r>
              <a:rPr lang="fr-FR" sz="1920" dirty="0" smtClean="0"/>
              <a:t> : IPR </a:t>
            </a:r>
            <a:r>
              <a:rPr lang="fr-FR" sz="1920" dirty="0" err="1" smtClean="0"/>
              <a:t>laws</a:t>
            </a:r>
            <a:r>
              <a:rPr lang="fr-FR" sz="1920" dirty="0" smtClean="0"/>
              <a:t>, </a:t>
            </a:r>
            <a:r>
              <a:rPr lang="fr-FR" sz="1920" dirty="0" err="1" smtClean="0"/>
              <a:t>envt</a:t>
            </a:r>
            <a:r>
              <a:rPr lang="fr-FR" sz="1920" dirty="0" smtClean="0"/>
              <a:t> &amp; </a:t>
            </a:r>
            <a:r>
              <a:rPr lang="fr-FR" sz="1920" dirty="0" err="1" smtClean="0"/>
              <a:t>safety</a:t>
            </a:r>
            <a:r>
              <a:rPr lang="fr-FR" sz="1920" dirty="0" smtClean="0"/>
              <a:t> </a:t>
            </a:r>
            <a:r>
              <a:rPr lang="fr-FR" sz="1920" dirty="0" err="1" smtClean="0"/>
              <a:t>regulations</a:t>
            </a:r>
            <a:r>
              <a:rPr lang="fr-FR" sz="1920" dirty="0" smtClean="0"/>
              <a:t>, …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Incubating</a:t>
            </a:r>
            <a:r>
              <a:rPr lang="fr-FR" sz="1920" dirty="0" smtClean="0"/>
              <a:t> </a:t>
            </a:r>
            <a:r>
              <a:rPr lang="fr-FR" sz="1920" dirty="0" err="1" smtClean="0"/>
              <a:t>activities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Financing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consultancy</a:t>
            </a:r>
            <a:r>
              <a:rPr lang="fr-FR" sz="1920" dirty="0" smtClean="0"/>
              <a:t> services</a:t>
            </a:r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 smtClean="0"/>
          </a:p>
          <a:p>
            <a:pPr algn="ctr">
              <a:buNone/>
            </a:pPr>
            <a:r>
              <a:rPr lang="fr-FR" sz="2240" dirty="0" smtClean="0"/>
              <a:t>Chez d’autres auteurs </a:t>
            </a:r>
          </a:p>
          <a:p>
            <a:r>
              <a:rPr lang="fr-FR" sz="1920" dirty="0" smtClean="0"/>
              <a:t>5, 8, 12, 15, …  items</a:t>
            </a:r>
          </a:p>
          <a:p>
            <a:r>
              <a:rPr lang="fr-FR" sz="1920" dirty="0" smtClean="0"/>
              <a:t>Aux découpages différents !</a:t>
            </a:r>
            <a:endParaRPr lang="fr-FR" sz="192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645025" y="6044570"/>
            <a:ext cx="4041775" cy="813430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fr-FR" sz="1400" dirty="0" smtClean="0"/>
              <a:t> R&amp;D </a:t>
            </a:r>
          </a:p>
          <a:p>
            <a:pPr>
              <a:buFont typeface="Arial"/>
              <a:buChar char="•"/>
            </a:pPr>
            <a:r>
              <a:rPr lang="fr-FR" sz="1400" dirty="0" smtClean="0"/>
              <a:t> </a:t>
            </a:r>
            <a:r>
              <a:rPr lang="fr-FR" sz="1400" b="0" dirty="0" err="1" smtClean="0"/>
              <a:t>Competence</a:t>
            </a:r>
            <a:r>
              <a:rPr lang="fr-FR" sz="1400" b="0" dirty="0" smtClean="0"/>
              <a:t> building</a:t>
            </a:r>
          </a:p>
          <a:p>
            <a:pPr>
              <a:buFont typeface="Arial"/>
              <a:buChar char="•"/>
            </a:pPr>
            <a:r>
              <a:rPr lang="fr-FR" sz="1400" b="0" dirty="0" smtClean="0"/>
              <a:t> Etc. </a:t>
            </a:r>
            <a:endParaRPr lang="fr-FR" sz="1400" b="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29763" y="1453520"/>
            <a:ext cx="4041775" cy="395128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2286" dirty="0" smtClean="0"/>
              <a:t>Performances </a:t>
            </a:r>
          </a:p>
          <a:p>
            <a:pPr algn="ctr">
              <a:buNone/>
            </a:pPr>
            <a:r>
              <a:rPr lang="fr-FR" sz="2286" dirty="0" smtClean="0"/>
              <a:t>d’un système d’innovation</a:t>
            </a:r>
          </a:p>
          <a:p>
            <a:pPr>
              <a:buNone/>
            </a:pPr>
            <a:endParaRPr lang="fr-FR" sz="1600" dirty="0" smtClean="0"/>
          </a:p>
          <a:p>
            <a:pPr lvl="0"/>
            <a:r>
              <a:rPr lang="fr-FR" sz="2286" dirty="0" smtClean="0"/>
              <a:t>Indicateurs simples</a:t>
            </a:r>
          </a:p>
          <a:p>
            <a:pPr lvl="1"/>
            <a:r>
              <a:rPr lang="fr-FR" sz="1914" dirty="0" smtClean="0"/>
              <a:t>Publications</a:t>
            </a:r>
          </a:p>
          <a:p>
            <a:pPr lvl="1"/>
            <a:r>
              <a:rPr lang="fr-FR" sz="1914" dirty="0" smtClean="0"/>
              <a:t>Brevets</a:t>
            </a:r>
          </a:p>
          <a:p>
            <a:pPr lvl="1"/>
            <a:r>
              <a:rPr lang="fr-FR" sz="1914" dirty="0" smtClean="0"/>
              <a:t>Création d’entreprises (innovantes)</a:t>
            </a:r>
          </a:p>
          <a:p>
            <a:pPr lvl="1"/>
            <a:r>
              <a:rPr lang="fr-FR" sz="1914" dirty="0" smtClean="0"/>
              <a:t>Contrats de recherche </a:t>
            </a:r>
            <a:r>
              <a:rPr lang="fr-FR" sz="1914" dirty="0" err="1" smtClean="0"/>
              <a:t>public-privé</a:t>
            </a:r>
            <a:endParaRPr lang="fr-FR" sz="1914" dirty="0" smtClean="0"/>
          </a:p>
          <a:p>
            <a:pPr lvl="1"/>
            <a:r>
              <a:rPr lang="fr-FR" sz="1914" dirty="0" smtClean="0"/>
              <a:t>Nb de produits mis sur le marché, renouvellement</a:t>
            </a:r>
          </a:p>
          <a:p>
            <a:pPr lvl="1"/>
            <a:r>
              <a:rPr lang="fr-FR" sz="1914" dirty="0" smtClean="0"/>
              <a:t>Innovations introduites : produit, </a:t>
            </a:r>
            <a:r>
              <a:rPr lang="fr-FR" sz="1914" dirty="0" err="1" smtClean="0"/>
              <a:t>process</a:t>
            </a:r>
            <a:r>
              <a:rPr lang="fr-FR" sz="1914" dirty="0" smtClean="0"/>
              <a:t>, </a:t>
            </a:r>
            <a:r>
              <a:rPr lang="fr-FR" sz="1914" dirty="0" err="1" smtClean="0"/>
              <a:t>tk</a:t>
            </a:r>
            <a:r>
              <a:rPr lang="fr-FR" sz="1914" dirty="0" smtClean="0"/>
              <a:t>, </a:t>
            </a:r>
            <a:r>
              <a:rPr lang="fr-FR" sz="1914" dirty="0" err="1" smtClean="0"/>
              <a:t>mkg</a:t>
            </a:r>
            <a:r>
              <a:rPr lang="fr-FR" sz="1914" dirty="0" smtClean="0"/>
              <a:t>, </a:t>
            </a:r>
            <a:r>
              <a:rPr lang="fr-FR" sz="1914" dirty="0" err="1" smtClean="0"/>
              <a:t>orga</a:t>
            </a:r>
            <a:r>
              <a:rPr lang="fr-FR" sz="1914" dirty="0" smtClean="0"/>
              <a:t>, </a:t>
            </a:r>
            <a:r>
              <a:rPr lang="fr-FR" sz="1914" dirty="0" err="1" smtClean="0"/>
              <a:t>biz</a:t>
            </a:r>
            <a:r>
              <a:rPr lang="fr-FR" sz="1914" dirty="0" smtClean="0"/>
              <a:t> </a:t>
            </a:r>
            <a:r>
              <a:rPr lang="fr-FR" sz="1914" dirty="0" err="1" smtClean="0"/>
              <a:t>models</a:t>
            </a:r>
            <a:endParaRPr lang="fr-FR" sz="1914" dirty="0" smtClean="0"/>
          </a:p>
          <a:p>
            <a:pPr lvl="1"/>
            <a:r>
              <a:rPr lang="fr-FR" sz="1914" dirty="0" smtClean="0"/>
              <a:t>% des ventes liées à de nouveaux produits</a:t>
            </a:r>
          </a:p>
          <a:p>
            <a:pPr lvl="0"/>
            <a:r>
              <a:rPr lang="fr-FR" sz="2286" dirty="0" smtClean="0"/>
              <a:t>Indicateurs composites  </a:t>
            </a:r>
          </a:p>
          <a:p>
            <a:pPr lvl="1"/>
            <a:r>
              <a:rPr lang="fr-FR" sz="1914" dirty="0" smtClean="0"/>
              <a:t>L’enquête communautaire CIS (</a:t>
            </a:r>
            <a:r>
              <a:rPr lang="fr-FR" sz="1914" i="1" dirty="0" err="1" smtClean="0"/>
              <a:t>Community</a:t>
            </a:r>
            <a:r>
              <a:rPr lang="fr-FR" sz="1914" i="1" dirty="0" smtClean="0"/>
              <a:t> Innovation Survey</a:t>
            </a:r>
            <a:r>
              <a:rPr lang="fr-FR" sz="1914" dirty="0" smtClean="0"/>
              <a:t>)</a:t>
            </a:r>
          </a:p>
          <a:p>
            <a:pPr lvl="1"/>
            <a:r>
              <a:rPr lang="fr-FR" sz="1914" dirty="0" smtClean="0"/>
              <a:t>Le </a:t>
            </a:r>
            <a:r>
              <a:rPr lang="fr-FR" sz="1914" i="1" dirty="0" err="1" smtClean="0"/>
              <a:t>European</a:t>
            </a:r>
            <a:r>
              <a:rPr lang="fr-FR" sz="1914" i="1" dirty="0" smtClean="0"/>
              <a:t> Innovation Scoreboard </a:t>
            </a:r>
            <a:r>
              <a:rPr lang="fr-FR" sz="1914" dirty="0" smtClean="0"/>
              <a:t>– devenu </a:t>
            </a:r>
            <a:r>
              <a:rPr lang="fr-FR" sz="1914" i="1" dirty="0" smtClean="0"/>
              <a:t>Union</a:t>
            </a:r>
            <a:r>
              <a:rPr lang="fr-FR" sz="1914" dirty="0" smtClean="0"/>
              <a:t> </a:t>
            </a:r>
            <a:r>
              <a:rPr lang="fr-FR" sz="1914" i="1" dirty="0" smtClean="0"/>
              <a:t>Innovation Scoreboard</a:t>
            </a:r>
            <a:endParaRPr lang="fr-FR" sz="1914" dirty="0" smtClean="0"/>
          </a:p>
          <a:p>
            <a:pPr lvl="1"/>
            <a:r>
              <a:rPr lang="fr-FR" sz="1914" i="1" dirty="0" smtClean="0"/>
              <a:t>Global Innovation Index</a:t>
            </a:r>
            <a:r>
              <a:rPr lang="fr-FR" sz="1914" dirty="0" smtClean="0"/>
              <a:t> </a:t>
            </a:r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 algn="ctr">
              <a:buNone/>
            </a:pPr>
            <a:endParaRPr lang="fr-FR" sz="1600" dirty="0"/>
          </a:p>
        </p:txBody>
      </p:sp>
      <p:sp>
        <p:nvSpPr>
          <p:cNvPr id="10" name="Espace réservé du texte 4"/>
          <p:cNvSpPr txBox="1">
            <a:spLocks/>
          </p:cNvSpPr>
          <p:nvPr/>
        </p:nvSpPr>
        <p:spPr>
          <a:xfrm>
            <a:off x="457200" y="77543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DP (Design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Parameters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texte 6"/>
          <p:cNvSpPr txBox="1">
            <a:spLocks/>
          </p:cNvSpPr>
          <p:nvPr/>
        </p:nvSpPr>
        <p:spPr>
          <a:xfrm>
            <a:off x="4645025" y="775433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 (Functional Requirements)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Espace réservé du texte 4"/>
          <p:cNvSpPr txBox="1">
            <a:spLocks/>
          </p:cNvSpPr>
          <p:nvPr/>
        </p:nvSpPr>
        <p:spPr>
          <a:xfrm>
            <a:off x="457200" y="5404808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DP2 </a:t>
            </a:r>
            <a:r>
              <a:rPr kumimoji="0" lang="fr-F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(Design </a:t>
            </a:r>
            <a:r>
              <a:rPr kumimoji="0" lang="fr-FR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Parameters</a:t>
            </a:r>
            <a:r>
              <a:rPr kumimoji="0" lang="fr-F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ce réservé du texte 6"/>
          <p:cNvSpPr txBox="1">
            <a:spLocks/>
          </p:cNvSpPr>
          <p:nvPr/>
        </p:nvSpPr>
        <p:spPr>
          <a:xfrm>
            <a:off x="4645025" y="5404808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FR2 = DP1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lèche courbée vers la droite 13"/>
          <p:cNvSpPr/>
          <p:nvPr/>
        </p:nvSpPr>
        <p:spPr>
          <a:xfrm>
            <a:off x="0" y="583538"/>
            <a:ext cx="4999597" cy="5663750"/>
          </a:xfrm>
          <a:prstGeom prst="curvedRightArrow">
            <a:avLst>
              <a:gd name="adj1" fmla="val 4794"/>
              <a:gd name="adj2" fmla="val 18263"/>
              <a:gd name="adj3" fmla="val 15389"/>
            </a:avLst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0006" y="503443"/>
            <a:ext cx="3317901" cy="1018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645025" y="583538"/>
            <a:ext cx="503302" cy="3105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a gauche 16"/>
          <p:cNvSpPr/>
          <p:nvPr/>
        </p:nvSpPr>
        <p:spPr>
          <a:xfrm>
            <a:off x="4038577" y="1144193"/>
            <a:ext cx="640771" cy="488398"/>
          </a:xfrm>
          <a:prstGeom prst="leftArrow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vers la gauche 17"/>
          <p:cNvSpPr/>
          <p:nvPr/>
        </p:nvSpPr>
        <p:spPr>
          <a:xfrm>
            <a:off x="3558065" y="5797132"/>
            <a:ext cx="1086960" cy="912121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416120" y="6155752"/>
            <a:ext cx="1166954" cy="183071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57206" y="5975918"/>
            <a:ext cx="3100436" cy="1015093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903817" y="2231174"/>
            <a:ext cx="1166954" cy="183071"/>
          </a:xfrm>
          <a:prstGeom prst="ellipse">
            <a:avLst/>
          </a:prstGeom>
          <a:noFill/>
          <a:ln w="38100">
            <a:solidFill>
              <a:srgbClr val="FF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dirty="0" smtClean="0"/>
              <a:t>P2I : une conception mal maîtrisée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000" dirty="0" smtClean="0"/>
              <a:t>L’absence de « </a:t>
            </a:r>
            <a:r>
              <a:rPr lang="fr-FR" sz="2000" i="1" dirty="0" err="1" smtClean="0"/>
              <a:t>systematic</a:t>
            </a:r>
            <a:r>
              <a:rPr lang="fr-FR" sz="2000" i="1" dirty="0" smtClean="0"/>
              <a:t> design</a:t>
            </a:r>
            <a:r>
              <a:rPr lang="fr-FR" sz="2000" dirty="0" smtClean="0"/>
              <a:t> </a:t>
            </a:r>
            <a:r>
              <a:rPr lang="fr-FR" sz="2000" dirty="0" smtClean="0"/>
              <a:t>» (5)</a:t>
            </a:r>
            <a:r>
              <a:rPr lang="fr-FR" sz="1050" dirty="0" smtClean="0"/>
              <a:t/>
            </a:r>
            <a:br>
              <a:rPr lang="fr-FR" sz="105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800" dirty="0" smtClean="0"/>
              <a:t>Modestie </a:t>
            </a:r>
            <a:r>
              <a:rPr lang="fr-FR" sz="2800" dirty="0" smtClean="0"/>
              <a:t>de l’économie géographique </a:t>
            </a:r>
            <a:br>
              <a:rPr lang="fr-FR" sz="2800" dirty="0" smtClean="0"/>
            </a:br>
            <a:r>
              <a:rPr lang="fr-FR" sz="2400" dirty="0" smtClean="0"/>
              <a:t>en terme </a:t>
            </a:r>
            <a:r>
              <a:rPr lang="fr-FR" sz="2400" dirty="0" smtClean="0"/>
              <a:t>de conception </a:t>
            </a:r>
            <a:r>
              <a:rPr lang="fr-FR" sz="2400" dirty="0" smtClean="0"/>
              <a:t>des politiques de cluster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0987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fr-FR" sz="2400" dirty="0" smtClean="0"/>
          </a:p>
          <a:p>
            <a:r>
              <a:rPr lang="fr-FR" sz="2400" dirty="0" smtClean="0"/>
              <a:t>NEG : </a:t>
            </a:r>
            <a:r>
              <a:rPr lang="fr-FR" sz="2400" dirty="0" err="1" smtClean="0"/>
              <a:t>Krugman</a:t>
            </a:r>
            <a:r>
              <a:rPr lang="fr-FR" sz="2400" dirty="0" smtClean="0"/>
              <a:t>, 2003 </a:t>
            </a:r>
          </a:p>
          <a:p>
            <a:pPr lvl="1"/>
            <a:r>
              <a:rPr lang="fr-FR" sz="2000" i="1" dirty="0"/>
              <a:t>« There </a:t>
            </a:r>
            <a:r>
              <a:rPr lang="fr-FR" sz="2000" i="1" dirty="0" err="1"/>
              <a:t>is</a:t>
            </a:r>
            <a:r>
              <a:rPr lang="fr-FR" sz="2000" i="1" dirty="0"/>
              <a:t> good </a:t>
            </a:r>
            <a:r>
              <a:rPr lang="fr-FR" sz="2000" i="1" dirty="0" err="1"/>
              <a:t>reason</a:t>
            </a:r>
            <a:r>
              <a:rPr lang="fr-FR" sz="2000" i="1" dirty="0"/>
              <a:t> to </a:t>
            </a:r>
            <a:r>
              <a:rPr lang="fr-FR" sz="2000" i="1" dirty="0" err="1"/>
              <a:t>think</a:t>
            </a:r>
            <a:r>
              <a:rPr lang="fr-FR" sz="2000" i="1" dirty="0"/>
              <a:t> </a:t>
            </a:r>
            <a:r>
              <a:rPr lang="fr-FR" sz="2000" i="1" dirty="0" err="1"/>
              <a:t>that</a:t>
            </a:r>
            <a:r>
              <a:rPr lang="fr-FR" sz="2000" i="1" dirty="0"/>
              <a:t> </a:t>
            </a:r>
            <a:r>
              <a:rPr lang="fr-FR" sz="2000" i="1" dirty="0" err="1"/>
              <a:t>policy</a:t>
            </a:r>
            <a:r>
              <a:rPr lang="fr-FR" sz="2000" i="1" dirty="0"/>
              <a:t> </a:t>
            </a:r>
            <a:r>
              <a:rPr lang="fr-FR" sz="2000" i="1" dirty="0" err="1"/>
              <a:t>can</a:t>
            </a:r>
            <a:r>
              <a:rPr lang="fr-FR" sz="2000" i="1" dirty="0"/>
              <a:t> </a:t>
            </a:r>
            <a:r>
              <a:rPr lang="fr-FR" sz="2000" i="1" dirty="0" err="1"/>
              <a:t>make</a:t>
            </a:r>
            <a:r>
              <a:rPr lang="fr-FR" sz="2000" i="1" dirty="0"/>
              <a:t> a </a:t>
            </a:r>
            <a:r>
              <a:rPr lang="fr-FR" sz="2000" i="1" dirty="0" err="1"/>
              <a:t>very</a:t>
            </a:r>
            <a:r>
              <a:rPr lang="fr-FR" sz="2000" i="1" dirty="0"/>
              <a:t> </a:t>
            </a:r>
            <a:r>
              <a:rPr lang="fr-FR" sz="2000" i="1" dirty="0" err="1"/>
              <a:t>big</a:t>
            </a:r>
            <a:r>
              <a:rPr lang="fr-FR" sz="2000" i="1" dirty="0"/>
              <a:t> </a:t>
            </a:r>
            <a:r>
              <a:rPr lang="fr-FR" sz="2000" i="1" dirty="0" err="1"/>
              <a:t>difference</a:t>
            </a:r>
            <a:r>
              <a:rPr lang="fr-FR" sz="2000" i="1" dirty="0"/>
              <a:t> to </a:t>
            </a:r>
            <a:r>
              <a:rPr lang="fr-FR" sz="2000" i="1" dirty="0" err="1"/>
              <a:t>regional</a:t>
            </a:r>
            <a:r>
              <a:rPr lang="fr-FR" sz="2000" i="1" dirty="0"/>
              <a:t> </a:t>
            </a:r>
            <a:r>
              <a:rPr lang="fr-FR" sz="2000" i="1" dirty="0" err="1"/>
              <a:t>development</a:t>
            </a:r>
            <a:r>
              <a:rPr lang="fr-FR" sz="2000" i="1" dirty="0"/>
              <a:t> and </a:t>
            </a:r>
            <a:r>
              <a:rPr lang="fr-FR" sz="2000" i="1" dirty="0" err="1"/>
              <a:t>yet</a:t>
            </a:r>
            <a:r>
              <a:rPr lang="fr-FR" sz="2000" i="1" dirty="0"/>
              <a:t> </a:t>
            </a:r>
            <a:r>
              <a:rPr lang="fr-FR" sz="2000" i="1" dirty="0" err="1"/>
              <a:t>at</a:t>
            </a:r>
            <a:r>
              <a:rPr lang="fr-FR" sz="2000" i="1" dirty="0"/>
              <a:t> the </a:t>
            </a:r>
            <a:r>
              <a:rPr lang="fr-FR" sz="2000" i="1" dirty="0" err="1"/>
              <a:t>same</a:t>
            </a:r>
            <a:r>
              <a:rPr lang="fr-FR" sz="2000" i="1" dirty="0"/>
              <a:t> time </a:t>
            </a:r>
            <a:r>
              <a:rPr lang="fr-FR" sz="2000" i="1" dirty="0" err="1"/>
              <a:t>it</a:t>
            </a:r>
            <a:r>
              <a:rPr lang="fr-FR" sz="2000" i="1" dirty="0"/>
              <a:t> </a:t>
            </a:r>
            <a:r>
              <a:rPr lang="fr-FR" sz="2000" i="1" dirty="0" err="1"/>
              <a:t>is</a:t>
            </a:r>
            <a:r>
              <a:rPr lang="fr-FR" sz="2000" i="1" dirty="0"/>
              <a:t> </a:t>
            </a:r>
            <a:r>
              <a:rPr lang="fr-FR" sz="2000" i="1" dirty="0" err="1"/>
              <a:t>very</a:t>
            </a:r>
            <a:r>
              <a:rPr lang="fr-FR" sz="2000" i="1" dirty="0"/>
              <a:t> hard to know </a:t>
            </a:r>
            <a:r>
              <a:rPr lang="fr-FR" sz="2000" i="1" dirty="0" err="1"/>
              <a:t>exactly</a:t>
            </a:r>
            <a:r>
              <a:rPr lang="fr-FR" sz="2000" i="1" dirty="0"/>
              <a:t> </a:t>
            </a:r>
            <a:r>
              <a:rPr lang="fr-FR" sz="2000" i="1" dirty="0" err="1"/>
              <a:t>what</a:t>
            </a:r>
            <a:r>
              <a:rPr lang="fr-FR" sz="2000" i="1" dirty="0"/>
              <a:t> the right </a:t>
            </a:r>
            <a:r>
              <a:rPr lang="fr-FR" sz="2000" i="1" dirty="0" err="1"/>
              <a:t>policy</a:t>
            </a:r>
            <a:r>
              <a:rPr lang="fr-FR" sz="2000" i="1" dirty="0"/>
              <a:t> </a:t>
            </a:r>
            <a:r>
              <a:rPr lang="fr-FR" sz="2000" i="1" dirty="0" err="1"/>
              <a:t>is</a:t>
            </a:r>
            <a:r>
              <a:rPr lang="fr-FR" sz="2000" i="1" dirty="0"/>
              <a:t> » </a:t>
            </a:r>
            <a:r>
              <a:rPr lang="fr-FR" sz="2000" dirty="0"/>
              <a:t>(</a:t>
            </a:r>
            <a:r>
              <a:rPr lang="fr-FR" sz="2000" dirty="0" err="1"/>
              <a:t>Krugman</a:t>
            </a:r>
            <a:r>
              <a:rPr lang="fr-FR" sz="2000" i="1" dirty="0"/>
              <a:t>, </a:t>
            </a:r>
            <a:r>
              <a:rPr lang="fr-FR" sz="2000" dirty="0"/>
              <a:t>2003). </a:t>
            </a:r>
            <a:endParaRPr lang="fr-FR" sz="2000" dirty="0" smtClean="0"/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EEG : Carlsson</a:t>
            </a:r>
            <a:r>
              <a:rPr lang="fr-FR" sz="2400" dirty="0" smtClean="0"/>
              <a:t>, 2006 </a:t>
            </a:r>
          </a:p>
          <a:p>
            <a:pPr lvl="1"/>
            <a:r>
              <a:rPr lang="fr-FR" sz="2000" dirty="0"/>
              <a:t>«</a:t>
            </a:r>
            <a:r>
              <a:rPr lang="fr-FR" sz="2000" dirty="0" smtClean="0"/>
              <a:t> </a:t>
            </a:r>
            <a:r>
              <a:rPr lang="fr-FR" sz="2000" i="1" dirty="0" err="1" smtClean="0"/>
              <a:t>Policy</a:t>
            </a:r>
            <a:r>
              <a:rPr lang="fr-FR" sz="2000" i="1" dirty="0" err="1"/>
              <a:t>-making</a:t>
            </a:r>
            <a:r>
              <a:rPr lang="fr-FR" sz="2000" i="1" dirty="0"/>
              <a:t> </a:t>
            </a:r>
            <a:r>
              <a:rPr lang="fr-FR" sz="2000" i="1" dirty="0" err="1"/>
              <a:t>is</a:t>
            </a:r>
            <a:r>
              <a:rPr lang="fr-FR" sz="2000" i="1" dirty="0"/>
              <a:t> a </a:t>
            </a:r>
            <a:r>
              <a:rPr lang="fr-FR" sz="2000" i="1" dirty="0" err="1"/>
              <a:t>process</a:t>
            </a:r>
            <a:r>
              <a:rPr lang="fr-FR" sz="2000" i="1" dirty="0"/>
              <a:t> of successive approximation (…) </a:t>
            </a:r>
            <a:r>
              <a:rPr lang="fr-FR" sz="2000" i="1" dirty="0" err="1"/>
              <a:t>making</a:t>
            </a:r>
            <a:r>
              <a:rPr lang="fr-FR" sz="2000" i="1" dirty="0"/>
              <a:t>  </a:t>
            </a:r>
            <a:r>
              <a:rPr lang="fr-FR" sz="2000" i="1" dirty="0" err="1"/>
              <a:t>policy</a:t>
            </a:r>
            <a:r>
              <a:rPr lang="fr-FR" sz="2000" i="1" dirty="0"/>
              <a:t> </a:t>
            </a:r>
            <a:r>
              <a:rPr lang="fr-FR" sz="2000" i="1" dirty="0" err="1"/>
              <a:t>is</a:t>
            </a:r>
            <a:r>
              <a:rPr lang="fr-FR" sz="2000" i="1" dirty="0"/>
              <a:t> </a:t>
            </a:r>
            <a:r>
              <a:rPr lang="fr-FR" sz="2000" i="1" dirty="0" err="1"/>
              <a:t>at</a:t>
            </a:r>
            <a:r>
              <a:rPr lang="fr-FR" sz="2000" i="1" dirty="0"/>
              <a:t> best a </a:t>
            </a:r>
            <a:r>
              <a:rPr lang="fr-FR" sz="2000" i="1" dirty="0" err="1"/>
              <a:t>very</a:t>
            </a:r>
            <a:r>
              <a:rPr lang="fr-FR" sz="2000" i="1" dirty="0"/>
              <a:t> rough </a:t>
            </a:r>
            <a:r>
              <a:rPr lang="fr-FR" sz="2000" i="1" dirty="0" err="1"/>
              <a:t>process</a:t>
            </a:r>
            <a:r>
              <a:rPr lang="fr-FR" sz="2000" i="1" dirty="0"/>
              <a:t> »</a:t>
            </a:r>
            <a:r>
              <a:rPr lang="fr-FR" sz="2000" dirty="0"/>
              <a:t> (</a:t>
            </a:r>
            <a:r>
              <a:rPr lang="fr-FR" sz="2000" dirty="0" err="1"/>
              <a:t>Lindblom</a:t>
            </a:r>
            <a:r>
              <a:rPr lang="fr-FR" sz="2000" dirty="0"/>
              <a:t> 1965, cité par Carlsson 2006).</a:t>
            </a:r>
            <a:r>
              <a:rPr lang="fr-FR" sz="2000" dirty="0" smtClean="0"/>
              <a:t> </a:t>
            </a:r>
          </a:p>
          <a:p>
            <a:pPr lvl="1"/>
            <a:endParaRPr lang="fr-FR" sz="2000" dirty="0" smtClean="0"/>
          </a:p>
          <a:p>
            <a:r>
              <a:rPr lang="fr-FR" sz="2400" dirty="0" smtClean="0"/>
              <a:t>HBS : Porter, 1998 ; </a:t>
            </a:r>
            <a:r>
              <a:rPr lang="fr-FR" sz="2400" dirty="0" err="1" smtClean="0"/>
              <a:t>S</a:t>
            </a:r>
            <a:r>
              <a:rPr lang="fr-FR" sz="2400" dirty="0" err="1" smtClean="0"/>
              <a:t>ölvell</a:t>
            </a:r>
            <a:r>
              <a:rPr lang="fr-FR" sz="2400" dirty="0" smtClean="0"/>
              <a:t>, </a:t>
            </a:r>
            <a:r>
              <a:rPr lang="fr-FR" sz="2400" dirty="0" err="1" smtClean="0"/>
              <a:t>Lindqvist</a:t>
            </a:r>
            <a:r>
              <a:rPr lang="fr-FR" sz="2400" dirty="0" smtClean="0"/>
              <a:t>, </a:t>
            </a:r>
            <a:r>
              <a:rPr lang="fr-FR" sz="2400" dirty="0" err="1" smtClean="0"/>
              <a:t>Ketels</a:t>
            </a:r>
            <a:r>
              <a:rPr lang="fr-FR" sz="2400" dirty="0" smtClean="0"/>
              <a:t>, 2003</a:t>
            </a:r>
            <a:r>
              <a:rPr lang="fr-FR" sz="2400" dirty="0" smtClean="0"/>
              <a:t> </a:t>
            </a:r>
          </a:p>
          <a:p>
            <a:pPr lvl="1"/>
            <a:r>
              <a:rPr lang="fr-FR" sz="2000" dirty="0" smtClean="0"/>
              <a:t>Il ne peut  avoir de politique d’ensemble valable pour tous</a:t>
            </a:r>
          </a:p>
          <a:p>
            <a:pPr lvl="1"/>
            <a:r>
              <a:rPr lang="fr-FR" sz="2000" dirty="0" smtClean="0"/>
              <a:t>La politique doit </a:t>
            </a:r>
            <a:r>
              <a:rPr lang="fr-FR" sz="2000" dirty="0" smtClean="0"/>
              <a:t>être adaptée aux singularités de chaque cas</a:t>
            </a:r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94544"/>
            <a:ext cx="8229600" cy="1143000"/>
          </a:xfrm>
        </p:spPr>
        <p:txBody>
          <a:bodyPr>
            <a:noAutofit/>
          </a:bodyPr>
          <a:lstStyle/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/>
              <a:t>Conception 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De politiques </a:t>
            </a:r>
            <a:r>
              <a:rPr lang="fr-FR" sz="2400" dirty="0" smtClean="0"/>
              <a:t>« </a:t>
            </a:r>
            <a:r>
              <a:rPr lang="fr-FR" sz="2400" i="1" dirty="0" smtClean="0"/>
              <a:t>one </a:t>
            </a:r>
            <a:r>
              <a:rPr lang="fr-FR" sz="2400" i="1" dirty="0" smtClean="0"/>
              <a:t>size </a:t>
            </a:r>
            <a:r>
              <a:rPr lang="fr-FR" sz="2400" i="1" dirty="0" err="1" smtClean="0"/>
              <a:t>fits</a:t>
            </a:r>
            <a:r>
              <a:rPr lang="fr-FR" sz="2400" i="1" dirty="0" smtClean="0"/>
              <a:t> for </a:t>
            </a:r>
            <a:r>
              <a:rPr lang="fr-FR" sz="2400" i="1" dirty="0" smtClean="0"/>
              <a:t>all</a:t>
            </a:r>
            <a:r>
              <a:rPr lang="fr-FR" sz="2400" dirty="0" smtClean="0"/>
              <a:t> »</a:t>
            </a:r>
            <a:r>
              <a:rPr lang="fr-FR" sz="2400" dirty="0" smtClean="0"/>
              <a:t> à</a:t>
            </a:r>
            <a:br>
              <a:rPr lang="fr-FR" sz="2400" dirty="0" smtClean="0"/>
            </a:br>
            <a:r>
              <a:rPr lang="fr-FR" sz="2400" b="1" dirty="0" smtClean="0"/>
              <a:t>D</a:t>
            </a:r>
            <a:r>
              <a:rPr lang="fr-FR" sz="2400" b="1" dirty="0" smtClean="0"/>
              <a:t>es politiques </a:t>
            </a:r>
            <a:r>
              <a:rPr lang="fr-FR" sz="2400" b="1" dirty="0" smtClean="0"/>
              <a:t>différenciées, contingentes</a:t>
            </a:r>
            <a:br>
              <a:rPr lang="fr-FR" sz="2400" b="1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6669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Différenciation qualitative</a:t>
            </a:r>
          </a:p>
          <a:p>
            <a:pPr lvl="1"/>
            <a:r>
              <a:rPr lang="fr-FR" sz="2000" dirty="0" smtClean="0"/>
              <a:t>Ex : politique de soutien aux clusters selon leur phase cycle de vie</a:t>
            </a:r>
          </a:p>
          <a:p>
            <a:pPr lvl="2"/>
            <a:r>
              <a:rPr lang="fr-FR" sz="1600" dirty="0" smtClean="0"/>
              <a:t>Brenner &amp; </a:t>
            </a:r>
            <a:r>
              <a:rPr lang="fr-FR" sz="1600" dirty="0" err="1" smtClean="0"/>
              <a:t>Schlump</a:t>
            </a:r>
            <a:r>
              <a:rPr lang="fr-FR" sz="1600" dirty="0" smtClean="0"/>
              <a:t>, 2011</a:t>
            </a:r>
          </a:p>
          <a:p>
            <a:pPr lvl="1"/>
            <a:r>
              <a:rPr lang="fr-FR" sz="2000" dirty="0" smtClean="0"/>
              <a:t>Ex : politique de RIS selon le type de </a:t>
            </a:r>
            <a:r>
              <a:rPr lang="fr-FR" sz="2000" dirty="0" smtClean="0"/>
              <a:t>région, de SI selon le type de secteur</a:t>
            </a:r>
          </a:p>
          <a:p>
            <a:pPr lvl="2"/>
            <a:r>
              <a:rPr lang="fr-FR" sz="1600" dirty="0" err="1" smtClean="0"/>
              <a:t>Tödling</a:t>
            </a:r>
            <a:r>
              <a:rPr lang="fr-FR" sz="1600" dirty="0" smtClean="0"/>
              <a:t> &amp; </a:t>
            </a:r>
            <a:r>
              <a:rPr lang="fr-FR" sz="1600" dirty="0" err="1" smtClean="0"/>
              <a:t>Trippl</a:t>
            </a:r>
            <a:r>
              <a:rPr lang="fr-FR" sz="1600" dirty="0" smtClean="0"/>
              <a:t>, </a:t>
            </a:r>
            <a:r>
              <a:rPr lang="fr-FR" sz="1600" dirty="0" smtClean="0"/>
              <a:t>2005 ; </a:t>
            </a:r>
            <a:r>
              <a:rPr lang="fr-FR" sz="1600" dirty="0" err="1" smtClean="0"/>
              <a:t>Breschi</a:t>
            </a:r>
            <a:r>
              <a:rPr lang="fr-FR" sz="1600" dirty="0" smtClean="0"/>
              <a:t> &amp; </a:t>
            </a:r>
            <a:r>
              <a:rPr lang="fr-FR" sz="1600" dirty="0" err="1" smtClean="0"/>
              <a:t>M</a:t>
            </a:r>
            <a:r>
              <a:rPr lang="fr-FR" sz="1600" dirty="0" err="1" smtClean="0"/>
              <a:t>alerba</a:t>
            </a:r>
            <a:r>
              <a:rPr lang="fr-FR" sz="1600" dirty="0" smtClean="0"/>
              <a:t>, 2005,  </a:t>
            </a:r>
            <a:r>
              <a:rPr lang="fr-FR" sz="1600" dirty="0" err="1" smtClean="0"/>
              <a:t>Charlet</a:t>
            </a:r>
            <a:r>
              <a:rPr lang="fr-FR" sz="1600" dirty="0" smtClean="0"/>
              <a:t>, 2005</a:t>
            </a:r>
            <a:endParaRPr lang="fr-FR" sz="1600" dirty="0" smtClean="0"/>
          </a:p>
          <a:p>
            <a:r>
              <a:rPr lang="fr-FR" sz="2400" dirty="0" smtClean="0"/>
              <a:t>Différenciation quanti (niveau d’attentes)</a:t>
            </a:r>
          </a:p>
          <a:p>
            <a:pPr lvl="1"/>
            <a:r>
              <a:rPr lang="fr-FR" sz="2000" dirty="0" smtClean="0"/>
              <a:t>Ex : facilité inégale des Pôles à générer des projets de R&amp;D </a:t>
            </a:r>
            <a:endParaRPr lang="fr-FR" sz="2000" dirty="0" smtClean="0"/>
          </a:p>
          <a:p>
            <a:pPr lvl="2"/>
            <a:r>
              <a:rPr lang="fr-FR" sz="1600" dirty="0" smtClean="0"/>
              <a:t>Weil </a:t>
            </a:r>
            <a:r>
              <a:rPr lang="fr-FR" sz="1600" dirty="0" smtClean="0"/>
              <a:t>&amp; al., </a:t>
            </a:r>
            <a:r>
              <a:rPr lang="fr-FR" sz="1600" dirty="0" smtClean="0"/>
              <a:t>2012</a:t>
            </a:r>
          </a:p>
          <a:p>
            <a:pPr lvl="2"/>
            <a:endParaRPr lang="fr-FR" sz="1600" dirty="0" smtClean="0"/>
          </a:p>
          <a:p>
            <a:r>
              <a:rPr lang="fr-FR" sz="2400" dirty="0" smtClean="0"/>
              <a:t>Limites à cette différenciation</a:t>
            </a:r>
          </a:p>
          <a:p>
            <a:pPr lvl="1"/>
            <a:r>
              <a:rPr lang="fr-FR" sz="2000" dirty="0" smtClean="0"/>
              <a:t>Au-delà d’indications générales, rare qu’on dispose d’un savoir permettant une adaptation précise et éprouvée </a:t>
            </a:r>
          </a:p>
          <a:p>
            <a:pPr lvl="2"/>
            <a:r>
              <a:rPr lang="fr-FR" sz="1600" dirty="0" smtClean="0"/>
              <a:t>Limites des exercices de </a:t>
            </a:r>
            <a:r>
              <a:rPr lang="fr-FR" sz="1600" dirty="0" err="1" smtClean="0"/>
              <a:t>benchmarking</a:t>
            </a:r>
            <a:r>
              <a:rPr lang="fr-FR" sz="1600" dirty="0" smtClean="0"/>
              <a:t>  (</a:t>
            </a:r>
            <a:r>
              <a:rPr lang="fr-FR" sz="1600" i="1" dirty="0" smtClean="0"/>
              <a:t>vs</a:t>
            </a:r>
            <a:r>
              <a:rPr lang="fr-FR" sz="1600" dirty="0" smtClean="0"/>
              <a:t> </a:t>
            </a:r>
            <a:r>
              <a:rPr lang="fr-FR" sz="1600" dirty="0" err="1" smtClean="0"/>
              <a:t>Edquist</a:t>
            </a:r>
            <a:r>
              <a:rPr lang="fr-FR" sz="1600" dirty="0" smtClean="0"/>
              <a:t>, 2011)</a:t>
            </a:r>
          </a:p>
          <a:p>
            <a:pPr lvl="2"/>
            <a:r>
              <a:rPr lang="fr-FR" sz="1600" dirty="0" smtClean="0"/>
              <a:t>R</a:t>
            </a:r>
            <a:r>
              <a:rPr lang="fr-FR" sz="1600" dirty="0" smtClean="0"/>
              <a:t>areté </a:t>
            </a:r>
            <a:r>
              <a:rPr lang="fr-FR" sz="1600" dirty="0" smtClean="0"/>
              <a:t>des </a:t>
            </a:r>
            <a:r>
              <a:rPr lang="fr-FR" sz="1600" dirty="0" err="1" smtClean="0"/>
              <a:t>évaluations-hiérarchisations</a:t>
            </a:r>
            <a:r>
              <a:rPr lang="fr-FR" sz="1600" dirty="0" smtClean="0"/>
              <a:t> précises</a:t>
            </a:r>
            <a:r>
              <a:rPr lang="fr-FR" sz="1600" dirty="0" smtClean="0"/>
              <a:t> des facteurs (</a:t>
            </a:r>
            <a:r>
              <a:rPr lang="fr-FR" sz="1600" dirty="0" err="1" smtClean="0"/>
              <a:t>Thai</a:t>
            </a:r>
            <a:r>
              <a:rPr lang="fr-FR" sz="1600" dirty="0" smtClean="0"/>
              <a:t>, 2012)</a:t>
            </a:r>
            <a:endParaRPr lang="fr-FR" sz="1600" dirty="0" smtClean="0"/>
          </a:p>
          <a:p>
            <a:pPr lvl="1"/>
            <a:r>
              <a:rPr lang="fr-FR" sz="2000" dirty="0" smtClean="0"/>
              <a:t>Dans des politiques qui touchent un nombre élevé de cibles, maintenir des points communs pour favoriser échanges et comparabilité</a:t>
            </a:r>
          </a:p>
          <a:p>
            <a:pPr lvl="1"/>
            <a:endParaRPr lang="fr-FR" sz="2000" dirty="0" smtClean="0"/>
          </a:p>
          <a:p>
            <a:pPr lvl="2"/>
            <a:endParaRPr lang="fr-FR" sz="1600" dirty="0" smtClean="0"/>
          </a:p>
          <a:p>
            <a:pPr lvl="1"/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0124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 smtClean="0"/>
              <a:t>P2I : une conception mal </a:t>
            </a:r>
            <a:r>
              <a:rPr lang="fr-FR" sz="2800" dirty="0" smtClean="0"/>
              <a:t>maîtrisée</a:t>
            </a: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>Quelles cibles viser ?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98664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Ex : Combien</a:t>
            </a:r>
            <a:r>
              <a:rPr lang="fr-FR" sz="2400" dirty="0" smtClean="0"/>
              <a:t> de Pôles de compétitivité ?</a:t>
            </a:r>
          </a:p>
          <a:p>
            <a:pPr lvl="1"/>
            <a:r>
              <a:rPr lang="fr-FR" sz="2000" dirty="0" smtClean="0"/>
              <a:t>5 à 10 (Blanc, 2004) ? </a:t>
            </a:r>
          </a:p>
          <a:p>
            <a:pPr lvl="1"/>
            <a:r>
              <a:rPr lang="fr-FR" sz="2000" dirty="0" smtClean="0"/>
              <a:t>165 (Datar, 2004) ?</a:t>
            </a:r>
          </a:p>
          <a:p>
            <a:pPr lvl="1"/>
            <a:r>
              <a:rPr lang="fr-FR" sz="2000" dirty="0" smtClean="0"/>
              <a:t>71 (CIADT, juillet 2005) ? </a:t>
            </a:r>
          </a:p>
          <a:p>
            <a:pPr lvl="1"/>
            <a:endParaRPr lang="fr-FR" sz="2000" dirty="0" smtClean="0"/>
          </a:p>
          <a:p>
            <a:r>
              <a:rPr lang="fr-FR" sz="2400" dirty="0" smtClean="0"/>
              <a:t>Tout dépend </a:t>
            </a:r>
          </a:p>
          <a:p>
            <a:pPr lvl="1"/>
            <a:r>
              <a:rPr lang="fr-FR" sz="2000" dirty="0" smtClean="0"/>
              <a:t>des objectifs ultimes (parfois oubliés) </a:t>
            </a:r>
          </a:p>
          <a:p>
            <a:pPr lvl="1"/>
            <a:r>
              <a:rPr lang="fr-FR" sz="2000" dirty="0" smtClean="0"/>
              <a:t>des hypothèses faites</a:t>
            </a:r>
          </a:p>
          <a:p>
            <a:pPr lvl="1"/>
            <a:r>
              <a:rPr lang="fr-FR" sz="2000" dirty="0" smtClean="0"/>
              <a:t>d</a:t>
            </a:r>
            <a:r>
              <a:rPr lang="fr-FR" sz="2000" dirty="0" smtClean="0"/>
              <a:t>es conditions de mise en œuvre</a:t>
            </a:r>
          </a:p>
          <a:p>
            <a:pPr lvl="2"/>
            <a:r>
              <a:rPr lang="fr-FR" sz="1800" dirty="0" smtClean="0"/>
              <a:t>71 p</a:t>
            </a:r>
            <a:r>
              <a:rPr lang="fr-FR" sz="1800" dirty="0" smtClean="0"/>
              <a:t>ôles mais 6 qui absorbent 50% des financements</a:t>
            </a:r>
            <a:endParaRPr lang="fr-FR" sz="1800" dirty="0" smtClean="0"/>
          </a:p>
          <a:p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P2I : Mise </a:t>
            </a:r>
            <a:r>
              <a:rPr lang="fr-FR" sz="3600" dirty="0" smtClean="0"/>
              <a:t>en </a:t>
            </a:r>
            <a:r>
              <a:rPr lang="fr-FR" sz="3600" dirty="0" err="1" smtClean="0"/>
              <a:t>oeuvre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19158"/>
            <a:ext cx="8229600" cy="53388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sz="2400" dirty="0" smtClean="0"/>
              <a:t>E</a:t>
            </a:r>
            <a:r>
              <a:rPr lang="fr-FR" sz="2400" dirty="0" smtClean="0"/>
              <a:t>ffective</a:t>
            </a:r>
            <a:r>
              <a:rPr lang="fr-FR" sz="2400" dirty="0" smtClean="0"/>
              <a:t> :</a:t>
            </a:r>
            <a:r>
              <a:rPr lang="fr-FR" sz="2400" dirty="0" smtClean="0"/>
              <a:t> </a:t>
            </a:r>
            <a:r>
              <a:rPr lang="fr-FR" sz="2118" dirty="0" smtClean="0"/>
              <a:t>préciser modalités et conditions </a:t>
            </a:r>
            <a:r>
              <a:rPr lang="fr-FR" sz="2118" dirty="0" err="1" smtClean="0"/>
              <a:t>socio-politiques</a:t>
            </a:r>
            <a:r>
              <a:rPr lang="fr-FR" sz="2118" dirty="0" smtClean="0"/>
              <a:t> de mise en </a:t>
            </a:r>
            <a:r>
              <a:rPr lang="fr-FR" sz="2118" dirty="0" err="1" smtClean="0"/>
              <a:t>oeuvre</a:t>
            </a:r>
            <a:endParaRPr lang="fr-FR" sz="2400" dirty="0" smtClean="0"/>
          </a:p>
          <a:p>
            <a:pPr lvl="1" algn="just"/>
            <a:r>
              <a:rPr lang="fr-FR" sz="2000" dirty="0" smtClean="0"/>
              <a:t>Ex : l’ineffectivité de la SNRI 2009 </a:t>
            </a:r>
            <a:r>
              <a:rPr lang="fr-FR" sz="1400" dirty="0" smtClean="0"/>
              <a:t>(santé, environnement, </a:t>
            </a:r>
            <a:r>
              <a:rPr lang="fr-FR" sz="1400" dirty="0" err="1" smtClean="0"/>
              <a:t>TIC-nano</a:t>
            </a:r>
            <a:r>
              <a:rPr lang="fr-FR" sz="1400" dirty="0" smtClean="0"/>
              <a:t>)</a:t>
            </a:r>
          </a:p>
          <a:p>
            <a:pPr lvl="1" algn="just"/>
            <a:endParaRPr lang="fr-FR" sz="1400" dirty="0" smtClean="0"/>
          </a:p>
          <a:p>
            <a:pPr lvl="1" algn="just"/>
            <a:endParaRPr lang="fr-FR" sz="2000" dirty="0" smtClean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/>
              <a:t>Moins</a:t>
            </a:r>
            <a:r>
              <a:rPr lang="fr-FR" sz="2400" dirty="0" smtClean="0"/>
              <a:t> </a:t>
            </a:r>
            <a:r>
              <a:rPr lang="fr-FR" sz="2400" dirty="0" smtClean="0"/>
              <a:t>« </a:t>
            </a:r>
            <a:r>
              <a:rPr lang="fr-FR" sz="2400" dirty="0" smtClean="0"/>
              <a:t>lâche », mieux  </a:t>
            </a:r>
            <a:r>
              <a:rPr lang="fr-FR" sz="2400" dirty="0" smtClean="0"/>
              <a:t>maîtrisée</a:t>
            </a:r>
          </a:p>
          <a:p>
            <a:pPr lvl="1" algn="just"/>
            <a:r>
              <a:rPr lang="fr-FR" sz="2000" dirty="0" smtClean="0"/>
              <a:t>Des processus </a:t>
            </a:r>
            <a:r>
              <a:rPr lang="fr-FR" sz="2000" dirty="0" smtClean="0"/>
              <a:t>établis</a:t>
            </a:r>
          </a:p>
          <a:p>
            <a:pPr lvl="2" algn="just"/>
            <a:r>
              <a:rPr lang="fr-FR" sz="1600" dirty="0" smtClean="0"/>
              <a:t>Ex : sélection des cibles, des projets, etc</a:t>
            </a:r>
            <a:r>
              <a:rPr lang="fr-FR" sz="1600" dirty="0" smtClean="0"/>
              <a:t>.</a:t>
            </a:r>
            <a:endParaRPr lang="fr-FR" sz="1600" dirty="0" smtClean="0"/>
          </a:p>
          <a:p>
            <a:pPr lvl="1" algn="just"/>
            <a:r>
              <a:rPr lang="fr-FR" sz="2000" dirty="0" smtClean="0"/>
              <a:t>Des acteurs </a:t>
            </a:r>
            <a:r>
              <a:rPr lang="fr-FR" sz="2000" dirty="0" smtClean="0"/>
              <a:t>professionnalisés</a:t>
            </a:r>
          </a:p>
          <a:p>
            <a:pPr lvl="2" algn="just"/>
            <a:r>
              <a:rPr lang="fr-FR" sz="1600" dirty="0" smtClean="0"/>
              <a:t>Ex : professionnalisation des acteurs de transfert, des cluster managers, etc.</a:t>
            </a:r>
            <a:endParaRPr lang="fr-FR" sz="1600" dirty="0" smtClean="0"/>
          </a:p>
          <a:p>
            <a:pPr lvl="1" algn="just"/>
            <a:endParaRPr lang="fr-FR" sz="2000" dirty="0" smtClean="0"/>
          </a:p>
          <a:p>
            <a:pPr algn="just"/>
            <a:r>
              <a:rPr lang="fr-FR" sz="2400" dirty="0" smtClean="0"/>
              <a:t>Une maîtrise souple </a:t>
            </a:r>
            <a:endParaRPr lang="fr-FR" sz="2400" dirty="0" smtClean="0"/>
          </a:p>
          <a:p>
            <a:pPr lvl="1" algn="just"/>
            <a:r>
              <a:rPr lang="fr-FR" sz="2000" dirty="0" smtClean="0"/>
              <a:t>D</a:t>
            </a:r>
            <a:r>
              <a:rPr lang="fr-FR" sz="2000" dirty="0" smtClean="0"/>
              <a:t>ocumenter </a:t>
            </a:r>
            <a:r>
              <a:rPr lang="fr-FR" sz="2000" dirty="0" smtClean="0"/>
              <a:t>les exceptions, dérogations, déviances </a:t>
            </a:r>
            <a:r>
              <a:rPr lang="fr-FR" sz="2000" dirty="0" smtClean="0"/>
              <a:t>acceptées… </a:t>
            </a:r>
          </a:p>
          <a:p>
            <a:pPr lvl="1" algn="just"/>
            <a:r>
              <a:rPr lang="fr-FR" sz="2000" dirty="0" smtClean="0"/>
              <a:t>.. Et les suivre </a:t>
            </a:r>
            <a:endParaRPr lang="fr-FR" sz="2000" dirty="0" smtClean="0"/>
          </a:p>
          <a:p>
            <a:pPr lvl="1" algn="just"/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58802" y="2191573"/>
          <a:ext cx="858519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037"/>
                <a:gridCol w="3868021"/>
                <a:gridCol w="320214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Domaines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Caractéristiques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Exemples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Forts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Ligne</a:t>
                      </a:r>
                      <a:r>
                        <a:rPr lang="fr-FR" sz="1400" baseline="0" dirty="0" smtClean="0"/>
                        <a:t> directrice claire, Opérateur puissant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Nucléaire, Spatial,</a:t>
                      </a:r>
                      <a:r>
                        <a:rPr lang="fr-FR" sz="1400" baseline="0" dirty="0" smtClean="0"/>
                        <a:t> Aéronautique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Faibles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Opérateurs morcelés</a:t>
                      </a:r>
                      <a:r>
                        <a:rPr lang="fr-FR" sz="1400" baseline="0" dirty="0" smtClean="0"/>
                        <a:t> et </a:t>
                      </a:r>
                      <a:r>
                        <a:rPr lang="fr-FR" sz="1400" baseline="0" dirty="0" err="1" smtClean="0"/>
                        <a:t>sous-critiques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Habitat, urbanisme, transport non</a:t>
                      </a:r>
                      <a:r>
                        <a:rPr lang="fr-FR" sz="1400" baseline="0" dirty="0" smtClean="0"/>
                        <a:t> aérien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Moyens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Fédéraux organisés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Recherche</a:t>
                      </a:r>
                      <a:r>
                        <a:rPr lang="fr-FR" sz="1400" baseline="0" dirty="0" smtClean="0"/>
                        <a:t> agronomique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P2I : Evaluation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61308"/>
            <a:ext cx="8229600" cy="4525963"/>
          </a:xfrm>
        </p:spPr>
        <p:txBody>
          <a:bodyPr/>
          <a:lstStyle/>
          <a:p>
            <a:r>
              <a:rPr lang="fr-FR" sz="2400" dirty="0" smtClean="0"/>
              <a:t>De résultats (outputs</a:t>
            </a:r>
            <a:r>
              <a:rPr lang="fr-FR" sz="2400" dirty="0" smtClean="0"/>
              <a:t>) </a:t>
            </a:r>
          </a:p>
          <a:p>
            <a:r>
              <a:rPr lang="fr-FR" sz="2400" dirty="0" smtClean="0"/>
              <a:t>D</a:t>
            </a:r>
            <a:r>
              <a:rPr lang="fr-FR" sz="2400" dirty="0" smtClean="0"/>
              <a:t>’impacts </a:t>
            </a:r>
            <a:r>
              <a:rPr lang="fr-FR" sz="2400" dirty="0" smtClean="0"/>
              <a:t>(</a:t>
            </a:r>
            <a:r>
              <a:rPr lang="fr-FR" sz="2400" dirty="0" err="1" smtClean="0"/>
              <a:t>outcomes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De processus (ECEI/ESCA)</a:t>
            </a:r>
          </a:p>
          <a:p>
            <a:r>
              <a:rPr lang="fr-FR" sz="2400" dirty="0" smtClean="0"/>
              <a:t>D’adhésion des acteurs </a:t>
            </a:r>
            <a:r>
              <a:rPr lang="fr-FR" sz="2400" dirty="0" smtClean="0"/>
              <a:t>concernés</a:t>
            </a:r>
          </a:p>
          <a:p>
            <a:r>
              <a:rPr lang="fr-FR" sz="2400" dirty="0" smtClean="0"/>
              <a:t>D’apprentissage, développement de </a:t>
            </a:r>
            <a:r>
              <a:rPr lang="fr-FR" sz="2400" dirty="0" err="1" smtClean="0"/>
              <a:t>capabilities</a:t>
            </a:r>
            <a:r>
              <a:rPr lang="fr-FR" sz="2400" dirty="0" smtClean="0"/>
              <a:t> de ces acteurs</a:t>
            </a:r>
          </a:p>
          <a:p>
            <a:pPr lvl="1"/>
            <a:r>
              <a:rPr lang="fr-FR" sz="2000" dirty="0" smtClean="0"/>
              <a:t>Ex : P</a:t>
            </a:r>
            <a:r>
              <a:rPr lang="fr-FR" sz="2000" dirty="0" smtClean="0"/>
              <a:t>ôles et </a:t>
            </a:r>
            <a:r>
              <a:rPr lang="fr-FR" sz="2000" dirty="0" smtClean="0"/>
              <a:t>Projets de R&amp;D </a:t>
            </a:r>
          </a:p>
          <a:p>
            <a:pPr lvl="1"/>
            <a:r>
              <a:rPr lang="fr-FR" sz="2000" dirty="0" smtClean="0"/>
              <a:t>Ex : Clusters et Groupes de travail thématiques</a:t>
            </a:r>
            <a:endParaRPr lang="fr-FR" sz="2000" dirty="0" smtClean="0"/>
          </a:p>
          <a:p>
            <a:r>
              <a:rPr lang="fr-FR" sz="2400" dirty="0" smtClean="0"/>
              <a:t>De conformité et de déviation : </a:t>
            </a:r>
          </a:p>
          <a:p>
            <a:pPr lvl="1"/>
            <a:r>
              <a:rPr lang="fr-FR" sz="2000" dirty="0" smtClean="0"/>
              <a:t>Déviances fécondes : détournements, hackers, autres actions, etc. </a:t>
            </a:r>
          </a:p>
          <a:p>
            <a:pPr lvl="1"/>
            <a:r>
              <a:rPr lang="fr-FR" sz="2000" dirty="0" smtClean="0"/>
              <a:t>Conformités malheureuses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P2I : quelle « </a:t>
            </a:r>
            <a:r>
              <a:rPr lang="fr-FR" sz="3600" dirty="0" smtClean="0"/>
              <a:t>a</a:t>
            </a:r>
            <a:r>
              <a:rPr lang="fr-FR" sz="3600" dirty="0" smtClean="0"/>
              <a:t>nimation » ?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Echanges réguliers entre acteurs,</a:t>
            </a:r>
            <a:r>
              <a:rPr lang="fr-FR" sz="2400" dirty="0" smtClean="0"/>
              <a:t> diffusion d’information… </a:t>
            </a:r>
          </a:p>
          <a:p>
            <a:pPr>
              <a:buNone/>
            </a:pPr>
            <a:endParaRPr lang="fr-FR" sz="2400" dirty="0" smtClean="0"/>
          </a:p>
          <a:p>
            <a:pPr marL="342900" lvl="2" indent="-342900"/>
            <a:r>
              <a:rPr lang="fr-FR" dirty="0" smtClean="0"/>
              <a:t>Des</a:t>
            </a:r>
            <a:r>
              <a:rPr lang="fr-FR" dirty="0" smtClean="0"/>
              <a:t> « ‘</a:t>
            </a:r>
            <a:r>
              <a:rPr lang="fr-FR" dirty="0" smtClean="0"/>
              <a:t>bonnes’ </a:t>
            </a:r>
            <a:r>
              <a:rPr lang="fr-FR" dirty="0" smtClean="0"/>
              <a:t>pratiques » </a:t>
            </a:r>
            <a:r>
              <a:rPr lang="fr-FR" dirty="0" smtClean="0"/>
              <a:t>aux pratiques</a:t>
            </a:r>
            <a:r>
              <a:rPr lang="fr-FR" dirty="0" smtClean="0"/>
              <a:t> « transférables »</a:t>
            </a:r>
          </a:p>
          <a:p>
            <a:pPr marL="800100" lvl="3" indent="-342900"/>
            <a:r>
              <a:rPr lang="fr-FR" sz="1200" dirty="0" smtClean="0"/>
              <a:t>Les fausses « </a:t>
            </a:r>
            <a:r>
              <a:rPr lang="fr-FR" sz="1200" dirty="0" smtClean="0"/>
              <a:t>bonnes</a:t>
            </a:r>
            <a:r>
              <a:rPr lang="fr-FR" sz="1200" dirty="0" smtClean="0"/>
              <a:t> </a:t>
            </a:r>
            <a:r>
              <a:rPr lang="fr-FR" sz="1200" dirty="0" smtClean="0"/>
              <a:t>pratiques</a:t>
            </a:r>
            <a:r>
              <a:rPr lang="fr-FR" sz="1200" dirty="0" smtClean="0"/>
              <a:t> » -&gt; validité réelle + contexte de pertinence + conditions d’</a:t>
            </a:r>
            <a:r>
              <a:rPr lang="fr-FR" sz="1200" dirty="0" err="1" smtClean="0"/>
              <a:t>appropriation-mise</a:t>
            </a:r>
            <a:r>
              <a:rPr lang="fr-FR" sz="1200" dirty="0" smtClean="0"/>
              <a:t> en </a:t>
            </a:r>
            <a:r>
              <a:rPr lang="fr-FR" sz="1200" dirty="0" err="1" smtClean="0"/>
              <a:t>œ</a:t>
            </a:r>
            <a:endParaRPr lang="fr-FR" sz="1200" dirty="0" smtClean="0"/>
          </a:p>
          <a:p>
            <a:pPr marL="1257300" lvl="4" indent="-342900"/>
            <a:r>
              <a:rPr lang="fr-FR" sz="1200" dirty="0" smtClean="0"/>
              <a:t>Ex : </a:t>
            </a:r>
            <a:r>
              <a:rPr lang="fr-FR" sz="1200" dirty="0" err="1" smtClean="0"/>
              <a:t>Pooling</a:t>
            </a:r>
            <a:r>
              <a:rPr lang="fr-FR" sz="1200" dirty="0" smtClean="0"/>
              <a:t> 4 </a:t>
            </a:r>
            <a:r>
              <a:rPr lang="fr-FR" sz="1200" dirty="0" smtClean="0"/>
              <a:t>clusters</a:t>
            </a:r>
          </a:p>
          <a:p>
            <a:pPr marL="342900" lvl="2" indent="-342900"/>
            <a:endParaRPr lang="fr-FR" sz="1600" dirty="0" smtClean="0"/>
          </a:p>
          <a:p>
            <a:pPr marL="342900" lvl="2" indent="-342900"/>
            <a:r>
              <a:rPr lang="fr-FR" dirty="0" smtClean="0"/>
              <a:t>Des « ‘bonnes’ pratiques » aux pratiques «</a:t>
            </a:r>
            <a:r>
              <a:rPr lang="fr-FR" dirty="0" smtClean="0"/>
              <a:t> originales</a:t>
            </a:r>
            <a:r>
              <a:rPr lang="fr-FR" dirty="0" smtClean="0"/>
              <a:t> </a:t>
            </a:r>
            <a:r>
              <a:rPr lang="fr-FR" dirty="0" smtClean="0"/>
              <a:t>»</a:t>
            </a:r>
          </a:p>
          <a:p>
            <a:pPr marL="342900" lvl="2" indent="-342900"/>
            <a:endParaRPr lang="fr-FR" dirty="0" smtClean="0"/>
          </a:p>
          <a:p>
            <a:pPr marL="342900" lvl="2" indent="-342900"/>
            <a:r>
              <a:rPr lang="fr-FR" dirty="0" smtClean="0"/>
              <a:t>… ?</a:t>
            </a:r>
          </a:p>
          <a:p>
            <a:pPr marL="342900" lvl="2" indent="-342900"/>
            <a:endParaRPr lang="fr-FR" sz="1600" dirty="0" smtClean="0"/>
          </a:p>
          <a:p>
            <a:pPr marL="800100" lvl="3" indent="-342900"/>
            <a:endParaRPr lang="fr-FR" sz="1200" dirty="0" smtClean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P2I : Gouvernance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err="1" smtClean="0"/>
              <a:t>Multi-niveaux</a:t>
            </a:r>
            <a:r>
              <a:rPr lang="fr-FR" sz="2400" dirty="0" smtClean="0"/>
              <a:t> (Etat, régions, CL, UE)</a:t>
            </a:r>
          </a:p>
          <a:p>
            <a:endParaRPr lang="fr-FR" sz="2400" dirty="0" smtClean="0"/>
          </a:p>
          <a:p>
            <a:r>
              <a:rPr lang="fr-FR" sz="2400" dirty="0" err="1" smtClean="0"/>
              <a:t>Multi-acteurs</a:t>
            </a:r>
            <a:endParaRPr lang="fr-FR" sz="2400" dirty="0" smtClean="0"/>
          </a:p>
          <a:p>
            <a:pPr lvl="2"/>
            <a:r>
              <a:rPr lang="fr-FR" sz="1800" dirty="0" smtClean="0"/>
              <a:t>Pouvoirs publics </a:t>
            </a:r>
          </a:p>
          <a:p>
            <a:pPr lvl="2"/>
            <a:r>
              <a:rPr lang="fr-FR" sz="1800" dirty="0" smtClean="0"/>
              <a:t>Cibles intermédiaires</a:t>
            </a:r>
          </a:p>
          <a:p>
            <a:pPr lvl="2"/>
            <a:r>
              <a:rPr lang="fr-FR" sz="1800" dirty="0" smtClean="0"/>
              <a:t>Cibles finales (« découverte entrepreneuriale »)</a:t>
            </a:r>
          </a:p>
          <a:p>
            <a:pPr lvl="2"/>
            <a:r>
              <a:rPr lang="fr-FR" sz="1800" dirty="0" err="1" smtClean="0"/>
              <a:t>Side-policies</a:t>
            </a:r>
            <a:endParaRPr lang="fr-FR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59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P2I : Justifications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44446"/>
            <a:ext cx="8229600" cy="4681718"/>
          </a:xfrm>
        </p:spPr>
        <p:txBody>
          <a:bodyPr/>
          <a:lstStyle/>
          <a:p>
            <a:r>
              <a:rPr lang="fr-FR" sz="2000" dirty="0" smtClean="0"/>
              <a:t>Pour une justification de l’intervention publique</a:t>
            </a:r>
            <a:r>
              <a:rPr lang="fr-FR" sz="2000" dirty="0" smtClean="0"/>
              <a:t> : quelles </a:t>
            </a:r>
            <a:r>
              <a:rPr lang="fr-FR" sz="2000" dirty="0" smtClean="0"/>
              <a:t>défaillances s’agit-il de suppléer </a:t>
            </a:r>
            <a:r>
              <a:rPr lang="fr-FR" sz="2000" dirty="0" smtClean="0"/>
              <a:t>? </a:t>
            </a:r>
            <a:endParaRPr lang="fr-FR" sz="2000" dirty="0" smtClean="0"/>
          </a:p>
          <a:p>
            <a:r>
              <a:rPr lang="fr-FR" sz="2000" dirty="0" smtClean="0"/>
              <a:t>Pour</a:t>
            </a:r>
            <a:r>
              <a:rPr lang="fr-FR" sz="2000" dirty="0" smtClean="0"/>
              <a:t> explorer une extension/</a:t>
            </a:r>
            <a:r>
              <a:rPr lang="fr-FR" sz="2000" dirty="0" err="1" smtClean="0"/>
              <a:t>reconceptualisation</a:t>
            </a:r>
            <a:r>
              <a:rPr lang="fr-FR" sz="2000" dirty="0" smtClean="0"/>
              <a:t> </a:t>
            </a:r>
            <a:r>
              <a:rPr lang="fr-FR" sz="2000" dirty="0" smtClean="0"/>
              <a:t>de ce champ d’intervention :</a:t>
            </a:r>
            <a:r>
              <a:rPr lang="fr-FR" sz="2000" dirty="0" smtClean="0"/>
              <a:t> </a:t>
            </a:r>
          </a:p>
          <a:p>
            <a:pPr lvl="1"/>
            <a:r>
              <a:rPr lang="fr-FR" sz="1600" dirty="0" smtClean="0"/>
              <a:t>« </a:t>
            </a:r>
            <a:r>
              <a:rPr lang="fr-FR" sz="1600" dirty="0" err="1" smtClean="0"/>
              <a:t>Societal</a:t>
            </a:r>
            <a:r>
              <a:rPr lang="fr-FR" sz="1600" dirty="0" smtClean="0"/>
              <a:t> </a:t>
            </a:r>
            <a:r>
              <a:rPr lang="fr-FR" sz="1600" dirty="0" smtClean="0"/>
              <a:t>challenges »,</a:t>
            </a:r>
            <a:r>
              <a:rPr lang="fr-FR" sz="1600" dirty="0" smtClean="0"/>
              <a:t>…</a:t>
            </a:r>
          </a:p>
          <a:p>
            <a:pPr lvl="1"/>
            <a:r>
              <a:rPr lang="fr-FR" sz="1600" dirty="0" smtClean="0"/>
              <a:t>De la notion de « </a:t>
            </a:r>
            <a:r>
              <a:rPr lang="fr-FR" sz="1600" dirty="0" err="1" smtClean="0"/>
              <a:t>failure</a:t>
            </a:r>
            <a:r>
              <a:rPr lang="fr-FR" sz="1600" dirty="0" smtClean="0"/>
              <a:t> » à d’autres ? </a:t>
            </a:r>
            <a:r>
              <a:rPr lang="fr-FR" sz="1600" dirty="0" err="1" smtClean="0"/>
              <a:t>Welfare</a:t>
            </a:r>
            <a:r>
              <a:rPr lang="fr-FR" sz="1600" dirty="0" smtClean="0"/>
              <a:t>, justice, </a:t>
            </a:r>
            <a:r>
              <a:rPr lang="fr-FR" sz="1600" dirty="0" err="1" smtClean="0"/>
              <a:t>responsability</a:t>
            </a:r>
            <a:r>
              <a:rPr lang="fr-FR" sz="1600" dirty="0" smtClean="0"/>
              <a:t>, … ?? </a:t>
            </a:r>
          </a:p>
          <a:p>
            <a:pPr>
              <a:buNone/>
            </a:pPr>
            <a:r>
              <a:rPr lang="fr-FR" sz="2000" dirty="0" smtClean="0"/>
              <a:t>  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025944" y="3760541"/>
          <a:ext cx="6880698" cy="2778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566"/>
                <a:gridCol w="458713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Type de ‘défaillance’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Market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failures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R&amp;D insuffisante en % </a:t>
                      </a:r>
                    </a:p>
                    <a:p>
                      <a:r>
                        <a:rPr lang="fr-FR" sz="1400" baseline="0" dirty="0" smtClean="0"/>
                        <a:t>Manque de recherche fondamentale</a:t>
                      </a:r>
                    </a:p>
                    <a:p>
                      <a:r>
                        <a:rPr lang="fr-FR" sz="1400" baseline="0" dirty="0" smtClean="0"/>
                        <a:t>Surex</a:t>
                      </a:r>
                      <a:r>
                        <a:rPr lang="fr-FR" sz="1400" baseline="0" dirty="0" smtClean="0"/>
                        <a:t>ploitation des ressources communes</a:t>
                      </a:r>
                    </a:p>
                    <a:p>
                      <a:r>
                        <a:rPr lang="fr-FR" sz="1400" baseline="0" dirty="0" smtClean="0"/>
                        <a:t>Externalités négatives pour la société 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System </a:t>
                      </a:r>
                      <a:r>
                        <a:rPr lang="fr-FR" dirty="0" err="1" smtClean="0"/>
                        <a:t>failures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Infrastructures</a:t>
                      </a:r>
                      <a:r>
                        <a:rPr lang="fr-FR" sz="1400" baseline="0" dirty="0" smtClean="0"/>
                        <a:t> déficientes</a:t>
                      </a:r>
                    </a:p>
                    <a:p>
                      <a:r>
                        <a:rPr lang="fr-FR" sz="1400" baseline="0" dirty="0" smtClean="0"/>
                        <a:t>Manque/</a:t>
                      </a:r>
                      <a:r>
                        <a:rPr lang="fr-FR" sz="1400" baseline="0" dirty="0" err="1" smtClean="0"/>
                        <a:t>Faiblsse</a:t>
                      </a:r>
                      <a:r>
                        <a:rPr lang="fr-FR" sz="1400" baseline="0" dirty="0" smtClean="0"/>
                        <a:t> d’acteurs</a:t>
                      </a:r>
                    </a:p>
                    <a:p>
                      <a:r>
                        <a:rPr lang="fr-FR" sz="1400" baseline="0" dirty="0" smtClean="0"/>
                        <a:t>Manque/faiblesse de relations</a:t>
                      </a:r>
                    </a:p>
                    <a:p>
                      <a:r>
                        <a:rPr lang="fr-FR" sz="1400" baseline="0" dirty="0" smtClean="0"/>
                        <a:t>Manque d’institutions (formelles, informelles)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Strategic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failures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Orientations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baseline="0" dirty="0" err="1" smtClean="0"/>
                        <a:t>sous-optimales</a:t>
                      </a:r>
                      <a:endParaRPr lang="fr-FR" sz="1400" baseline="0" dirty="0" smtClean="0"/>
                    </a:p>
                    <a:p>
                      <a:r>
                        <a:rPr lang="fr-FR" sz="1400" baseline="0" dirty="0" smtClean="0"/>
                        <a:t>Manque d’articulation à la demande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80478" y="6539300"/>
            <a:ext cx="29598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/>
              <a:t>Adapté de Weber &amp; </a:t>
            </a:r>
            <a:r>
              <a:rPr lang="fr-FR" sz="1400" i="1" dirty="0" err="1" smtClean="0"/>
              <a:t>Rohracher</a:t>
            </a:r>
            <a:r>
              <a:rPr lang="fr-FR" sz="1400" i="1" dirty="0" smtClean="0"/>
              <a:t> (2012)</a:t>
            </a:r>
            <a:endParaRPr lang="fr-FR" sz="1400" i="1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P2I : </a:t>
            </a:r>
            <a:r>
              <a:rPr lang="fr-FR" sz="3600" dirty="0" smtClean="0"/>
              <a:t>Q</a:t>
            </a:r>
            <a:r>
              <a:rPr lang="fr-FR" sz="3600" dirty="0" smtClean="0"/>
              <a:t>uelle logique, quel paradigme ?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Logiques des STI </a:t>
            </a:r>
            <a:r>
              <a:rPr lang="fr-FR" sz="2000" dirty="0" err="1" smtClean="0"/>
              <a:t>policies</a:t>
            </a:r>
            <a:r>
              <a:rPr lang="fr-FR" sz="2000" dirty="0" smtClean="0"/>
              <a:t> (</a:t>
            </a:r>
            <a:r>
              <a:rPr lang="fr-FR" sz="2000" dirty="0" err="1" smtClean="0"/>
              <a:t>Laranja</a:t>
            </a:r>
            <a:r>
              <a:rPr lang="fr-FR" sz="2000" dirty="0" smtClean="0"/>
              <a:t> &amp; al., 2008) </a:t>
            </a:r>
          </a:p>
          <a:p>
            <a:pPr lvl="1"/>
            <a:r>
              <a:rPr lang="fr-FR" sz="1800" dirty="0" smtClean="0"/>
              <a:t>Néo-classique </a:t>
            </a:r>
          </a:p>
          <a:p>
            <a:pPr lvl="1"/>
            <a:r>
              <a:rPr lang="fr-FR" sz="1800" dirty="0" err="1" smtClean="0"/>
              <a:t>Schumpétérienne-endogène</a:t>
            </a:r>
            <a:endParaRPr lang="fr-FR" sz="1800" dirty="0" smtClean="0"/>
          </a:p>
          <a:p>
            <a:pPr lvl="1"/>
            <a:r>
              <a:rPr lang="fr-FR" sz="1800" dirty="0" smtClean="0"/>
              <a:t>Géographique/locale : clusters</a:t>
            </a:r>
          </a:p>
          <a:p>
            <a:pPr lvl="1"/>
            <a:r>
              <a:rPr lang="fr-FR" sz="1800" dirty="0" smtClean="0"/>
              <a:t>Systémique</a:t>
            </a:r>
          </a:p>
          <a:p>
            <a:pPr lvl="1"/>
            <a:r>
              <a:rPr lang="fr-FR" sz="1800" dirty="0" smtClean="0"/>
              <a:t>Evolutionniste</a:t>
            </a:r>
          </a:p>
          <a:p>
            <a:pPr lvl="1">
              <a:buNone/>
            </a:pPr>
            <a:r>
              <a:rPr lang="fr-FR" sz="2000" dirty="0" smtClean="0"/>
              <a:t>  </a:t>
            </a:r>
            <a:endParaRPr lang="fr-FR" sz="2000" dirty="0" smtClean="0"/>
          </a:p>
          <a:p>
            <a:pPr marL="342900" lvl="2" indent="-342900"/>
            <a:r>
              <a:rPr lang="fr-FR" sz="2000" b="1" dirty="0" smtClean="0"/>
              <a:t>P2I : </a:t>
            </a:r>
          </a:p>
          <a:p>
            <a:pPr marL="800100" lvl="3" indent="-342900"/>
            <a:r>
              <a:rPr lang="fr-FR" sz="1600" b="1" dirty="0" smtClean="0"/>
              <a:t>Conception </a:t>
            </a:r>
            <a:r>
              <a:rPr lang="fr-FR" sz="1600" b="1" dirty="0" smtClean="0"/>
              <a:t>justifiée </a:t>
            </a:r>
            <a:r>
              <a:rPr lang="fr-FR" sz="1600" b="1" dirty="0" err="1" smtClean="0"/>
              <a:t>vav</a:t>
            </a:r>
            <a:r>
              <a:rPr lang="fr-FR" sz="1600" b="1" dirty="0" smtClean="0"/>
              <a:t> de plusieurs grands</a:t>
            </a:r>
            <a:r>
              <a:rPr lang="fr-FR" sz="1600" b="1" i="1" dirty="0" smtClean="0"/>
              <a:t> </a:t>
            </a:r>
            <a:r>
              <a:rPr lang="fr-FR" sz="1600" b="1" i="1" dirty="0" err="1" smtClean="0"/>
              <a:t>rationale</a:t>
            </a:r>
            <a:r>
              <a:rPr lang="fr-FR" sz="1600" b="1" i="1" dirty="0" smtClean="0"/>
              <a:t> </a:t>
            </a:r>
            <a:r>
              <a:rPr lang="fr-FR" sz="1600" b="1" dirty="0" smtClean="0"/>
              <a:t>possibles ? </a:t>
            </a:r>
          </a:p>
          <a:p>
            <a:pPr marL="800100" lvl="3" indent="-342900"/>
            <a:r>
              <a:rPr lang="fr-FR" sz="1600" b="1" dirty="0" smtClean="0"/>
              <a:t>Analyse des convergences/ tensions entre paradigmes </a:t>
            </a:r>
          </a:p>
          <a:p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Conception innovante des politiques d’innovation : un enjeu critique</a:t>
            </a:r>
            <a:r>
              <a:rPr lang="fr-FR" sz="3200" dirty="0" smtClean="0"/>
              <a:t> </a:t>
            </a:r>
            <a:r>
              <a:rPr lang="fr-FR" sz="3200" dirty="0" smtClean="0"/>
              <a:t>?</a:t>
            </a:r>
            <a:endParaRPr lang="fr-FR" sz="32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2116783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Importance</a:t>
            </a:r>
            <a:r>
              <a:rPr lang="fr-FR" sz="2400" dirty="0" smtClean="0"/>
              <a:t> </a:t>
            </a:r>
            <a:r>
              <a:rPr lang="fr-FR" sz="2400" dirty="0" smtClean="0"/>
              <a:t>des politiques d’innovation… </a:t>
            </a:r>
            <a:endParaRPr lang="fr-FR" sz="2400" dirty="0" smtClean="0"/>
          </a:p>
          <a:p>
            <a:pPr lvl="1"/>
            <a:r>
              <a:rPr lang="fr-FR" sz="2000" dirty="0" smtClean="0"/>
              <a:t>Importance de </a:t>
            </a:r>
            <a:r>
              <a:rPr lang="fr-FR" sz="2000" dirty="0" smtClean="0"/>
              <a:t>l’innovation…</a:t>
            </a:r>
          </a:p>
          <a:p>
            <a:pPr lvl="1"/>
            <a:r>
              <a:rPr lang="fr-FR" sz="2000" dirty="0" smtClean="0"/>
              <a:t>Montée de nouveaux enjeux  </a:t>
            </a:r>
          </a:p>
          <a:p>
            <a:pPr lvl="1"/>
            <a:r>
              <a:rPr lang="fr-FR" sz="2000" dirty="0" smtClean="0"/>
              <a:t>Importance de l’usage des fonds publics : pour des </a:t>
            </a:r>
            <a:r>
              <a:rPr lang="fr-FR" sz="2000" dirty="0" err="1" smtClean="0"/>
              <a:t>pol</a:t>
            </a:r>
            <a:r>
              <a:rPr lang="fr-FR" sz="2000" dirty="0" smtClean="0"/>
              <a:t> d’innovation + efficaces </a:t>
            </a:r>
            <a:endParaRPr lang="fr-FR" sz="2000" dirty="0" smtClean="0"/>
          </a:p>
          <a:p>
            <a:pPr lvl="1"/>
            <a:r>
              <a:rPr lang="fr-FR" sz="2000" dirty="0" smtClean="0"/>
              <a:t>Enjeu de politiques </a:t>
            </a:r>
            <a:r>
              <a:rPr lang="fr-FR" sz="2000" dirty="0" smtClean="0"/>
              <a:t>d’innovation</a:t>
            </a:r>
            <a:r>
              <a:rPr lang="fr-FR" sz="2000" dirty="0" smtClean="0"/>
              <a:t> </a:t>
            </a:r>
            <a:r>
              <a:rPr lang="fr-FR" sz="2000" dirty="0" err="1" smtClean="0"/>
              <a:t>différenciantes</a:t>
            </a:r>
            <a:r>
              <a:rPr lang="fr-FR" sz="2000" dirty="0" smtClean="0"/>
              <a:t>, </a:t>
            </a:r>
            <a:r>
              <a:rPr lang="fr-FR" sz="2000" dirty="0" smtClean="0"/>
              <a:t>inventives dans leurs objets et modalités</a:t>
            </a:r>
            <a:endParaRPr lang="fr-FR" sz="2000" dirty="0" smtClean="0"/>
          </a:p>
          <a:p>
            <a:endParaRPr lang="fr-FR" sz="2400" dirty="0" smtClean="0"/>
          </a:p>
          <a:p>
            <a:r>
              <a:rPr lang="fr-FR" sz="2400" dirty="0" smtClean="0"/>
              <a:t>… Manque de ma</a:t>
            </a:r>
            <a:r>
              <a:rPr lang="fr-FR" sz="2400" dirty="0" smtClean="0"/>
              <a:t>îtrise des politiques d’innovation (P2I)</a:t>
            </a:r>
            <a:endParaRPr lang="fr-FR" sz="2400" dirty="0" smtClean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P2I : Apprentissages &amp;</a:t>
            </a:r>
            <a:r>
              <a:rPr lang="fr-FR" sz="3600" dirty="0" smtClean="0"/>
              <a:t> Evolution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marL="342900" lvl="1" indent="-342900">
              <a:buFont typeface="Arial"/>
              <a:buChar char="•"/>
            </a:pPr>
            <a:r>
              <a:rPr lang="fr-FR" sz="2400" dirty="0" smtClean="0"/>
              <a:t>Gérer </a:t>
            </a:r>
            <a:r>
              <a:rPr lang="fr-FR" sz="2400" dirty="0" smtClean="0"/>
              <a:t>la tension :</a:t>
            </a:r>
          </a:p>
          <a:p>
            <a:pPr marL="742950" lvl="2" indent="-342900"/>
            <a:r>
              <a:rPr lang="fr-FR" sz="1800" dirty="0" smtClean="0"/>
              <a:t> </a:t>
            </a:r>
            <a:r>
              <a:rPr lang="fr-FR" sz="2000" b="1" dirty="0" smtClean="0"/>
              <a:t>E</a:t>
            </a:r>
            <a:r>
              <a:rPr lang="fr-FR" sz="2000" b="1" dirty="0" smtClean="0"/>
              <a:t>volutions</a:t>
            </a:r>
            <a:r>
              <a:rPr lang="fr-FR" sz="2000" dirty="0" smtClean="0"/>
              <a:t> </a:t>
            </a:r>
            <a:r>
              <a:rPr lang="fr-FR" sz="1800" dirty="0" smtClean="0"/>
              <a:t>de la politique</a:t>
            </a:r>
            <a:r>
              <a:rPr lang="fr-FR" sz="1800" dirty="0" smtClean="0"/>
              <a:t> suite aux apprentissages, nouveaux enjeux, etc.</a:t>
            </a:r>
            <a:endParaRPr lang="fr-FR" sz="1800" dirty="0" smtClean="0"/>
          </a:p>
          <a:p>
            <a:pPr marL="742950" lvl="2" indent="-342900"/>
            <a:r>
              <a:rPr lang="fr-FR" sz="1800" dirty="0" smtClean="0"/>
              <a:t> </a:t>
            </a:r>
            <a:r>
              <a:rPr lang="fr-FR" sz="2000" b="1" dirty="0" smtClean="0"/>
              <a:t>C</a:t>
            </a:r>
            <a:r>
              <a:rPr lang="fr-FR" sz="2000" b="1" dirty="0" smtClean="0"/>
              <a:t>ontinuité</a:t>
            </a:r>
            <a:r>
              <a:rPr lang="fr-FR" sz="1800" dirty="0" smtClean="0"/>
              <a:t> </a:t>
            </a:r>
            <a:r>
              <a:rPr lang="fr-FR" sz="1800" dirty="0" smtClean="0"/>
              <a:t>d’action et</a:t>
            </a:r>
            <a:r>
              <a:rPr lang="fr-FR" sz="1800" dirty="0" smtClean="0"/>
              <a:t> d’évaluation–</a:t>
            </a:r>
            <a:r>
              <a:rPr lang="fr-FR" sz="1800" dirty="0" smtClean="0"/>
              <a:t>apprentissage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225" y="0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P2I &amp; </a:t>
            </a:r>
            <a:r>
              <a:rPr lang="fr-FR" sz="3200" b="1" dirty="0" err="1" smtClean="0"/>
              <a:t>Policy</a:t>
            </a:r>
            <a:r>
              <a:rPr lang="fr-FR" sz="3200" b="1" dirty="0" err="1" smtClean="0"/>
              <a:t>-</a:t>
            </a:r>
            <a:r>
              <a:rPr lang="fr-FR" sz="3200" b="1" dirty="0" err="1" smtClean="0"/>
              <a:t>mix</a:t>
            </a:r>
            <a:r>
              <a:rPr lang="fr-FR" sz="3200" dirty="0" smtClean="0"/>
              <a:t> </a:t>
            </a:r>
            <a:br>
              <a:rPr lang="fr-FR" sz="3200" dirty="0" smtClean="0"/>
            </a:br>
            <a:r>
              <a:rPr lang="fr-FR" sz="3200" dirty="0" smtClean="0"/>
              <a:t>des politiques publiques</a:t>
            </a:r>
            <a:br>
              <a:rPr lang="fr-FR" sz="3200" dirty="0" smtClean="0"/>
            </a:br>
            <a:r>
              <a:rPr lang="fr-FR" sz="2400" dirty="0" smtClean="0"/>
              <a:t>Des interactions importantes et mal ma</a:t>
            </a:r>
            <a:r>
              <a:rPr lang="fr-FR" sz="2400" dirty="0" smtClean="0"/>
              <a:t>îtrisées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Espace réservé du texte 5"/>
          <p:cNvSpPr txBox="1">
            <a:spLocks/>
          </p:cNvSpPr>
          <p:nvPr/>
        </p:nvSpPr>
        <p:spPr>
          <a:xfrm>
            <a:off x="457199" y="1405883"/>
            <a:ext cx="3708401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Pôles de Compétitivité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6"/>
          <p:cNvSpPr txBox="1">
            <a:spLocks/>
          </p:cNvSpPr>
          <p:nvPr/>
        </p:nvSpPr>
        <p:spPr>
          <a:xfrm>
            <a:off x="457198" y="2045644"/>
            <a:ext cx="3708402" cy="48212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Avant : politique des SPL ; politique des CNRT et RRIT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2004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rapports Blanc et DATAR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Nov.2004-fév 2005 : AAP Pôles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Juillet 2005 : sélection des Pôles pour 3 ans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2006 : </a:t>
            </a:r>
            <a:r>
              <a:rPr kumimoji="0" lang="fr-F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contrats-cadre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Etat-Pôles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Juin 2008 : résultats de la 1ere évaluation nationale des Pôles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Automne 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2008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Pôles phase 2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2009 : contrats de performance &amp; FRS tripartite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Juin 2012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résultats de la 2</a:t>
            </a:r>
            <a:r>
              <a:rPr kumimoji="0" lang="fr-FR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évaluation de la politique des Pôles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Janvier 2013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annonce de la phase 3 des Pôles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Espace réservé du texte 7"/>
          <p:cNvSpPr txBox="1">
            <a:spLocks/>
          </p:cNvSpPr>
          <p:nvPr/>
        </p:nvSpPr>
        <p:spPr>
          <a:xfrm>
            <a:off x="4165600" y="1405883"/>
            <a:ext cx="4521199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Ecosystème des Pôles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contenu 8"/>
          <p:cNvSpPr txBox="1">
            <a:spLocks/>
          </p:cNvSpPr>
          <p:nvPr/>
        </p:nvSpPr>
        <p:spPr>
          <a:xfrm>
            <a:off x="4431362" y="2045644"/>
            <a:ext cx="4475569" cy="46831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2001 : politiques de clusters Rhône-Alpes (entreprises vs recherche)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2005 : SRDE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2006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Pacte pour la recherche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2006 : politique des PRIDES PACA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2007 : LRU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2008 :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Expert-Policy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Group UE,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World-class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clusters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2009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SRI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2010-12 : Commission 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Juppé-Rocard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PIA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2010, 2011 : Grappes d’entreprise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 : report à 2013 de l’annonce sur la cluster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policy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la Com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Europ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2012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rapports ECEI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Europe 2020 et Smart </a:t>
            </a:r>
            <a:r>
              <a:rPr kumimoji="0" lang="fr-F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Specialization</a:t>
            </a: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III. Comment aller plus loin ? </a:t>
            </a:r>
            <a:endParaRPr lang="fr-FR" b="1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Comment aller plus loin : </a:t>
            </a:r>
            <a:br>
              <a:rPr lang="fr-FR" dirty="0" smtClean="0"/>
            </a:br>
            <a:r>
              <a:rPr lang="fr-FR" dirty="0"/>
              <a:t>Q</a:t>
            </a:r>
            <a:r>
              <a:rPr lang="fr-FR" dirty="0" smtClean="0"/>
              <a:t>uestion ouverte…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…à votre avis ?  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8459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 smtClean="0"/>
              <a:t>Quelques pistes pour concevoir des pistes </a:t>
            </a:r>
            <a:br>
              <a:rPr lang="fr-FR" sz="2800" dirty="0" smtClean="0"/>
            </a:br>
            <a:r>
              <a:rPr lang="fr-FR" sz="2800" dirty="0" smtClean="0"/>
              <a:t>de politiques d’innovation + innovantes 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541"/>
            <a:ext cx="8229600" cy="5538061"/>
          </a:xfrm>
        </p:spPr>
        <p:txBody>
          <a:bodyPr>
            <a:noAutofit/>
          </a:bodyPr>
          <a:lstStyle/>
          <a:p>
            <a:r>
              <a:rPr lang="fr-FR" sz="1400" dirty="0" smtClean="0"/>
              <a:t>Constituer un groupe ouvert de réflexion/conception sur les P2I</a:t>
            </a:r>
          </a:p>
          <a:p>
            <a:r>
              <a:rPr lang="fr-FR" sz="1400" dirty="0" smtClean="0"/>
              <a:t>Etablir un </a:t>
            </a:r>
            <a:r>
              <a:rPr lang="fr-FR" sz="1400" dirty="0" err="1" smtClean="0"/>
              <a:t>State-of-the</a:t>
            </a:r>
            <a:r>
              <a:rPr lang="fr-FR" sz="1400" dirty="0" smtClean="0"/>
              <a:t> art des P2I </a:t>
            </a:r>
            <a:endParaRPr lang="fr-FR" sz="1400" dirty="0"/>
          </a:p>
          <a:p>
            <a:pPr lvl="1"/>
            <a:r>
              <a:rPr lang="fr-FR" sz="1200" dirty="0" smtClean="0"/>
              <a:t>historicisé, comparatif et ouvert (les points de débats, les questions ouvertes)</a:t>
            </a:r>
          </a:p>
          <a:p>
            <a:r>
              <a:rPr lang="fr-FR" sz="1400" dirty="0" smtClean="0"/>
              <a:t>Constituer des </a:t>
            </a:r>
            <a:r>
              <a:rPr lang="fr-FR" sz="1400" dirty="0" err="1" smtClean="0"/>
              <a:t>monographies-analyses</a:t>
            </a:r>
            <a:r>
              <a:rPr lang="fr-FR" sz="1400" dirty="0" smtClean="0"/>
              <a:t> de P2I </a:t>
            </a:r>
          </a:p>
          <a:p>
            <a:pPr lvl="1"/>
            <a:r>
              <a:rPr lang="fr-FR" sz="1200" dirty="0" smtClean="0"/>
              <a:t>originales/décalées (ex : </a:t>
            </a:r>
            <a:r>
              <a:rPr lang="fr-FR" sz="1200" dirty="0" err="1" smtClean="0"/>
              <a:t>European</a:t>
            </a:r>
            <a:r>
              <a:rPr lang="fr-FR" sz="1200" dirty="0" smtClean="0"/>
              <a:t> Joint Programs)</a:t>
            </a:r>
          </a:p>
          <a:p>
            <a:pPr lvl="1"/>
            <a:r>
              <a:rPr lang="fr-FR" sz="1200" dirty="0"/>
              <a:t>à</a:t>
            </a:r>
            <a:r>
              <a:rPr lang="fr-FR" sz="1200" dirty="0" smtClean="0"/>
              <a:t> résultats surprenants</a:t>
            </a:r>
          </a:p>
          <a:p>
            <a:pPr lvl="1"/>
            <a:r>
              <a:rPr lang="fr-FR" sz="1200" dirty="0" smtClean="0"/>
              <a:t>Envisagées et abandonnées</a:t>
            </a:r>
          </a:p>
          <a:p>
            <a:r>
              <a:rPr lang="fr-FR" sz="1400" dirty="0" smtClean="0"/>
              <a:t>Modélisation des P2I </a:t>
            </a:r>
          </a:p>
          <a:p>
            <a:pPr lvl="1"/>
            <a:r>
              <a:rPr lang="fr-FR" sz="1200" dirty="0" smtClean="0"/>
              <a:t>Enrichir la modélisation des P2I</a:t>
            </a:r>
          </a:p>
          <a:p>
            <a:pPr lvl="1"/>
            <a:r>
              <a:rPr lang="fr-FR" sz="1200" dirty="0" smtClean="0"/>
              <a:t>Proposer d’autres modélisations</a:t>
            </a:r>
          </a:p>
          <a:p>
            <a:r>
              <a:rPr lang="fr-FR" sz="1400" dirty="0" smtClean="0"/>
              <a:t>Enjeux actuels et potentiels d’évolution des P2I </a:t>
            </a:r>
          </a:p>
          <a:p>
            <a:pPr lvl="1"/>
            <a:r>
              <a:rPr lang="fr-FR" sz="1200" dirty="0" smtClean="0"/>
              <a:t>Nourrir/Enrichir l’analyse des défaillances des P2I</a:t>
            </a:r>
          </a:p>
          <a:p>
            <a:pPr lvl="1"/>
            <a:r>
              <a:rPr lang="fr-FR" sz="1200" dirty="0" smtClean="0"/>
              <a:t>Classer les enjeux/incertitudes actuels des P2I</a:t>
            </a:r>
          </a:p>
          <a:p>
            <a:pPr lvl="1"/>
            <a:r>
              <a:rPr lang="fr-FR" sz="1200" dirty="0" smtClean="0"/>
              <a:t>Imaginer des objectifs nouveaux pour les P2I`</a:t>
            </a:r>
          </a:p>
          <a:p>
            <a:r>
              <a:rPr lang="fr-FR" sz="1400" dirty="0" err="1" smtClean="0"/>
              <a:t>State-of-the-art</a:t>
            </a:r>
            <a:r>
              <a:rPr lang="fr-FR" sz="1400" dirty="0" smtClean="0"/>
              <a:t> des processus d’innovation </a:t>
            </a:r>
          </a:p>
          <a:p>
            <a:pPr lvl="1"/>
            <a:r>
              <a:rPr lang="fr-FR" sz="1200" dirty="0" smtClean="0"/>
              <a:t>« individuels » : Edison,</a:t>
            </a:r>
            <a:r>
              <a:rPr lang="fr-FR" sz="1200" dirty="0" smtClean="0"/>
              <a:t> Gordon Moore</a:t>
            </a:r>
            <a:r>
              <a:rPr lang="fr-FR" sz="1200" dirty="0" smtClean="0"/>
              <a:t>/</a:t>
            </a:r>
            <a:r>
              <a:rPr lang="fr-FR" sz="1200" dirty="0" err="1" smtClean="0"/>
              <a:t>intel</a:t>
            </a:r>
            <a:r>
              <a:rPr lang="fr-FR" sz="1200" dirty="0" smtClean="0"/>
              <a:t>, </a:t>
            </a:r>
            <a:r>
              <a:rPr lang="fr-FR" sz="1200" dirty="0" smtClean="0"/>
              <a:t> Steve Jobs/</a:t>
            </a:r>
            <a:r>
              <a:rPr lang="fr-FR" sz="1200" dirty="0" smtClean="0"/>
              <a:t>Apple, … </a:t>
            </a:r>
          </a:p>
          <a:p>
            <a:pPr lvl="1"/>
            <a:r>
              <a:rPr lang="fr-FR" sz="1200" dirty="0" smtClean="0"/>
              <a:t>Collectifs : clusters naissants, collectifs innovants</a:t>
            </a:r>
            <a:r>
              <a:rPr lang="fr-FR" sz="1200" dirty="0" smtClean="0"/>
              <a:t> de R, </a:t>
            </a:r>
            <a:r>
              <a:rPr lang="fr-FR" sz="1200" dirty="0" smtClean="0"/>
              <a:t>… </a:t>
            </a:r>
          </a:p>
          <a:p>
            <a:r>
              <a:rPr lang="fr-FR" sz="1400" dirty="0" smtClean="0"/>
              <a:t>Imaginer/concevoir… </a:t>
            </a:r>
          </a:p>
          <a:p>
            <a:pPr lvl="1"/>
            <a:r>
              <a:rPr lang="fr-FR" sz="1200" dirty="0" smtClean="0"/>
              <a:t>des cibles nouvelles, des instruments nouveaux, …</a:t>
            </a:r>
          </a:p>
          <a:p>
            <a:pPr lvl="1"/>
            <a:r>
              <a:rPr lang="fr-FR" sz="1200" dirty="0"/>
              <a:t>d</a:t>
            </a:r>
            <a:r>
              <a:rPr lang="fr-FR" sz="1200" dirty="0" smtClean="0"/>
              <a:t>es gouvernances nouvelles, mises en œuvres nouvelles…</a:t>
            </a:r>
          </a:p>
          <a:p>
            <a:pPr lvl="1"/>
            <a:r>
              <a:rPr lang="fr-FR" sz="1200" dirty="0" smtClean="0"/>
              <a:t>Des bouquets de P2I, des bouquets(</a:t>
            </a:r>
            <a:r>
              <a:rPr lang="fr-FR" sz="1200" dirty="0" err="1" smtClean="0"/>
              <a:t>policy-mix</a:t>
            </a:r>
            <a:r>
              <a:rPr lang="fr-FR" sz="1200" dirty="0" smtClean="0"/>
              <a:t>) P2I-autres politiques</a:t>
            </a:r>
          </a:p>
          <a:p>
            <a:r>
              <a:rPr lang="fr-FR" sz="1400" dirty="0" smtClean="0"/>
              <a:t>Confronter ces réflexions aux pratiques</a:t>
            </a:r>
          </a:p>
          <a:p>
            <a:pPr lvl="1"/>
            <a:r>
              <a:rPr lang="fr-FR" sz="1200" dirty="0" smtClean="0"/>
              <a:t>à d’autres types de politiques </a:t>
            </a:r>
          </a:p>
          <a:p>
            <a:pPr lvl="1"/>
            <a:r>
              <a:rPr lang="fr-FR" sz="1200" dirty="0" smtClean="0"/>
              <a:t>Aux pratiques d‘innovation qui ne font pas l’objet de politiques publiques… mais pourraient le faire ! (Le </a:t>
            </a:r>
            <a:r>
              <a:rPr lang="fr-FR" sz="1200" dirty="0" err="1" smtClean="0"/>
              <a:t>Méné</a:t>
            </a:r>
            <a:endParaRPr lang="fr-FR" sz="1200" dirty="0" smtClean="0"/>
          </a:p>
          <a:p>
            <a:pPr lvl="1"/>
            <a:r>
              <a:rPr lang="fr-FR" sz="1200" dirty="0" smtClean="0"/>
              <a:t>Aux pratiques d’innovation telles que ESS, open source, communautés de </a:t>
            </a:r>
            <a:r>
              <a:rPr lang="fr-FR" sz="1200" dirty="0" err="1" smtClean="0"/>
              <a:t>users/dévelopers</a:t>
            </a:r>
            <a:r>
              <a:rPr lang="fr-FR" sz="1200" dirty="0" smtClean="0"/>
              <a:t>, </a:t>
            </a:r>
            <a:r>
              <a:rPr lang="fr-FR" sz="1200" dirty="0" err="1" smtClean="0"/>
              <a:t>fab</a:t>
            </a:r>
            <a:r>
              <a:rPr lang="fr-FR" sz="1200" dirty="0" smtClean="0"/>
              <a:t> </a:t>
            </a:r>
            <a:r>
              <a:rPr lang="fr-FR" sz="1200" dirty="0" err="1" smtClean="0"/>
              <a:t>labs</a:t>
            </a:r>
            <a:r>
              <a:rPr lang="fr-FR" sz="1200" dirty="0" smtClean="0"/>
              <a:t>, hackers,  </a:t>
            </a:r>
          </a:p>
          <a:p>
            <a:r>
              <a:rPr lang="fr-FR" sz="1400" dirty="0" smtClean="0"/>
              <a:t>Confronter ces réflexions aux acteurs</a:t>
            </a:r>
          </a:p>
          <a:p>
            <a:pPr lvl="1"/>
            <a:r>
              <a:rPr lang="fr-FR" sz="1200" dirty="0" err="1" smtClean="0"/>
              <a:t>Policy-makers</a:t>
            </a:r>
            <a:r>
              <a:rPr lang="fr-FR" sz="1200" dirty="0" smtClean="0"/>
              <a:t>, cibles des politiques, acteurs de mise en œuvre, académiques, bénéficiaires ultimes, société civile… </a:t>
            </a:r>
          </a:p>
          <a:p>
            <a:pPr lvl="1"/>
            <a:endParaRPr lang="fr-FR" sz="1200" dirty="0" smtClean="0"/>
          </a:p>
          <a:p>
            <a:pPr lvl="1">
              <a:buNone/>
            </a:pPr>
            <a:r>
              <a:rPr lang="fr-FR" sz="1200" dirty="0" smtClean="0"/>
              <a:t> </a:t>
            </a:r>
          </a:p>
          <a:p>
            <a:pPr lvl="1">
              <a:buNone/>
            </a:pPr>
            <a:r>
              <a:rPr lang="fr-FR" sz="1000" dirty="0" smtClean="0"/>
              <a:t> </a:t>
            </a:r>
            <a:endParaRPr lang="fr-FR" sz="1400" dirty="0" smtClean="0"/>
          </a:p>
          <a:p>
            <a:endParaRPr lang="fr-FR" sz="1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 points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34868"/>
            <a:ext cx="8229600" cy="4525963"/>
          </a:xfrm>
        </p:spPr>
        <p:txBody>
          <a:bodyPr/>
          <a:lstStyle/>
          <a:p>
            <a:r>
              <a:rPr lang="fr-FR" dirty="0" smtClean="0"/>
              <a:t>I. Politiques d’innovation, de quoi parle-t-on ?</a:t>
            </a:r>
          </a:p>
          <a:p>
            <a:endParaRPr lang="fr-FR" dirty="0" smtClean="0"/>
          </a:p>
          <a:p>
            <a:r>
              <a:rPr lang="fr-FR" dirty="0" smtClean="0"/>
              <a:t>II. Premières pistes -  provisoires </a:t>
            </a:r>
          </a:p>
          <a:p>
            <a:endParaRPr lang="fr-FR" dirty="0" smtClean="0"/>
          </a:p>
          <a:p>
            <a:r>
              <a:rPr lang="fr-FR" dirty="0" smtClean="0"/>
              <a:t>III.  Comment aller plus loin ? 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I. Politiques d’innovation, de quoi parle-t-on </a:t>
            </a:r>
            <a:r>
              <a:rPr lang="fr-FR" sz="2800" b="1" dirty="0" smtClean="0"/>
              <a:t>?</a:t>
            </a:r>
            <a:br>
              <a:rPr lang="fr-FR" sz="2800" b="1" dirty="0" smtClean="0"/>
            </a:br>
            <a:r>
              <a:rPr lang="fr-FR" sz="2800" b="1" dirty="0" smtClean="0"/>
              <a:t>Illustration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8698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 smtClean="0"/>
              <a:t>Exemples </a:t>
            </a:r>
          </a:p>
          <a:p>
            <a:pPr lvl="1"/>
            <a:r>
              <a:rPr lang="fr-FR" sz="2000" dirty="0" smtClean="0"/>
              <a:t>Incubateurs, pépinières </a:t>
            </a:r>
            <a:endParaRPr lang="fr-FR" sz="2000" dirty="0" smtClean="0"/>
          </a:p>
          <a:p>
            <a:pPr lvl="1"/>
            <a:r>
              <a:rPr lang="fr-FR" sz="2000" dirty="0" smtClean="0"/>
              <a:t>Crédit Impôt Recherche, JEI</a:t>
            </a:r>
          </a:p>
          <a:p>
            <a:pPr lvl="1"/>
            <a:r>
              <a:rPr lang="fr-FR" sz="2000" dirty="0" smtClean="0"/>
              <a:t>Mobilité </a:t>
            </a:r>
            <a:r>
              <a:rPr lang="fr-FR" sz="2000" dirty="0" smtClean="0"/>
              <a:t>des chercheurs (loi Allègre)</a:t>
            </a:r>
            <a:endParaRPr lang="fr-FR" sz="2000" dirty="0" smtClean="0"/>
          </a:p>
          <a:p>
            <a:pPr lvl="1"/>
            <a:r>
              <a:rPr lang="fr-FR" sz="2000" dirty="0" smtClean="0"/>
              <a:t>Pôles </a:t>
            </a:r>
            <a:r>
              <a:rPr lang="fr-FR" sz="2000" dirty="0" smtClean="0"/>
              <a:t>de </a:t>
            </a:r>
            <a:r>
              <a:rPr lang="fr-FR" sz="2000" dirty="0" smtClean="0"/>
              <a:t>compétitivit</a:t>
            </a:r>
            <a:r>
              <a:rPr lang="fr-FR" sz="2000" dirty="0" smtClean="0"/>
              <a:t>é, Clusters</a:t>
            </a:r>
            <a:endParaRPr lang="fr-FR" sz="2000" dirty="0" smtClean="0"/>
          </a:p>
          <a:p>
            <a:pPr lvl="1"/>
            <a:r>
              <a:rPr lang="fr-FR" sz="2000" dirty="0" smtClean="0"/>
              <a:t>Pacte pour la </a:t>
            </a:r>
            <a:r>
              <a:rPr lang="fr-FR" sz="2000" dirty="0" smtClean="0"/>
              <a:t>recherche : ANR, AERES, RTRA, Carnot, PRES, LRU</a:t>
            </a:r>
          </a:p>
          <a:p>
            <a:pPr lvl="1"/>
            <a:r>
              <a:rPr lang="fr-FR" sz="2000" dirty="0" smtClean="0"/>
              <a:t>SNRI, SRI, </a:t>
            </a:r>
            <a:r>
              <a:rPr lang="fr-FR" sz="2000" dirty="0" err="1" smtClean="0"/>
              <a:t>technologies-clés</a:t>
            </a:r>
            <a:r>
              <a:rPr lang="fr-FR" sz="2000" dirty="0" smtClean="0"/>
              <a:t>, </a:t>
            </a:r>
            <a:r>
              <a:rPr lang="fr-FR" sz="2000" dirty="0" err="1" smtClean="0"/>
              <a:t>KETs</a:t>
            </a:r>
            <a:r>
              <a:rPr lang="fr-FR" sz="2000" dirty="0" smtClean="0"/>
              <a:t>, …</a:t>
            </a:r>
            <a:endParaRPr lang="fr-FR" sz="2000" dirty="0" smtClean="0"/>
          </a:p>
          <a:p>
            <a:pPr lvl="1"/>
            <a:r>
              <a:rPr lang="fr-FR" sz="2000" dirty="0" smtClean="0"/>
              <a:t>PIA : </a:t>
            </a:r>
            <a:r>
              <a:rPr lang="fr-FR" sz="2000" dirty="0" err="1" smtClean="0"/>
              <a:t>Idex</a:t>
            </a:r>
            <a:r>
              <a:rPr lang="fr-FR" sz="2000" dirty="0" smtClean="0"/>
              <a:t>, </a:t>
            </a:r>
            <a:r>
              <a:rPr lang="fr-FR" sz="2000" dirty="0" err="1" smtClean="0"/>
              <a:t>Labex</a:t>
            </a:r>
            <a:r>
              <a:rPr lang="fr-FR" sz="2000" dirty="0" smtClean="0"/>
              <a:t>, </a:t>
            </a:r>
            <a:r>
              <a:rPr lang="fr-FR" sz="2000" dirty="0" err="1" smtClean="0"/>
              <a:t>Equipex</a:t>
            </a:r>
            <a:r>
              <a:rPr lang="fr-FR" sz="2000" dirty="0" smtClean="0"/>
              <a:t>, IRT, IEED, SATT, etc.</a:t>
            </a:r>
            <a:endParaRPr lang="fr-FR" sz="2400" dirty="0" smtClean="0"/>
          </a:p>
          <a:p>
            <a:endParaRPr lang="fr-FR" sz="2400" b="1" dirty="0" smtClean="0"/>
          </a:p>
          <a:p>
            <a:r>
              <a:rPr lang="fr-FR" sz="2400" b="1" dirty="0" smtClean="0"/>
              <a:t>D’hier </a:t>
            </a:r>
            <a:r>
              <a:rPr lang="fr-FR" sz="2400" b="1" dirty="0" smtClean="0"/>
              <a:t>à </a:t>
            </a:r>
            <a:r>
              <a:rPr lang="fr-FR" sz="2400" b="1" dirty="0" smtClean="0"/>
              <a:t>aujourd’hui</a:t>
            </a:r>
          </a:p>
          <a:p>
            <a:pPr lvl="1"/>
            <a:r>
              <a:rPr lang="fr-FR" sz="2000" dirty="0" smtClean="0"/>
              <a:t>Des politiques d’inputs…</a:t>
            </a:r>
          </a:p>
          <a:p>
            <a:pPr lvl="1"/>
            <a:r>
              <a:rPr lang="fr-FR" sz="2000" dirty="0" smtClean="0"/>
              <a:t>Aux politiques de système (et d’inputs)</a:t>
            </a:r>
          </a:p>
          <a:p>
            <a:pPr lvl="1"/>
            <a:r>
              <a:rPr lang="fr-FR" sz="2000" dirty="0" smtClean="0"/>
              <a:t>Aux politiques de stratégie (et de système et d’inputs)</a:t>
            </a:r>
            <a:endParaRPr lang="fr-FR" sz="2000" dirty="0" smtClean="0"/>
          </a:p>
          <a:p>
            <a:pPr lvl="1"/>
            <a:endParaRPr lang="fr-FR" sz="20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502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 smtClean="0"/>
              <a:t>I. Politiques d’innovation, de quoi parle-t-on </a:t>
            </a:r>
            <a:r>
              <a:rPr lang="fr-FR" sz="2800" b="1" dirty="0" smtClean="0"/>
              <a:t>?</a:t>
            </a:r>
            <a:br>
              <a:rPr lang="fr-FR" sz="2800" b="1" dirty="0" smtClean="0"/>
            </a:br>
            <a:r>
              <a:rPr lang="fr-FR" sz="2800" b="1" dirty="0" smtClean="0"/>
              <a:t>Modélisation sommaire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8544"/>
            <a:ext cx="8229600" cy="536945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2857" dirty="0" smtClean="0"/>
              <a:t>Les dimensions d’une politique d’innovation</a:t>
            </a:r>
          </a:p>
          <a:p>
            <a:pPr algn="ctr">
              <a:buNone/>
            </a:pPr>
            <a:r>
              <a:rPr lang="fr-FR" sz="1600" i="1" dirty="0" smtClean="0"/>
              <a:t>(ex : </a:t>
            </a:r>
            <a:r>
              <a:rPr lang="fr-FR" sz="1600" b="1" i="1" dirty="0" smtClean="0"/>
              <a:t>politique de clusters</a:t>
            </a:r>
            <a:r>
              <a:rPr lang="fr-FR" sz="1600" i="1" dirty="0" smtClean="0"/>
              <a:t>, politique de RIS, … )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571" b="1" dirty="0" smtClean="0"/>
              <a:t>Conception ex ante </a:t>
            </a:r>
          </a:p>
          <a:p>
            <a:pPr lvl="1" algn="just"/>
            <a:r>
              <a:rPr lang="fr-FR" sz="2000" dirty="0" smtClean="0"/>
              <a:t>Objectifs concrets &amp; Finalités ultimes</a:t>
            </a:r>
          </a:p>
          <a:p>
            <a:pPr lvl="1" algn="just"/>
            <a:r>
              <a:rPr lang="fr-FR" sz="2000" dirty="0" smtClean="0"/>
              <a:t>Instruments </a:t>
            </a:r>
            <a:endParaRPr lang="fr-FR" sz="1400" dirty="0" smtClean="0"/>
          </a:p>
          <a:p>
            <a:pPr lvl="2" algn="just"/>
            <a:r>
              <a:rPr lang="fr-FR" sz="1730" dirty="0"/>
              <a:t>O</a:t>
            </a:r>
            <a:r>
              <a:rPr lang="fr-FR" sz="1730" dirty="0" smtClean="0"/>
              <a:t>rientation(s) </a:t>
            </a:r>
            <a:r>
              <a:rPr lang="fr-FR" sz="1730" dirty="0" err="1" smtClean="0"/>
              <a:t>quali</a:t>
            </a:r>
            <a:r>
              <a:rPr lang="fr-FR" sz="1730" dirty="0" smtClean="0"/>
              <a:t>, Importance </a:t>
            </a:r>
            <a:r>
              <a:rPr lang="fr-FR" sz="1730" dirty="0" err="1" smtClean="0"/>
              <a:t>quanti-montants</a:t>
            </a:r>
            <a:r>
              <a:rPr lang="fr-FR" sz="1730" dirty="0" smtClean="0"/>
              <a:t>, Durées, Articulation entre instruments</a:t>
            </a:r>
          </a:p>
          <a:p>
            <a:pPr lvl="2" algn="just"/>
            <a:r>
              <a:rPr lang="fr-FR" sz="1730" dirty="0" smtClean="0"/>
              <a:t>Conditions d’allocation/mobilisation</a:t>
            </a:r>
            <a:endParaRPr lang="fr-FR" sz="3027" dirty="0" smtClean="0"/>
          </a:p>
          <a:p>
            <a:pPr lvl="1" algn="just"/>
            <a:r>
              <a:rPr lang="fr-FR" sz="2000" dirty="0" smtClean="0"/>
              <a:t>Cibles finales </a:t>
            </a:r>
            <a:endParaRPr lang="fr-FR" sz="1400" dirty="0" smtClean="0"/>
          </a:p>
          <a:p>
            <a:pPr lvl="2" algn="just"/>
            <a:r>
              <a:rPr lang="fr-FR" sz="1647" dirty="0" smtClean="0"/>
              <a:t>Visées : acteurs, secteurs, territoires, …</a:t>
            </a:r>
          </a:p>
          <a:p>
            <a:pPr lvl="2" algn="just"/>
            <a:r>
              <a:rPr lang="fr-FR" sz="1647" dirty="0" smtClean="0"/>
              <a:t>Retenues en réalité : mode de sélection</a:t>
            </a:r>
            <a:endParaRPr lang="fr-FR" sz="2824" dirty="0" smtClean="0"/>
          </a:p>
          <a:p>
            <a:pPr lvl="1" algn="just"/>
            <a:r>
              <a:rPr lang="fr-FR" sz="2118" dirty="0" smtClean="0"/>
              <a:t>Cibles intermédiaires </a:t>
            </a:r>
            <a:endParaRPr lang="fr-FR" sz="1647" dirty="0" smtClean="0"/>
          </a:p>
          <a:p>
            <a:pPr lvl="2" algn="just"/>
            <a:r>
              <a:rPr lang="fr-FR" sz="1806" dirty="0" smtClean="0"/>
              <a:t>Visées : acteurs, …</a:t>
            </a:r>
          </a:p>
          <a:p>
            <a:pPr lvl="2" algn="just"/>
            <a:r>
              <a:rPr lang="fr-FR" sz="2000" dirty="0" smtClean="0"/>
              <a:t>Retenues en réalité : mode de sélection</a:t>
            </a:r>
          </a:p>
          <a:p>
            <a:pPr lvl="1" algn="just"/>
            <a:r>
              <a:rPr lang="fr-FR" sz="2162" dirty="0" smtClean="0"/>
              <a:t>Gouvernance et Pilotage de la politique (dont « évaluation »)</a:t>
            </a:r>
          </a:p>
          <a:p>
            <a:pPr lvl="1" algn="just"/>
            <a:r>
              <a:rPr lang="fr-FR" sz="2162" dirty="0" smtClean="0"/>
              <a:t>Mise en œuvre de la politique (acteurs, processus – dont « animation ») </a:t>
            </a:r>
          </a:p>
          <a:p>
            <a:pPr lvl="1" algn="just"/>
            <a:endParaRPr lang="fr-FR" sz="2162" dirty="0" smtClean="0"/>
          </a:p>
          <a:p>
            <a:pPr algn="just"/>
            <a:r>
              <a:rPr lang="fr-FR" sz="2571" b="1" dirty="0" smtClean="0"/>
              <a:t>Mise en </a:t>
            </a:r>
            <a:r>
              <a:rPr lang="fr-FR" sz="2571" b="1" dirty="0" err="1" smtClean="0"/>
              <a:t>oeuvre</a:t>
            </a:r>
            <a:r>
              <a:rPr lang="fr-FR" sz="2571" b="1" dirty="0" smtClean="0"/>
              <a:t> effective </a:t>
            </a:r>
          </a:p>
          <a:p>
            <a:pPr lvl="1" algn="just"/>
            <a:r>
              <a:rPr lang="fr-FR" sz="1714" dirty="0" smtClean="0"/>
              <a:t>Mode effectif de sélection des cibles </a:t>
            </a:r>
          </a:p>
          <a:p>
            <a:pPr lvl="1" algn="just"/>
            <a:r>
              <a:rPr lang="fr-FR" sz="1714" dirty="0" smtClean="0"/>
              <a:t>Mode effectif d’allocation des moyens/utilisation des instruments : par autorités publiques </a:t>
            </a:r>
            <a:r>
              <a:rPr lang="fr-FR" sz="1714" b="1" dirty="0" smtClean="0"/>
              <a:t>&amp;</a:t>
            </a:r>
            <a:r>
              <a:rPr lang="fr-FR" sz="1714" dirty="0" smtClean="0"/>
              <a:t> par cibles</a:t>
            </a:r>
          </a:p>
          <a:p>
            <a:pPr lvl="1" algn="just"/>
            <a:r>
              <a:rPr lang="fr-FR" sz="1714" dirty="0" smtClean="0"/>
              <a:t>Mode effectif de </a:t>
            </a:r>
            <a:r>
              <a:rPr lang="fr-FR" sz="1714" dirty="0" err="1" smtClean="0"/>
              <a:t>suivi-animation</a:t>
            </a:r>
            <a:r>
              <a:rPr lang="fr-FR" sz="1714" dirty="0" smtClean="0"/>
              <a:t> opérationnelle</a:t>
            </a:r>
          </a:p>
          <a:p>
            <a:pPr lvl="1" algn="just"/>
            <a:r>
              <a:rPr lang="fr-FR" sz="1714" dirty="0" smtClean="0"/>
              <a:t>Mode effectif de gouvernance </a:t>
            </a:r>
          </a:p>
          <a:p>
            <a:pPr lvl="1" algn="just"/>
            <a:r>
              <a:rPr lang="fr-FR" sz="1714" dirty="0" smtClean="0"/>
              <a:t>Mode effectif d’évaluation</a:t>
            </a:r>
          </a:p>
          <a:p>
            <a:pPr lvl="1" algn="just">
              <a:buNone/>
            </a:pPr>
            <a:endParaRPr lang="fr-FR" sz="1514" dirty="0" smtClean="0"/>
          </a:p>
          <a:p>
            <a:pPr algn="just"/>
            <a:r>
              <a:rPr lang="fr-FR" sz="2560" b="1" dirty="0" smtClean="0"/>
              <a:t>Résultats : Evaluation</a:t>
            </a:r>
          </a:p>
          <a:p>
            <a:pPr marL="742950" lvl="2" indent="-342900" algn="just">
              <a:buNone/>
            </a:pPr>
            <a:endParaRPr lang="fr-FR" sz="1114" dirty="0" smtClean="0"/>
          </a:p>
          <a:p>
            <a:pPr algn="just"/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II. Des politiques d’innovation </a:t>
            </a:r>
            <a:r>
              <a:rPr lang="fr-FR" b="1" dirty="0" smtClean="0"/>
              <a:t>innovantes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Pistes, provisoires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idx="4294967295"/>
          </p:nvPr>
        </p:nvSpPr>
        <p:spPr>
          <a:xfrm>
            <a:off x="489320" y="-9285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P2I :</a:t>
            </a:r>
            <a:r>
              <a:rPr lang="fr-FR" sz="2800" b="1" dirty="0" smtClean="0"/>
              <a:t> une conception mal ma</a:t>
            </a:r>
            <a:r>
              <a:rPr lang="fr-FR" sz="2800" b="1" dirty="0" smtClean="0"/>
              <a:t>îtrisée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400" dirty="0" smtClean="0"/>
              <a:t>L’absence de « </a:t>
            </a:r>
            <a:r>
              <a:rPr lang="fr-FR" sz="2400" i="1" dirty="0" err="1" smtClean="0"/>
              <a:t>systematic</a:t>
            </a:r>
            <a:r>
              <a:rPr lang="fr-FR" sz="2400" i="1" dirty="0" smtClean="0"/>
              <a:t> design</a:t>
            </a:r>
            <a:r>
              <a:rPr lang="fr-FR" sz="2400" dirty="0" smtClean="0"/>
              <a:t> »</a:t>
            </a:r>
            <a:endParaRPr lang="fr-FR" sz="24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294967295"/>
          </p:nvPr>
        </p:nvSpPr>
        <p:spPr>
          <a:xfrm>
            <a:off x="2614795" y="1602896"/>
            <a:ext cx="4041775" cy="395128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2857" b="1" dirty="0" smtClean="0"/>
              <a:t>Performances </a:t>
            </a:r>
          </a:p>
          <a:p>
            <a:pPr algn="ctr">
              <a:buNone/>
            </a:pPr>
            <a:r>
              <a:rPr lang="fr-FR" sz="2857" b="1" dirty="0" smtClean="0"/>
              <a:t>d’un système d’innovation</a:t>
            </a:r>
            <a:endParaRPr lang="fr-FR" sz="2286" b="1" dirty="0" smtClean="0"/>
          </a:p>
          <a:p>
            <a:pPr>
              <a:buNone/>
            </a:pPr>
            <a:endParaRPr lang="fr-FR" sz="1600" dirty="0" smtClean="0"/>
          </a:p>
          <a:p>
            <a:pPr lvl="0"/>
            <a:r>
              <a:rPr lang="fr-FR" sz="2286" dirty="0" smtClean="0"/>
              <a:t>Indicateurs simples</a:t>
            </a:r>
          </a:p>
          <a:p>
            <a:pPr lvl="1"/>
            <a:r>
              <a:rPr lang="fr-FR" sz="1914" dirty="0" smtClean="0"/>
              <a:t>Publications</a:t>
            </a:r>
          </a:p>
          <a:p>
            <a:pPr lvl="1"/>
            <a:r>
              <a:rPr lang="fr-FR" sz="1914" dirty="0" smtClean="0"/>
              <a:t>Brevets</a:t>
            </a:r>
          </a:p>
          <a:p>
            <a:pPr lvl="1"/>
            <a:r>
              <a:rPr lang="fr-FR" sz="1914" dirty="0" smtClean="0"/>
              <a:t>Création d’entreprises (innovantes)</a:t>
            </a:r>
          </a:p>
          <a:p>
            <a:pPr lvl="1"/>
            <a:r>
              <a:rPr lang="fr-FR" sz="1914" dirty="0" smtClean="0"/>
              <a:t>Contrats de recherche </a:t>
            </a:r>
            <a:r>
              <a:rPr lang="fr-FR" sz="1914" dirty="0" err="1" smtClean="0"/>
              <a:t>public-privé</a:t>
            </a:r>
            <a:endParaRPr lang="fr-FR" sz="1914" dirty="0" smtClean="0"/>
          </a:p>
          <a:p>
            <a:pPr lvl="1"/>
            <a:r>
              <a:rPr lang="fr-FR" sz="1914" dirty="0" smtClean="0"/>
              <a:t>Nb de produits mis sur le marché, renouvellement</a:t>
            </a:r>
          </a:p>
          <a:p>
            <a:pPr lvl="1"/>
            <a:r>
              <a:rPr lang="fr-FR" sz="1914" dirty="0" smtClean="0"/>
              <a:t>Innovations introduites : produit, </a:t>
            </a:r>
            <a:r>
              <a:rPr lang="fr-FR" sz="1914" dirty="0" err="1" smtClean="0"/>
              <a:t>process</a:t>
            </a:r>
            <a:r>
              <a:rPr lang="fr-FR" sz="1914" dirty="0" smtClean="0"/>
              <a:t>, </a:t>
            </a:r>
            <a:r>
              <a:rPr lang="fr-FR" sz="1914" dirty="0" err="1" smtClean="0"/>
              <a:t>tk</a:t>
            </a:r>
            <a:r>
              <a:rPr lang="fr-FR" sz="1914" dirty="0" smtClean="0"/>
              <a:t>, </a:t>
            </a:r>
            <a:r>
              <a:rPr lang="fr-FR" sz="1914" dirty="0" err="1" smtClean="0"/>
              <a:t>mkg</a:t>
            </a:r>
            <a:r>
              <a:rPr lang="fr-FR" sz="1914" dirty="0" smtClean="0"/>
              <a:t>, </a:t>
            </a:r>
            <a:r>
              <a:rPr lang="fr-FR" sz="1914" dirty="0" err="1" smtClean="0"/>
              <a:t>orga</a:t>
            </a:r>
            <a:r>
              <a:rPr lang="fr-FR" sz="1914" dirty="0" smtClean="0"/>
              <a:t>, </a:t>
            </a:r>
            <a:r>
              <a:rPr lang="fr-FR" sz="1914" dirty="0" err="1" smtClean="0"/>
              <a:t>biz</a:t>
            </a:r>
            <a:r>
              <a:rPr lang="fr-FR" sz="1914" dirty="0" smtClean="0"/>
              <a:t> </a:t>
            </a:r>
            <a:r>
              <a:rPr lang="fr-FR" sz="1914" dirty="0" err="1" smtClean="0"/>
              <a:t>models</a:t>
            </a:r>
            <a:endParaRPr lang="fr-FR" sz="1914" dirty="0" smtClean="0"/>
          </a:p>
          <a:p>
            <a:pPr lvl="1"/>
            <a:r>
              <a:rPr lang="fr-FR" sz="1914" dirty="0" smtClean="0"/>
              <a:t>% des ventes liées à de nouveaux produits</a:t>
            </a:r>
          </a:p>
          <a:p>
            <a:pPr lvl="0"/>
            <a:r>
              <a:rPr lang="fr-FR" sz="2286" dirty="0" smtClean="0"/>
              <a:t>Indicateurs composites  </a:t>
            </a:r>
          </a:p>
          <a:p>
            <a:pPr lvl="1"/>
            <a:r>
              <a:rPr lang="fr-FR" sz="1914" dirty="0" smtClean="0"/>
              <a:t>L’enquête communautaire CIS (</a:t>
            </a:r>
            <a:r>
              <a:rPr lang="fr-FR" sz="1914" i="1" dirty="0" err="1" smtClean="0"/>
              <a:t>Community</a:t>
            </a:r>
            <a:r>
              <a:rPr lang="fr-FR" sz="1914" i="1" dirty="0" smtClean="0"/>
              <a:t> Innovation Survey</a:t>
            </a:r>
            <a:r>
              <a:rPr lang="fr-FR" sz="1914" dirty="0" smtClean="0"/>
              <a:t>)</a:t>
            </a:r>
          </a:p>
          <a:p>
            <a:pPr lvl="1"/>
            <a:r>
              <a:rPr lang="fr-FR" sz="1914" dirty="0" smtClean="0"/>
              <a:t>Le </a:t>
            </a:r>
            <a:r>
              <a:rPr lang="fr-FR" sz="1914" i="1" dirty="0" err="1" smtClean="0"/>
              <a:t>European</a:t>
            </a:r>
            <a:r>
              <a:rPr lang="fr-FR" sz="1914" i="1" dirty="0" smtClean="0"/>
              <a:t> Innovation Scoreboard </a:t>
            </a:r>
            <a:r>
              <a:rPr lang="fr-FR" sz="1914" dirty="0" smtClean="0"/>
              <a:t>– devenu </a:t>
            </a:r>
            <a:r>
              <a:rPr lang="fr-FR" sz="1914" i="1" dirty="0" smtClean="0"/>
              <a:t>Union</a:t>
            </a:r>
            <a:r>
              <a:rPr lang="fr-FR" sz="1914" dirty="0" smtClean="0"/>
              <a:t> </a:t>
            </a:r>
            <a:r>
              <a:rPr lang="fr-FR" sz="1914" i="1" dirty="0" smtClean="0"/>
              <a:t>Innovation Scoreboard</a:t>
            </a:r>
            <a:endParaRPr lang="fr-FR" sz="1914" dirty="0" smtClean="0"/>
          </a:p>
          <a:p>
            <a:pPr lvl="1"/>
            <a:r>
              <a:rPr lang="fr-FR" sz="1914" i="1" dirty="0" smtClean="0"/>
              <a:t>Global Innovation Index</a:t>
            </a:r>
            <a:r>
              <a:rPr lang="fr-FR" sz="1914" dirty="0" smtClean="0"/>
              <a:t> </a:t>
            </a:r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 algn="ctr">
              <a:buNone/>
            </a:pPr>
            <a:endParaRPr lang="fr-FR" sz="1600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41938" y="-237512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P2I :</a:t>
            </a:r>
            <a:r>
              <a:rPr lang="fr-FR" sz="2800" dirty="0" smtClean="0"/>
              <a:t> L’absence de « </a:t>
            </a:r>
            <a:r>
              <a:rPr lang="fr-FR" sz="2800" i="1" dirty="0" err="1" smtClean="0"/>
              <a:t>systematic</a:t>
            </a:r>
            <a:r>
              <a:rPr lang="fr-FR" sz="2800" i="1" dirty="0" smtClean="0"/>
              <a:t> design</a:t>
            </a:r>
            <a:r>
              <a:rPr lang="fr-FR" sz="2800" dirty="0" smtClean="0"/>
              <a:t> » (</a:t>
            </a:r>
            <a:r>
              <a:rPr lang="fr-FR" sz="2800" dirty="0" smtClean="0"/>
              <a:t>2)</a:t>
            </a:r>
            <a:endParaRPr lang="fr-FR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41938" y="1453520"/>
            <a:ext cx="4040188" cy="395128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fr-FR" sz="2323" dirty="0" smtClean="0"/>
              <a:t>Facteurs de performance </a:t>
            </a:r>
          </a:p>
          <a:p>
            <a:pPr algn="ctr">
              <a:buNone/>
            </a:pPr>
            <a:r>
              <a:rPr lang="fr-FR" sz="2323" dirty="0" smtClean="0"/>
              <a:t>d’un système d’innovation</a:t>
            </a:r>
          </a:p>
          <a:p>
            <a:pPr algn="ctr">
              <a:buNone/>
            </a:pPr>
            <a:endParaRPr lang="fr-FR" sz="1000" dirty="0" smtClean="0"/>
          </a:p>
          <a:p>
            <a:pPr algn="ctr">
              <a:buNone/>
            </a:pPr>
            <a:r>
              <a:rPr lang="fr-FR" sz="2240" dirty="0" err="1" smtClean="0"/>
              <a:t>Edquist</a:t>
            </a:r>
            <a:r>
              <a:rPr lang="fr-FR" sz="2240" dirty="0" smtClean="0"/>
              <a:t>, 2011</a:t>
            </a:r>
            <a:endParaRPr lang="fr-FR" sz="160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760" dirty="0" smtClean="0"/>
              <a:t>K </a:t>
            </a:r>
            <a:r>
              <a:rPr lang="fr-FR" sz="1920" dirty="0" smtClean="0"/>
              <a:t>inputs : R&amp;D (</a:t>
            </a:r>
            <a:r>
              <a:rPr lang="fr-FR" sz="1920" dirty="0" err="1" smtClean="0"/>
              <a:t>too</a:t>
            </a:r>
            <a:r>
              <a:rPr lang="fr-FR" sz="1920" dirty="0" smtClean="0"/>
              <a:t> </a:t>
            </a:r>
            <a:r>
              <a:rPr lang="fr-FR" sz="1920" dirty="0" err="1" smtClean="0"/>
              <a:t>much</a:t>
            </a:r>
            <a:r>
              <a:rPr lang="fr-FR" sz="1920" dirty="0" smtClean="0"/>
              <a:t> </a:t>
            </a:r>
            <a:r>
              <a:rPr lang="fr-FR" sz="1920" dirty="0" err="1" smtClean="0"/>
              <a:t>stressed</a:t>
            </a:r>
            <a:r>
              <a:rPr lang="fr-FR" sz="1920" dirty="0" smtClean="0"/>
              <a:t> : </a:t>
            </a:r>
            <a:r>
              <a:rPr lang="fr-FR" sz="1920" dirty="0" err="1" smtClean="0"/>
              <a:t>linear</a:t>
            </a:r>
            <a:r>
              <a:rPr lang="fr-FR" sz="1920" dirty="0" smtClean="0"/>
              <a:t> </a:t>
            </a:r>
            <a:r>
              <a:rPr lang="fr-FR" sz="1920" dirty="0" err="1" smtClean="0"/>
              <a:t>view</a:t>
            </a:r>
            <a:r>
              <a:rPr lang="fr-FR" sz="1920" dirty="0" smtClean="0"/>
              <a:t>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K Inputs : </a:t>
            </a:r>
            <a:r>
              <a:rPr lang="fr-FR" sz="1920" dirty="0" err="1" smtClean="0"/>
              <a:t>Kce</a:t>
            </a:r>
            <a:r>
              <a:rPr lang="fr-FR" sz="1920" dirty="0" smtClean="0"/>
              <a:t> </a:t>
            </a:r>
            <a:r>
              <a:rPr lang="fr-FR" sz="1920" dirty="0" err="1" smtClean="0"/>
              <a:t>buiding</a:t>
            </a:r>
            <a:r>
              <a:rPr lang="fr-FR" sz="1920" dirty="0" smtClean="0"/>
              <a:t> (training, </a:t>
            </a:r>
            <a:r>
              <a:rPr lang="fr-FR" sz="1920" dirty="0" err="1" smtClean="0"/>
              <a:t>education</a:t>
            </a:r>
            <a:r>
              <a:rPr lang="fr-FR" sz="1920" dirty="0" smtClean="0"/>
              <a:t>, reproduction ok </a:t>
            </a:r>
            <a:r>
              <a:rPr lang="fr-FR" sz="1920" dirty="0" err="1" smtClean="0"/>
              <a:t>skills</a:t>
            </a:r>
            <a:r>
              <a:rPr lang="fr-FR" sz="1920" dirty="0" smtClean="0"/>
              <a:t>) – </a:t>
            </a:r>
            <a:r>
              <a:rPr lang="fr-FR" sz="1920" dirty="0" err="1" smtClean="0"/>
              <a:t>neglected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Demand-side</a:t>
            </a:r>
            <a:r>
              <a:rPr lang="fr-FR" sz="1920" dirty="0" smtClean="0"/>
              <a:t> : formation of new </a:t>
            </a:r>
            <a:r>
              <a:rPr lang="fr-FR" sz="1920" dirty="0" err="1" smtClean="0"/>
              <a:t>markets</a:t>
            </a:r>
            <a:endParaRPr lang="fr-FR" sz="192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</a:t>
            </a:r>
            <a:r>
              <a:rPr lang="fr-FR" sz="1920" dirty="0" smtClean="0"/>
              <a:t> </a:t>
            </a:r>
            <a:r>
              <a:rPr lang="fr-FR" sz="1920" dirty="0" err="1" smtClean="0"/>
              <a:t>side</a:t>
            </a:r>
            <a:r>
              <a:rPr lang="fr-FR" sz="1920" dirty="0" smtClean="0"/>
              <a:t> : </a:t>
            </a:r>
            <a:r>
              <a:rPr lang="fr-FR" sz="1920" dirty="0" err="1" smtClean="0"/>
              <a:t>quality</a:t>
            </a:r>
            <a:r>
              <a:rPr lang="fr-FR" sz="1920" dirty="0" smtClean="0"/>
              <a:t> </a:t>
            </a:r>
            <a:r>
              <a:rPr lang="fr-FR" sz="1920" dirty="0" err="1" smtClean="0"/>
              <a:t>requirements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Actors</a:t>
            </a:r>
            <a:r>
              <a:rPr lang="fr-FR" sz="1920" dirty="0" smtClean="0"/>
              <a:t> : </a:t>
            </a:r>
            <a:r>
              <a:rPr lang="fr-FR" sz="1920" dirty="0" err="1" smtClean="0"/>
              <a:t>Creating</a:t>
            </a:r>
            <a:r>
              <a:rPr lang="fr-FR" sz="1920" dirty="0" smtClean="0"/>
              <a:t> &amp; </a:t>
            </a:r>
            <a:r>
              <a:rPr lang="fr-FR" sz="1920" dirty="0" err="1" smtClean="0"/>
              <a:t>changing</a:t>
            </a:r>
            <a:r>
              <a:rPr lang="fr-FR" sz="1920" dirty="0" smtClean="0"/>
              <a:t> </a:t>
            </a:r>
            <a:r>
              <a:rPr lang="fr-FR" sz="1920" dirty="0" err="1" smtClean="0"/>
              <a:t>org</a:t>
            </a:r>
            <a:r>
              <a:rPr lang="fr-FR" sz="1920" dirty="0" smtClean="0"/>
              <a:t> (</a:t>
            </a:r>
            <a:r>
              <a:rPr lang="fr-FR" sz="1920" dirty="0" err="1" smtClean="0"/>
              <a:t>Eship</a:t>
            </a:r>
            <a:r>
              <a:rPr lang="fr-FR" sz="1920" dirty="0" smtClean="0"/>
              <a:t>, </a:t>
            </a:r>
            <a:r>
              <a:rPr lang="fr-FR" sz="1920" dirty="0" err="1" smtClean="0"/>
              <a:t>creation</a:t>
            </a:r>
            <a:r>
              <a:rPr lang="fr-FR" sz="1920" dirty="0" smtClean="0"/>
              <a:t> of </a:t>
            </a:r>
            <a:r>
              <a:rPr lang="fr-FR" sz="1920" dirty="0" err="1" smtClean="0"/>
              <a:t>univ</a:t>
            </a:r>
            <a:r>
              <a:rPr lang="fr-FR" sz="1920" dirty="0" smtClean="0"/>
              <a:t>, of </a:t>
            </a:r>
            <a:r>
              <a:rPr lang="fr-FR" sz="1920" dirty="0" err="1" smtClean="0"/>
              <a:t>policy</a:t>
            </a:r>
            <a:r>
              <a:rPr lang="fr-FR" sz="1920" dirty="0" smtClean="0"/>
              <a:t> </a:t>
            </a:r>
            <a:r>
              <a:rPr lang="fr-FR" sz="1920" dirty="0" err="1" smtClean="0"/>
              <a:t>agencies</a:t>
            </a:r>
            <a:r>
              <a:rPr lang="fr-FR" sz="1920" dirty="0" smtClean="0"/>
              <a:t>, …)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Relations : Networks, interactive Learning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Nex</a:t>
            </a:r>
            <a:r>
              <a:rPr lang="fr-FR" sz="1920" dirty="0" smtClean="0"/>
              <a:t> institutions/</a:t>
            </a:r>
            <a:r>
              <a:rPr lang="fr-FR" sz="1920" dirty="0" err="1" smtClean="0"/>
              <a:t>rules</a:t>
            </a:r>
            <a:r>
              <a:rPr lang="fr-FR" sz="1920" dirty="0" smtClean="0"/>
              <a:t> of the </a:t>
            </a:r>
            <a:r>
              <a:rPr lang="fr-FR" sz="1920" dirty="0" err="1" smtClean="0"/>
              <a:t>game</a:t>
            </a:r>
            <a:r>
              <a:rPr lang="fr-FR" sz="1920" dirty="0" smtClean="0"/>
              <a:t> : IPR </a:t>
            </a:r>
            <a:r>
              <a:rPr lang="fr-FR" sz="1920" dirty="0" err="1" smtClean="0"/>
              <a:t>laws</a:t>
            </a:r>
            <a:r>
              <a:rPr lang="fr-FR" sz="1920" dirty="0" smtClean="0"/>
              <a:t>, </a:t>
            </a:r>
            <a:r>
              <a:rPr lang="fr-FR" sz="1920" dirty="0" err="1" smtClean="0"/>
              <a:t>envt</a:t>
            </a:r>
            <a:r>
              <a:rPr lang="fr-FR" sz="1920" dirty="0" smtClean="0"/>
              <a:t> &amp; </a:t>
            </a:r>
            <a:r>
              <a:rPr lang="fr-FR" sz="1920" dirty="0" err="1" smtClean="0"/>
              <a:t>safety</a:t>
            </a:r>
            <a:r>
              <a:rPr lang="fr-FR" sz="1920" dirty="0" smtClean="0"/>
              <a:t> </a:t>
            </a:r>
            <a:r>
              <a:rPr lang="fr-FR" sz="1920" dirty="0" err="1" smtClean="0"/>
              <a:t>regulations</a:t>
            </a:r>
            <a:r>
              <a:rPr lang="fr-FR" sz="1920" dirty="0" smtClean="0"/>
              <a:t>, …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Incubating</a:t>
            </a:r>
            <a:r>
              <a:rPr lang="fr-FR" sz="1920" dirty="0" smtClean="0"/>
              <a:t> </a:t>
            </a:r>
            <a:r>
              <a:rPr lang="fr-FR" sz="1920" dirty="0" err="1" smtClean="0"/>
              <a:t>activities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Financing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consultancy</a:t>
            </a:r>
            <a:r>
              <a:rPr lang="fr-FR" sz="1920" dirty="0" smtClean="0"/>
              <a:t> services</a:t>
            </a:r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 smtClean="0"/>
          </a:p>
          <a:p>
            <a:pPr algn="ctr">
              <a:buNone/>
            </a:pPr>
            <a:r>
              <a:rPr lang="fr-FR" sz="2240" dirty="0" smtClean="0"/>
              <a:t>Chez d’autres auteurs </a:t>
            </a:r>
          </a:p>
          <a:p>
            <a:r>
              <a:rPr lang="fr-FR" sz="1920" dirty="0" smtClean="0"/>
              <a:t>5, 8, 12, 15, …  items</a:t>
            </a:r>
          </a:p>
          <a:p>
            <a:r>
              <a:rPr lang="fr-FR" sz="1920" dirty="0" smtClean="0"/>
              <a:t>Aux découpages différents !</a:t>
            </a:r>
            <a:endParaRPr lang="fr-FR" sz="192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29763" y="1453520"/>
            <a:ext cx="4041775" cy="395128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2286" dirty="0" smtClean="0"/>
              <a:t>Performances </a:t>
            </a:r>
          </a:p>
          <a:p>
            <a:pPr algn="ctr">
              <a:buNone/>
            </a:pPr>
            <a:r>
              <a:rPr lang="fr-FR" sz="2286" dirty="0" smtClean="0"/>
              <a:t>d’un système d’innovation</a:t>
            </a:r>
          </a:p>
          <a:p>
            <a:pPr>
              <a:buNone/>
            </a:pPr>
            <a:endParaRPr lang="fr-FR" sz="1600" dirty="0" smtClean="0"/>
          </a:p>
          <a:p>
            <a:pPr lvl="0"/>
            <a:r>
              <a:rPr lang="fr-FR" sz="2286" dirty="0" smtClean="0"/>
              <a:t>Indicateurs simples</a:t>
            </a:r>
          </a:p>
          <a:p>
            <a:pPr lvl="1"/>
            <a:r>
              <a:rPr lang="fr-FR" sz="1914" dirty="0" smtClean="0"/>
              <a:t>Publications</a:t>
            </a:r>
          </a:p>
          <a:p>
            <a:pPr lvl="1"/>
            <a:r>
              <a:rPr lang="fr-FR" sz="1914" dirty="0" smtClean="0"/>
              <a:t>Brevets</a:t>
            </a:r>
          </a:p>
          <a:p>
            <a:pPr lvl="1"/>
            <a:r>
              <a:rPr lang="fr-FR" sz="1914" dirty="0" smtClean="0"/>
              <a:t>Création d’entreprises (innovantes)</a:t>
            </a:r>
          </a:p>
          <a:p>
            <a:pPr lvl="1"/>
            <a:r>
              <a:rPr lang="fr-FR" sz="1914" dirty="0" smtClean="0"/>
              <a:t>Contrats de recherche </a:t>
            </a:r>
            <a:r>
              <a:rPr lang="fr-FR" sz="1914" dirty="0" err="1" smtClean="0"/>
              <a:t>public-privé</a:t>
            </a:r>
            <a:endParaRPr lang="fr-FR" sz="1914" dirty="0" smtClean="0"/>
          </a:p>
          <a:p>
            <a:pPr lvl="1"/>
            <a:r>
              <a:rPr lang="fr-FR" sz="1914" dirty="0" smtClean="0"/>
              <a:t>Nb de produits mis sur le marché, renouvellement</a:t>
            </a:r>
          </a:p>
          <a:p>
            <a:pPr lvl="1"/>
            <a:r>
              <a:rPr lang="fr-FR" sz="1914" dirty="0" smtClean="0"/>
              <a:t>Innovations introduites : produit, </a:t>
            </a:r>
            <a:r>
              <a:rPr lang="fr-FR" sz="1914" dirty="0" err="1" smtClean="0"/>
              <a:t>process</a:t>
            </a:r>
            <a:r>
              <a:rPr lang="fr-FR" sz="1914" dirty="0" smtClean="0"/>
              <a:t>, </a:t>
            </a:r>
            <a:r>
              <a:rPr lang="fr-FR" sz="1914" dirty="0" err="1" smtClean="0"/>
              <a:t>tk</a:t>
            </a:r>
            <a:r>
              <a:rPr lang="fr-FR" sz="1914" dirty="0" smtClean="0"/>
              <a:t>, </a:t>
            </a:r>
            <a:r>
              <a:rPr lang="fr-FR" sz="1914" dirty="0" err="1" smtClean="0"/>
              <a:t>mkg</a:t>
            </a:r>
            <a:r>
              <a:rPr lang="fr-FR" sz="1914" dirty="0" smtClean="0"/>
              <a:t>, </a:t>
            </a:r>
            <a:r>
              <a:rPr lang="fr-FR" sz="1914" dirty="0" err="1" smtClean="0"/>
              <a:t>orga</a:t>
            </a:r>
            <a:r>
              <a:rPr lang="fr-FR" sz="1914" dirty="0" smtClean="0"/>
              <a:t>, </a:t>
            </a:r>
            <a:r>
              <a:rPr lang="fr-FR" sz="1914" dirty="0" err="1" smtClean="0"/>
              <a:t>biz</a:t>
            </a:r>
            <a:r>
              <a:rPr lang="fr-FR" sz="1914" dirty="0" smtClean="0"/>
              <a:t> </a:t>
            </a:r>
            <a:r>
              <a:rPr lang="fr-FR" sz="1914" dirty="0" err="1" smtClean="0"/>
              <a:t>models</a:t>
            </a:r>
            <a:endParaRPr lang="fr-FR" sz="1914" dirty="0" smtClean="0"/>
          </a:p>
          <a:p>
            <a:pPr lvl="1"/>
            <a:r>
              <a:rPr lang="fr-FR" sz="1914" dirty="0" smtClean="0"/>
              <a:t>% des ventes liées à de nouveaux produits</a:t>
            </a:r>
          </a:p>
          <a:p>
            <a:pPr lvl="0"/>
            <a:r>
              <a:rPr lang="fr-FR" sz="2286" dirty="0" smtClean="0"/>
              <a:t>Indicateurs composites  </a:t>
            </a:r>
          </a:p>
          <a:p>
            <a:pPr lvl="1"/>
            <a:r>
              <a:rPr lang="fr-FR" sz="1914" dirty="0" smtClean="0"/>
              <a:t>L’enquête communautaire CIS (</a:t>
            </a:r>
            <a:r>
              <a:rPr lang="fr-FR" sz="1914" i="1" dirty="0" err="1" smtClean="0"/>
              <a:t>Community</a:t>
            </a:r>
            <a:r>
              <a:rPr lang="fr-FR" sz="1914" i="1" dirty="0" smtClean="0"/>
              <a:t> Innovation Survey</a:t>
            </a:r>
            <a:r>
              <a:rPr lang="fr-FR" sz="1914" dirty="0" smtClean="0"/>
              <a:t>)</a:t>
            </a:r>
          </a:p>
          <a:p>
            <a:pPr lvl="1"/>
            <a:r>
              <a:rPr lang="fr-FR" sz="1914" dirty="0" smtClean="0"/>
              <a:t>Le </a:t>
            </a:r>
            <a:r>
              <a:rPr lang="fr-FR" sz="1914" i="1" dirty="0" err="1" smtClean="0"/>
              <a:t>European</a:t>
            </a:r>
            <a:r>
              <a:rPr lang="fr-FR" sz="1914" i="1" dirty="0" smtClean="0"/>
              <a:t> Innovation Scoreboard </a:t>
            </a:r>
            <a:r>
              <a:rPr lang="fr-FR" sz="1914" dirty="0" smtClean="0"/>
              <a:t>– devenu </a:t>
            </a:r>
            <a:r>
              <a:rPr lang="fr-FR" sz="1914" i="1" dirty="0" smtClean="0"/>
              <a:t>Union</a:t>
            </a:r>
            <a:r>
              <a:rPr lang="fr-FR" sz="1914" dirty="0" smtClean="0"/>
              <a:t> </a:t>
            </a:r>
            <a:r>
              <a:rPr lang="fr-FR" sz="1914" i="1" dirty="0" smtClean="0"/>
              <a:t>Innovation Scoreboard</a:t>
            </a:r>
            <a:endParaRPr lang="fr-FR" sz="1914" dirty="0" smtClean="0"/>
          </a:p>
          <a:p>
            <a:pPr lvl="1"/>
            <a:r>
              <a:rPr lang="fr-FR" sz="1914" i="1" dirty="0" smtClean="0"/>
              <a:t>Global Innovation Index</a:t>
            </a:r>
            <a:r>
              <a:rPr lang="fr-FR" sz="1914" dirty="0" smtClean="0"/>
              <a:t> </a:t>
            </a:r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 algn="ctr">
              <a:buNone/>
            </a:pPr>
            <a:endParaRPr lang="fr-FR" sz="1600" dirty="0"/>
          </a:p>
        </p:txBody>
      </p:sp>
      <p:sp>
        <p:nvSpPr>
          <p:cNvPr id="10" name="Espace réservé du texte 4"/>
          <p:cNvSpPr txBox="1">
            <a:spLocks/>
          </p:cNvSpPr>
          <p:nvPr/>
        </p:nvSpPr>
        <p:spPr>
          <a:xfrm>
            <a:off x="457200" y="77543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DP (Design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Parameters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texte 6"/>
          <p:cNvSpPr txBox="1">
            <a:spLocks/>
          </p:cNvSpPr>
          <p:nvPr/>
        </p:nvSpPr>
        <p:spPr>
          <a:xfrm>
            <a:off x="4645025" y="775433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 (Functional Requirements)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Flèche vers la gauche 16"/>
          <p:cNvSpPr/>
          <p:nvPr/>
        </p:nvSpPr>
        <p:spPr>
          <a:xfrm>
            <a:off x="4038577" y="1144193"/>
            <a:ext cx="640771" cy="488398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41938" y="-237512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P2I : L’absence de « </a:t>
            </a:r>
            <a:r>
              <a:rPr lang="fr-FR" sz="2800" i="1" dirty="0" err="1" smtClean="0"/>
              <a:t>systematic</a:t>
            </a:r>
            <a:r>
              <a:rPr lang="fr-FR" sz="2800" i="1" dirty="0" smtClean="0"/>
              <a:t> design</a:t>
            </a:r>
            <a:r>
              <a:rPr lang="fr-FR" sz="2800" dirty="0" smtClean="0"/>
              <a:t> » </a:t>
            </a:r>
            <a:r>
              <a:rPr lang="fr-FR" sz="2800" dirty="0" smtClean="0"/>
              <a:t>(3)</a:t>
            </a:r>
            <a:endParaRPr lang="fr-FR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41938" y="1453520"/>
            <a:ext cx="4040188" cy="395128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fr-FR" sz="2323" dirty="0" smtClean="0"/>
              <a:t>Facteurs de performance </a:t>
            </a:r>
          </a:p>
          <a:p>
            <a:pPr algn="ctr">
              <a:buNone/>
            </a:pPr>
            <a:r>
              <a:rPr lang="fr-FR" sz="2323" dirty="0" smtClean="0"/>
              <a:t>d’un système d’innovation</a:t>
            </a:r>
          </a:p>
          <a:p>
            <a:pPr algn="ctr">
              <a:buNone/>
            </a:pPr>
            <a:endParaRPr lang="fr-FR" sz="1000" dirty="0" smtClean="0"/>
          </a:p>
          <a:p>
            <a:pPr algn="ctr">
              <a:buNone/>
            </a:pPr>
            <a:r>
              <a:rPr lang="fr-FR" sz="2240" dirty="0" err="1" smtClean="0"/>
              <a:t>Edquist</a:t>
            </a:r>
            <a:r>
              <a:rPr lang="fr-FR" sz="2240" dirty="0" smtClean="0"/>
              <a:t>, 2011</a:t>
            </a:r>
            <a:endParaRPr lang="fr-FR" sz="160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760" dirty="0" smtClean="0"/>
              <a:t>K </a:t>
            </a:r>
            <a:r>
              <a:rPr lang="fr-FR" sz="1920" dirty="0" smtClean="0"/>
              <a:t>inputs : R&amp;D (</a:t>
            </a:r>
            <a:r>
              <a:rPr lang="fr-FR" sz="1920" dirty="0" err="1" smtClean="0"/>
              <a:t>too</a:t>
            </a:r>
            <a:r>
              <a:rPr lang="fr-FR" sz="1920" dirty="0" smtClean="0"/>
              <a:t> </a:t>
            </a:r>
            <a:r>
              <a:rPr lang="fr-FR" sz="1920" dirty="0" err="1" smtClean="0"/>
              <a:t>much</a:t>
            </a:r>
            <a:r>
              <a:rPr lang="fr-FR" sz="1920" dirty="0" smtClean="0"/>
              <a:t> </a:t>
            </a:r>
            <a:r>
              <a:rPr lang="fr-FR" sz="1920" dirty="0" err="1" smtClean="0"/>
              <a:t>stressed</a:t>
            </a:r>
            <a:r>
              <a:rPr lang="fr-FR" sz="1920" dirty="0" smtClean="0"/>
              <a:t> : </a:t>
            </a:r>
            <a:r>
              <a:rPr lang="fr-FR" sz="1920" dirty="0" err="1" smtClean="0"/>
              <a:t>linear</a:t>
            </a:r>
            <a:r>
              <a:rPr lang="fr-FR" sz="1920" dirty="0" smtClean="0"/>
              <a:t> </a:t>
            </a:r>
            <a:r>
              <a:rPr lang="fr-FR" sz="1920" dirty="0" err="1" smtClean="0"/>
              <a:t>view</a:t>
            </a:r>
            <a:r>
              <a:rPr lang="fr-FR" sz="1920" dirty="0" smtClean="0"/>
              <a:t>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K Inputs : </a:t>
            </a:r>
            <a:r>
              <a:rPr lang="fr-FR" sz="1920" dirty="0" err="1" smtClean="0"/>
              <a:t>Kce</a:t>
            </a:r>
            <a:r>
              <a:rPr lang="fr-FR" sz="1920" dirty="0" smtClean="0"/>
              <a:t> </a:t>
            </a:r>
            <a:r>
              <a:rPr lang="fr-FR" sz="1920" dirty="0" err="1" smtClean="0"/>
              <a:t>buiding</a:t>
            </a:r>
            <a:r>
              <a:rPr lang="fr-FR" sz="1920" dirty="0" smtClean="0"/>
              <a:t> (training, </a:t>
            </a:r>
            <a:r>
              <a:rPr lang="fr-FR" sz="1920" dirty="0" err="1" smtClean="0"/>
              <a:t>education</a:t>
            </a:r>
            <a:r>
              <a:rPr lang="fr-FR" sz="1920" dirty="0" smtClean="0"/>
              <a:t>, reproduction ok </a:t>
            </a:r>
            <a:r>
              <a:rPr lang="fr-FR" sz="1920" dirty="0" err="1" smtClean="0"/>
              <a:t>skills</a:t>
            </a:r>
            <a:r>
              <a:rPr lang="fr-FR" sz="1920" dirty="0" smtClean="0"/>
              <a:t>) – </a:t>
            </a:r>
            <a:r>
              <a:rPr lang="fr-FR" sz="1920" dirty="0" err="1" smtClean="0"/>
              <a:t>neglected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Demand-side</a:t>
            </a:r>
            <a:r>
              <a:rPr lang="fr-FR" sz="1920" dirty="0" smtClean="0"/>
              <a:t> : formation of new </a:t>
            </a:r>
            <a:r>
              <a:rPr lang="fr-FR" sz="1920" dirty="0" err="1" smtClean="0"/>
              <a:t>markets</a:t>
            </a:r>
            <a:endParaRPr lang="fr-FR" sz="1920" dirty="0" smtClean="0"/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Demand</a:t>
            </a:r>
            <a:r>
              <a:rPr lang="fr-FR" sz="1920" dirty="0" smtClean="0"/>
              <a:t> </a:t>
            </a:r>
            <a:r>
              <a:rPr lang="fr-FR" sz="1920" dirty="0" err="1" smtClean="0"/>
              <a:t>side</a:t>
            </a:r>
            <a:r>
              <a:rPr lang="fr-FR" sz="1920" dirty="0" smtClean="0"/>
              <a:t> : </a:t>
            </a:r>
            <a:r>
              <a:rPr lang="fr-FR" sz="1920" dirty="0" err="1" smtClean="0"/>
              <a:t>quality</a:t>
            </a:r>
            <a:r>
              <a:rPr lang="fr-FR" sz="1920" dirty="0" smtClean="0"/>
              <a:t> </a:t>
            </a:r>
            <a:r>
              <a:rPr lang="fr-FR" sz="1920" dirty="0" err="1" smtClean="0"/>
              <a:t>requirements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Actors</a:t>
            </a:r>
            <a:r>
              <a:rPr lang="fr-FR" sz="1920" dirty="0" smtClean="0"/>
              <a:t> : </a:t>
            </a:r>
            <a:r>
              <a:rPr lang="fr-FR" sz="1920" dirty="0" err="1" smtClean="0"/>
              <a:t>Creating</a:t>
            </a:r>
            <a:r>
              <a:rPr lang="fr-FR" sz="1920" dirty="0" smtClean="0"/>
              <a:t> &amp; </a:t>
            </a:r>
            <a:r>
              <a:rPr lang="fr-FR" sz="1920" dirty="0" err="1" smtClean="0"/>
              <a:t>changing</a:t>
            </a:r>
            <a:r>
              <a:rPr lang="fr-FR" sz="1920" dirty="0" smtClean="0"/>
              <a:t> </a:t>
            </a:r>
            <a:r>
              <a:rPr lang="fr-FR" sz="1920" dirty="0" err="1" smtClean="0"/>
              <a:t>org</a:t>
            </a:r>
            <a:r>
              <a:rPr lang="fr-FR" sz="1920" dirty="0" smtClean="0"/>
              <a:t> (</a:t>
            </a:r>
            <a:r>
              <a:rPr lang="fr-FR" sz="1920" dirty="0" err="1" smtClean="0"/>
              <a:t>Eship</a:t>
            </a:r>
            <a:r>
              <a:rPr lang="fr-FR" sz="1920" dirty="0" smtClean="0"/>
              <a:t>, </a:t>
            </a:r>
            <a:r>
              <a:rPr lang="fr-FR" sz="1920" dirty="0" err="1" smtClean="0"/>
              <a:t>creation</a:t>
            </a:r>
            <a:r>
              <a:rPr lang="fr-FR" sz="1920" dirty="0" smtClean="0"/>
              <a:t> of </a:t>
            </a:r>
            <a:r>
              <a:rPr lang="fr-FR" sz="1920" dirty="0" err="1" smtClean="0"/>
              <a:t>univ</a:t>
            </a:r>
            <a:r>
              <a:rPr lang="fr-FR" sz="1920" dirty="0" smtClean="0"/>
              <a:t>, of </a:t>
            </a:r>
            <a:r>
              <a:rPr lang="fr-FR" sz="1920" dirty="0" err="1" smtClean="0"/>
              <a:t>policy</a:t>
            </a:r>
            <a:r>
              <a:rPr lang="fr-FR" sz="1920" dirty="0" smtClean="0"/>
              <a:t> </a:t>
            </a:r>
            <a:r>
              <a:rPr lang="fr-FR" sz="1920" dirty="0" err="1" smtClean="0"/>
              <a:t>agencies</a:t>
            </a:r>
            <a:r>
              <a:rPr lang="fr-FR" sz="1920" dirty="0" smtClean="0"/>
              <a:t>, …)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Relations : Networks, interactive Learning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err="1" smtClean="0"/>
              <a:t>Nex</a:t>
            </a:r>
            <a:r>
              <a:rPr lang="fr-FR" sz="1920" dirty="0" smtClean="0"/>
              <a:t> institutions/</a:t>
            </a:r>
            <a:r>
              <a:rPr lang="fr-FR" sz="1920" dirty="0" err="1" smtClean="0"/>
              <a:t>rules</a:t>
            </a:r>
            <a:r>
              <a:rPr lang="fr-FR" sz="1920" dirty="0" smtClean="0"/>
              <a:t> of the </a:t>
            </a:r>
            <a:r>
              <a:rPr lang="fr-FR" sz="1920" dirty="0" err="1" smtClean="0"/>
              <a:t>game</a:t>
            </a:r>
            <a:r>
              <a:rPr lang="fr-FR" sz="1920" dirty="0" smtClean="0"/>
              <a:t> : IPR </a:t>
            </a:r>
            <a:r>
              <a:rPr lang="fr-FR" sz="1920" dirty="0" err="1" smtClean="0"/>
              <a:t>laws</a:t>
            </a:r>
            <a:r>
              <a:rPr lang="fr-FR" sz="1920" dirty="0" smtClean="0"/>
              <a:t>, </a:t>
            </a:r>
            <a:r>
              <a:rPr lang="fr-FR" sz="1920" dirty="0" err="1" smtClean="0"/>
              <a:t>envt</a:t>
            </a:r>
            <a:r>
              <a:rPr lang="fr-FR" sz="1920" dirty="0" smtClean="0"/>
              <a:t> &amp; </a:t>
            </a:r>
            <a:r>
              <a:rPr lang="fr-FR" sz="1920" dirty="0" err="1" smtClean="0"/>
              <a:t>safety</a:t>
            </a:r>
            <a:r>
              <a:rPr lang="fr-FR" sz="1920" dirty="0" smtClean="0"/>
              <a:t> </a:t>
            </a:r>
            <a:r>
              <a:rPr lang="fr-FR" sz="1920" dirty="0" err="1" smtClean="0"/>
              <a:t>regulations</a:t>
            </a:r>
            <a:r>
              <a:rPr lang="fr-FR" sz="1920" dirty="0" smtClean="0"/>
              <a:t>, …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Incubating</a:t>
            </a:r>
            <a:r>
              <a:rPr lang="fr-FR" sz="1920" dirty="0" smtClean="0"/>
              <a:t> </a:t>
            </a:r>
            <a:r>
              <a:rPr lang="fr-FR" sz="1920" dirty="0" err="1" smtClean="0"/>
              <a:t>activities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Financing</a:t>
            </a:r>
            <a:r>
              <a:rPr lang="fr-FR" sz="1920" dirty="0" smtClean="0"/>
              <a:t> </a:t>
            </a:r>
          </a:p>
          <a:p>
            <a:pPr marL="571500" indent="-457200">
              <a:buFont typeface="+mj-lt"/>
              <a:buAutoNum type="arabicPeriod"/>
            </a:pPr>
            <a:r>
              <a:rPr lang="fr-FR" sz="1920" dirty="0" smtClean="0"/>
              <a:t>Support services : </a:t>
            </a:r>
            <a:r>
              <a:rPr lang="fr-FR" sz="1920" dirty="0" err="1" smtClean="0"/>
              <a:t>consultancy</a:t>
            </a:r>
            <a:r>
              <a:rPr lang="fr-FR" sz="1920" dirty="0" smtClean="0"/>
              <a:t> services</a:t>
            </a:r>
          </a:p>
          <a:p>
            <a:pPr>
              <a:buNone/>
            </a:pPr>
            <a:endParaRPr lang="fr-FR" sz="1200" dirty="0" smtClean="0"/>
          </a:p>
          <a:p>
            <a:pPr>
              <a:buNone/>
            </a:pPr>
            <a:endParaRPr lang="fr-FR" sz="1200" dirty="0" smtClean="0"/>
          </a:p>
          <a:p>
            <a:pPr algn="ctr">
              <a:buNone/>
            </a:pPr>
            <a:r>
              <a:rPr lang="fr-FR" sz="2240" dirty="0" smtClean="0"/>
              <a:t>Chez d’autres auteurs </a:t>
            </a:r>
          </a:p>
          <a:p>
            <a:r>
              <a:rPr lang="fr-FR" sz="1920" dirty="0" smtClean="0"/>
              <a:t>5, 8, 12, 15, …  items</a:t>
            </a:r>
          </a:p>
          <a:p>
            <a:r>
              <a:rPr lang="fr-FR" sz="1920" dirty="0" smtClean="0"/>
              <a:t>Aux découpages différents !</a:t>
            </a:r>
            <a:endParaRPr lang="fr-FR" sz="192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645025" y="6044570"/>
            <a:ext cx="4041775" cy="813430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fr-FR" sz="1400" dirty="0" smtClean="0"/>
              <a:t> R&amp;D </a:t>
            </a:r>
          </a:p>
          <a:p>
            <a:pPr>
              <a:buFont typeface="Arial"/>
              <a:buChar char="•"/>
            </a:pPr>
            <a:r>
              <a:rPr lang="fr-FR" sz="1400" dirty="0" smtClean="0"/>
              <a:t> </a:t>
            </a:r>
            <a:r>
              <a:rPr lang="fr-FR" sz="1400" b="0" dirty="0" err="1" smtClean="0"/>
              <a:t>Competence</a:t>
            </a:r>
            <a:r>
              <a:rPr lang="fr-FR" sz="1400" b="0" dirty="0" smtClean="0"/>
              <a:t> building</a:t>
            </a:r>
          </a:p>
          <a:p>
            <a:pPr>
              <a:buFont typeface="Arial"/>
              <a:buChar char="•"/>
            </a:pPr>
            <a:r>
              <a:rPr lang="fr-FR" sz="1400" b="0" dirty="0" smtClean="0"/>
              <a:t> Etc. </a:t>
            </a:r>
            <a:endParaRPr lang="fr-FR" sz="1400" b="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29763" y="1453520"/>
            <a:ext cx="4041775" cy="395128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2286" dirty="0" smtClean="0"/>
              <a:t>Performances </a:t>
            </a:r>
          </a:p>
          <a:p>
            <a:pPr algn="ctr">
              <a:buNone/>
            </a:pPr>
            <a:r>
              <a:rPr lang="fr-FR" sz="2286" dirty="0" smtClean="0"/>
              <a:t>d’un système d’innovation</a:t>
            </a:r>
          </a:p>
          <a:p>
            <a:pPr>
              <a:buNone/>
            </a:pPr>
            <a:endParaRPr lang="fr-FR" sz="1600" dirty="0" smtClean="0"/>
          </a:p>
          <a:p>
            <a:pPr lvl="0"/>
            <a:r>
              <a:rPr lang="fr-FR" sz="2286" dirty="0" smtClean="0"/>
              <a:t>Indicateurs simples</a:t>
            </a:r>
          </a:p>
          <a:p>
            <a:pPr lvl="1"/>
            <a:r>
              <a:rPr lang="fr-FR" sz="1914" dirty="0" smtClean="0"/>
              <a:t>Publications</a:t>
            </a:r>
          </a:p>
          <a:p>
            <a:pPr lvl="1"/>
            <a:r>
              <a:rPr lang="fr-FR" sz="1914" dirty="0" smtClean="0"/>
              <a:t>Brevets</a:t>
            </a:r>
          </a:p>
          <a:p>
            <a:pPr lvl="1"/>
            <a:r>
              <a:rPr lang="fr-FR" sz="1914" dirty="0" smtClean="0"/>
              <a:t>Création d’entreprises (innovantes)</a:t>
            </a:r>
          </a:p>
          <a:p>
            <a:pPr lvl="1"/>
            <a:r>
              <a:rPr lang="fr-FR" sz="1914" dirty="0" smtClean="0"/>
              <a:t>Contrats de recherche </a:t>
            </a:r>
            <a:r>
              <a:rPr lang="fr-FR" sz="1914" dirty="0" err="1" smtClean="0"/>
              <a:t>public-privé</a:t>
            </a:r>
            <a:endParaRPr lang="fr-FR" sz="1914" dirty="0" smtClean="0"/>
          </a:p>
          <a:p>
            <a:pPr lvl="1"/>
            <a:r>
              <a:rPr lang="fr-FR" sz="1914" dirty="0" smtClean="0"/>
              <a:t>Nb de produits mis sur le marché, renouvellement</a:t>
            </a:r>
          </a:p>
          <a:p>
            <a:pPr lvl="1"/>
            <a:r>
              <a:rPr lang="fr-FR" sz="1914" dirty="0" smtClean="0"/>
              <a:t>Innovations introduites : produit, </a:t>
            </a:r>
            <a:r>
              <a:rPr lang="fr-FR" sz="1914" dirty="0" err="1" smtClean="0"/>
              <a:t>process</a:t>
            </a:r>
            <a:r>
              <a:rPr lang="fr-FR" sz="1914" dirty="0" smtClean="0"/>
              <a:t>, </a:t>
            </a:r>
            <a:r>
              <a:rPr lang="fr-FR" sz="1914" dirty="0" err="1" smtClean="0"/>
              <a:t>tk</a:t>
            </a:r>
            <a:r>
              <a:rPr lang="fr-FR" sz="1914" dirty="0" smtClean="0"/>
              <a:t>, </a:t>
            </a:r>
            <a:r>
              <a:rPr lang="fr-FR" sz="1914" dirty="0" err="1" smtClean="0"/>
              <a:t>mkg</a:t>
            </a:r>
            <a:r>
              <a:rPr lang="fr-FR" sz="1914" dirty="0" smtClean="0"/>
              <a:t>, </a:t>
            </a:r>
            <a:r>
              <a:rPr lang="fr-FR" sz="1914" dirty="0" err="1" smtClean="0"/>
              <a:t>orga</a:t>
            </a:r>
            <a:r>
              <a:rPr lang="fr-FR" sz="1914" dirty="0" smtClean="0"/>
              <a:t>, </a:t>
            </a:r>
            <a:r>
              <a:rPr lang="fr-FR" sz="1914" dirty="0" err="1" smtClean="0"/>
              <a:t>biz</a:t>
            </a:r>
            <a:r>
              <a:rPr lang="fr-FR" sz="1914" dirty="0" smtClean="0"/>
              <a:t> </a:t>
            </a:r>
            <a:r>
              <a:rPr lang="fr-FR" sz="1914" dirty="0" err="1" smtClean="0"/>
              <a:t>models</a:t>
            </a:r>
            <a:endParaRPr lang="fr-FR" sz="1914" dirty="0" smtClean="0"/>
          </a:p>
          <a:p>
            <a:pPr lvl="1"/>
            <a:r>
              <a:rPr lang="fr-FR" sz="1914" dirty="0" smtClean="0"/>
              <a:t>% des ventes liées à de nouveaux produits</a:t>
            </a:r>
          </a:p>
          <a:p>
            <a:pPr lvl="0"/>
            <a:r>
              <a:rPr lang="fr-FR" sz="2286" dirty="0" smtClean="0"/>
              <a:t>Indicateurs composites  </a:t>
            </a:r>
          </a:p>
          <a:p>
            <a:pPr lvl="1"/>
            <a:r>
              <a:rPr lang="fr-FR" sz="1914" dirty="0" smtClean="0"/>
              <a:t>L’enquête communautaire CIS (</a:t>
            </a:r>
            <a:r>
              <a:rPr lang="fr-FR" sz="1914" i="1" dirty="0" err="1" smtClean="0"/>
              <a:t>Community</a:t>
            </a:r>
            <a:r>
              <a:rPr lang="fr-FR" sz="1914" i="1" dirty="0" smtClean="0"/>
              <a:t> Innovation Survey</a:t>
            </a:r>
            <a:r>
              <a:rPr lang="fr-FR" sz="1914" dirty="0" smtClean="0"/>
              <a:t>)</a:t>
            </a:r>
          </a:p>
          <a:p>
            <a:pPr lvl="1"/>
            <a:r>
              <a:rPr lang="fr-FR" sz="1914" dirty="0" smtClean="0"/>
              <a:t>Le </a:t>
            </a:r>
            <a:r>
              <a:rPr lang="fr-FR" sz="1914" i="1" dirty="0" err="1" smtClean="0"/>
              <a:t>European</a:t>
            </a:r>
            <a:r>
              <a:rPr lang="fr-FR" sz="1914" i="1" dirty="0" smtClean="0"/>
              <a:t> Innovation Scoreboard </a:t>
            </a:r>
            <a:r>
              <a:rPr lang="fr-FR" sz="1914" dirty="0" smtClean="0"/>
              <a:t>– devenu </a:t>
            </a:r>
            <a:r>
              <a:rPr lang="fr-FR" sz="1914" i="1" dirty="0" smtClean="0"/>
              <a:t>Union</a:t>
            </a:r>
            <a:r>
              <a:rPr lang="fr-FR" sz="1914" dirty="0" smtClean="0"/>
              <a:t> </a:t>
            </a:r>
            <a:r>
              <a:rPr lang="fr-FR" sz="1914" i="1" dirty="0" smtClean="0"/>
              <a:t>Innovation Scoreboard</a:t>
            </a:r>
            <a:endParaRPr lang="fr-FR" sz="1914" dirty="0" smtClean="0"/>
          </a:p>
          <a:p>
            <a:pPr lvl="1"/>
            <a:r>
              <a:rPr lang="fr-FR" sz="1914" i="1" dirty="0" smtClean="0"/>
              <a:t>Global Innovation Index</a:t>
            </a:r>
            <a:r>
              <a:rPr lang="fr-FR" sz="1914" dirty="0" smtClean="0"/>
              <a:t> </a:t>
            </a:r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 algn="ctr">
              <a:buNone/>
            </a:pPr>
            <a:endParaRPr lang="fr-FR" sz="1600" dirty="0"/>
          </a:p>
        </p:txBody>
      </p:sp>
      <p:sp>
        <p:nvSpPr>
          <p:cNvPr id="10" name="Espace réservé du texte 4"/>
          <p:cNvSpPr txBox="1">
            <a:spLocks/>
          </p:cNvSpPr>
          <p:nvPr/>
        </p:nvSpPr>
        <p:spPr>
          <a:xfrm>
            <a:off x="457200" y="77543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DP (Design </a:t>
            </a:r>
            <a:r>
              <a:rPr kumimoji="0" lang="fr-F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Parameters</a:t>
            </a: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texte 6"/>
          <p:cNvSpPr txBox="1">
            <a:spLocks/>
          </p:cNvSpPr>
          <p:nvPr/>
        </p:nvSpPr>
        <p:spPr>
          <a:xfrm>
            <a:off x="4645025" y="775433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 (Functional Requirements)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Espace réservé du texte 6"/>
          <p:cNvSpPr txBox="1">
            <a:spLocks/>
          </p:cNvSpPr>
          <p:nvPr/>
        </p:nvSpPr>
        <p:spPr>
          <a:xfrm>
            <a:off x="4645025" y="5404808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FR2 = DP1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lèche courbée vers la droite 13"/>
          <p:cNvSpPr/>
          <p:nvPr/>
        </p:nvSpPr>
        <p:spPr>
          <a:xfrm>
            <a:off x="0" y="594980"/>
            <a:ext cx="4999597" cy="5652308"/>
          </a:xfrm>
          <a:prstGeom prst="curvedRightArrow">
            <a:avLst>
              <a:gd name="adj1" fmla="val 4794"/>
              <a:gd name="adj2" fmla="val 18263"/>
              <a:gd name="adj3" fmla="val 1538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50006" y="503443"/>
            <a:ext cx="3317901" cy="1018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645025" y="583538"/>
            <a:ext cx="503302" cy="3105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a gauche 16"/>
          <p:cNvSpPr/>
          <p:nvPr/>
        </p:nvSpPr>
        <p:spPr>
          <a:xfrm>
            <a:off x="4038577" y="1144193"/>
            <a:ext cx="640771" cy="488398"/>
          </a:xfrm>
          <a:prstGeom prst="leftArrow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416120" y="6155752"/>
            <a:ext cx="1166954" cy="183071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903817" y="2231174"/>
            <a:ext cx="1166954" cy="183071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F30F-0CA2-194B-BF94-B5B8E905827A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2667</Words>
  <Application>Microsoft Macintosh PowerPoint</Application>
  <PresentationFormat>Présentation à l'écran (4:3)</PresentationFormat>
  <Paragraphs>441</Paragraphs>
  <Slides>24</Slides>
  <Notes>1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Conception innovante des politiques d’innovation : Quelles pistes ?</vt:lpstr>
      <vt:lpstr>Conception innovante des politiques d’innovation : un enjeu critique ?</vt:lpstr>
      <vt:lpstr>3 points :</vt:lpstr>
      <vt:lpstr>I. Politiques d’innovation, de quoi parle-t-on ? Illustration</vt:lpstr>
      <vt:lpstr>I. Politiques d’innovation, de quoi parle-t-on ? Modélisation sommaire</vt:lpstr>
      <vt:lpstr>II. Des politiques d’innovation innovantes ?</vt:lpstr>
      <vt:lpstr>P2I : une conception mal maîtrisée L’absence de « systematic design »</vt:lpstr>
      <vt:lpstr>P2I : L’absence de « systematic design » (2)</vt:lpstr>
      <vt:lpstr>P2I : L’absence de « systematic design » (3)</vt:lpstr>
      <vt:lpstr>P2I : L’absence de « systematic design » (4)</vt:lpstr>
      <vt:lpstr>P2I : une conception mal maîtrisée L’absence de « systematic design » (5)  Modestie de l’économie géographique  en terme de conception des politiques de cluster</vt:lpstr>
      <vt:lpstr> Conception  De politiques « one size fits for all » à Des politiques différenciées, contingentes  </vt:lpstr>
      <vt:lpstr>P2I : une conception mal maîtrisée Quelles cibles viser ? </vt:lpstr>
      <vt:lpstr>P2I : Mise en oeuvre</vt:lpstr>
      <vt:lpstr>P2I : Evaluation</vt:lpstr>
      <vt:lpstr>P2I : quelle « animation » ?</vt:lpstr>
      <vt:lpstr>P2I : Gouvernance</vt:lpstr>
      <vt:lpstr>P2I : Justifications</vt:lpstr>
      <vt:lpstr>P2I : Quelle logique, quel paradigme ?</vt:lpstr>
      <vt:lpstr>P2I : Apprentissages &amp; Evolution</vt:lpstr>
      <vt:lpstr>P2I &amp; Policy-mix  des politiques publiques Des interactions importantes et mal maîtrisées</vt:lpstr>
      <vt:lpstr>III. Comment aller plus loin ? </vt:lpstr>
      <vt:lpstr>Comment aller plus loin :  Question ouverte…</vt:lpstr>
      <vt:lpstr>Quelques pistes pour concevoir des pistes  de politiques d’innovation + innovantes  </vt:lpstr>
    </vt:vector>
  </TitlesOfParts>
  <Company>Mines ParisTech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Conception innovante des politiques d’innovation : Quelles pistes envisager ?</dc:title>
  <dc:creator>Philippe LEFEBVRE</dc:creator>
  <cp:lastModifiedBy>Philippe LEFEBVRE</cp:lastModifiedBy>
  <cp:revision>95</cp:revision>
  <cp:lastPrinted>2013-03-28T11:51:01Z</cp:lastPrinted>
  <dcterms:created xsi:type="dcterms:W3CDTF">2013-03-28T09:21:59Z</dcterms:created>
  <dcterms:modified xsi:type="dcterms:W3CDTF">2013-03-28T11:55:08Z</dcterms:modified>
</cp:coreProperties>
</file>