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29"/>
  </p:notesMasterIdLst>
  <p:sldIdLst>
    <p:sldId id="256" r:id="rId2"/>
    <p:sldId id="303" r:id="rId3"/>
    <p:sldId id="425" r:id="rId4"/>
    <p:sldId id="405" r:id="rId5"/>
    <p:sldId id="341" r:id="rId6"/>
    <p:sldId id="392" r:id="rId7"/>
    <p:sldId id="342" r:id="rId8"/>
    <p:sldId id="413" r:id="rId9"/>
    <p:sldId id="414" r:id="rId10"/>
    <p:sldId id="370" r:id="rId11"/>
    <p:sldId id="409" r:id="rId12"/>
    <p:sldId id="410" r:id="rId13"/>
    <p:sldId id="415" r:id="rId14"/>
    <p:sldId id="416" r:id="rId15"/>
    <p:sldId id="417" r:id="rId16"/>
    <p:sldId id="418" r:id="rId17"/>
    <p:sldId id="411" r:id="rId18"/>
    <p:sldId id="419" r:id="rId19"/>
    <p:sldId id="422" r:id="rId20"/>
    <p:sldId id="381" r:id="rId21"/>
    <p:sldId id="376" r:id="rId22"/>
    <p:sldId id="423" r:id="rId23"/>
    <p:sldId id="424" r:id="rId24"/>
    <p:sldId id="289" r:id="rId25"/>
    <p:sldId id="379" r:id="rId26"/>
    <p:sldId id="390" r:id="rId27"/>
    <p:sldId id="296" r:id="rId28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82" autoAdjust="0"/>
    <p:restoredTop sz="93907" autoAdjust="0"/>
  </p:normalViewPr>
  <p:slideViewPr>
    <p:cSldViewPr>
      <p:cViewPr varScale="1">
        <p:scale>
          <a:sx n="57" d="100"/>
          <a:sy n="57" d="100"/>
        </p:scale>
        <p:origin x="-891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F7756379-8E3F-435F-A0E5-73283AE31BC7}" type="datetimeFigureOut">
              <a:rPr lang="fr-FR" smtClean="0"/>
              <a:t>14/11/2021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B3288B83-1DF8-4D1E-ADF0-DABA2F9DA98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2486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99659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91093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91093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91093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74260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74260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429480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16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429480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17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74260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18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74260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19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7426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043465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20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74260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21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74260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22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74260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23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742602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24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140749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25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7360030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26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7360030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27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06051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04346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043465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956615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956615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1797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74260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7426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99592" y="1484784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AC0A-8938-4807-B234-06951E7E5C21}" type="datetime1">
              <a:rPr lang="fr-FR" smtClean="0"/>
              <a:t>14/11/2021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0408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F6B0D-5230-4335-B577-6531D14C5418}" type="datetime1">
              <a:rPr lang="fr-FR" smtClean="0"/>
              <a:t>14/11/2021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8282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9971-41F4-4DB0-B34B-9A2C0BEF281F}" type="datetime1">
              <a:rPr lang="fr-FR" smtClean="0"/>
              <a:t>14/11/2021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28016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noProof="0" dirty="0" err="1" smtClean="0"/>
              <a:t>Modifiez</a:t>
            </a:r>
            <a:r>
              <a:rPr lang="en-US" noProof="0" dirty="0" smtClean="0"/>
              <a:t> le style du </a:t>
            </a:r>
            <a:r>
              <a:rPr lang="en-US" noProof="0" dirty="0" err="1" smtClean="0"/>
              <a:t>titre</a:t>
            </a:r>
            <a:endParaRPr lang="en-US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4713387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  <a:lvl2pPr>
              <a:defRPr>
                <a:solidFill>
                  <a:srgbClr val="7030A0"/>
                </a:solidFill>
              </a:defRPr>
            </a:lvl2pPr>
            <a:lvl3pPr>
              <a:defRPr>
                <a:solidFill>
                  <a:srgbClr val="7030A0"/>
                </a:solidFill>
              </a:defRPr>
            </a:lvl3pPr>
            <a:lvl4pPr>
              <a:defRPr>
                <a:solidFill>
                  <a:srgbClr val="7030A0"/>
                </a:solidFill>
              </a:defRPr>
            </a:lvl4pPr>
            <a:lvl5pPr>
              <a:defRPr>
                <a:solidFill>
                  <a:srgbClr val="7030A0"/>
                </a:solidFill>
              </a:defRPr>
            </a:lvl5pPr>
          </a:lstStyle>
          <a:p>
            <a:pPr lvl="0"/>
            <a:r>
              <a:rPr lang="en-US" noProof="0" dirty="0" err="1" smtClean="0"/>
              <a:t>Modifiez</a:t>
            </a:r>
            <a:r>
              <a:rPr lang="en-US" noProof="0" dirty="0" smtClean="0"/>
              <a:t> les styles du </a:t>
            </a:r>
            <a:r>
              <a:rPr lang="en-US" noProof="0" dirty="0" err="1" smtClean="0"/>
              <a:t>texte</a:t>
            </a:r>
            <a:r>
              <a:rPr lang="en-US" noProof="0" dirty="0" smtClean="0"/>
              <a:t> du masque</a:t>
            </a:r>
          </a:p>
          <a:p>
            <a:pPr lvl="1"/>
            <a:r>
              <a:rPr lang="en-US" noProof="0" dirty="0" err="1" smtClean="0"/>
              <a:t>Deuxième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Troisième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Quatrième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Cinquième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BF0B-2BDE-4EC5-8D6D-9C5B91534FFB}" type="datetime1">
              <a:rPr lang="fr-FR" smtClean="0"/>
              <a:t>14/11/2021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3685319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FC81-235C-490E-8061-5F4F6F6E69B7}" type="datetime1">
              <a:rPr lang="fr-FR" smtClean="0"/>
              <a:t>14/11/2021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7034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7544" y="1700808"/>
            <a:ext cx="8208912" cy="4453955"/>
          </a:xfrm>
        </p:spPr>
        <p:txBody>
          <a:bodyPr/>
          <a:lstStyle>
            <a:lvl1pPr>
              <a:defRPr sz="2800">
                <a:solidFill>
                  <a:srgbClr val="7030A0"/>
                </a:solidFill>
              </a:defRPr>
            </a:lvl1pPr>
            <a:lvl2pPr>
              <a:defRPr sz="2400">
                <a:solidFill>
                  <a:srgbClr val="7030A0"/>
                </a:solidFill>
              </a:defRPr>
            </a:lvl2pPr>
            <a:lvl3pPr>
              <a:defRPr sz="2000">
                <a:solidFill>
                  <a:srgbClr val="7030A0"/>
                </a:solidFill>
              </a:defRPr>
            </a:lvl3pPr>
            <a:lvl4pPr>
              <a:defRPr sz="1800">
                <a:solidFill>
                  <a:srgbClr val="7030A0"/>
                </a:solidFill>
              </a:defRPr>
            </a:lvl4pPr>
            <a:lvl5pPr>
              <a:defRPr sz="1800">
                <a:solidFill>
                  <a:srgbClr val="7030A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619A-1985-453F-9ED3-1B2317205CBE}" type="datetime1">
              <a:rPr lang="fr-FR" smtClean="0"/>
              <a:t>14/11/2021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1619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171AB-05EF-4078-878B-9280B220D6D5}" type="datetime1">
              <a:rPr lang="fr-FR" smtClean="0"/>
              <a:t>14/11/2021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1540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16D85-3106-4783-9567-E6A3B7F9807C}" type="datetime1">
              <a:rPr lang="fr-FR" smtClean="0"/>
              <a:t>14/11/2021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3383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F169B-31B5-4E24-90F5-D6F16CB683B0}" type="datetime1">
              <a:rPr lang="fr-FR" smtClean="0"/>
              <a:t>14/11/2021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3447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B01C-B984-4C04-84CF-2A5F57DFB449}" type="datetime1">
              <a:rPr lang="fr-FR" smtClean="0"/>
              <a:t>14/11/2021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92241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E6CC7-37D4-492E-9300-80FC02158672}" type="datetime1">
              <a:rPr lang="fr-FR" smtClean="0"/>
              <a:t>14/11/2021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6484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0EDA9-FCB3-4C57-B49E-82ECB6A0C473}" type="datetime1">
              <a:rPr lang="fr-FR" smtClean="0"/>
              <a:t>14/11/2021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0214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ceis.org/?y=2019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470025"/>
          </a:xfrm>
        </p:spPr>
        <p:txBody>
          <a:bodyPr/>
          <a:lstStyle/>
          <a:p>
            <a:r>
              <a:rPr lang="en-GB" dirty="0">
                <a:solidFill>
                  <a:srgbClr val="7030A0"/>
                </a:solidFill>
              </a:rPr>
              <a:t>Natural Stored and Inherited Relations</a:t>
            </a:r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9552" y="2852960"/>
            <a:ext cx="8208912" cy="2664271"/>
          </a:xfrm>
        </p:spPr>
        <p:txBody>
          <a:bodyPr>
            <a:normAutofit fontScale="85000" lnSpcReduction="20000"/>
          </a:bodyPr>
          <a:lstStyle/>
          <a:p>
            <a:r>
              <a:rPr lang="en-US" sz="4200" dirty="0" smtClean="0">
                <a:solidFill>
                  <a:srgbClr val="7030A0"/>
                </a:solidFill>
              </a:rPr>
              <a:t>Witold Litwin</a:t>
            </a:r>
          </a:p>
          <a:p>
            <a:r>
              <a:rPr lang="en-US" sz="3300" dirty="0" smtClean="0">
                <a:solidFill>
                  <a:srgbClr val="7030A0"/>
                </a:solidFill>
              </a:rPr>
              <a:t> Dauphine University</a:t>
            </a:r>
          </a:p>
          <a:p>
            <a:r>
              <a:rPr lang="en-US" sz="2800" dirty="0" smtClean="0">
                <a:solidFill>
                  <a:srgbClr val="7030A0"/>
                </a:solidFill>
              </a:rPr>
              <a:t>Witold.litwin@dauphine.psl.eu</a:t>
            </a:r>
          </a:p>
          <a:p>
            <a:endParaRPr lang="en-US" sz="2400" dirty="0" smtClean="0">
              <a:solidFill>
                <a:srgbClr val="7030A0"/>
              </a:solidFill>
            </a:endParaRPr>
          </a:p>
          <a:p>
            <a:pPr algn="l"/>
            <a:endParaRPr lang="en-US" sz="2400" dirty="0" smtClean="0">
              <a:solidFill>
                <a:srgbClr val="7030A0"/>
              </a:solidFill>
            </a:endParaRPr>
          </a:p>
          <a:p>
            <a:pPr algn="l"/>
            <a:endParaRPr lang="en-US" sz="1800" dirty="0" smtClean="0">
              <a:solidFill>
                <a:srgbClr val="7030A0"/>
              </a:solidFill>
            </a:endParaRPr>
          </a:p>
          <a:p>
            <a:pPr algn="l"/>
            <a:r>
              <a:rPr lang="fr-FR" sz="2800" dirty="0" err="1" smtClean="0">
                <a:solidFill>
                  <a:srgbClr val="7030A0"/>
                </a:solidFill>
              </a:rPr>
              <a:t>Presentatio</a:t>
            </a:r>
            <a:r>
              <a:rPr lang="fr-FR" sz="2800" dirty="0" err="1">
                <a:solidFill>
                  <a:srgbClr val="7030A0"/>
                </a:solidFill>
              </a:rPr>
              <a:t>n</a:t>
            </a:r>
            <a:r>
              <a:rPr lang="fr-FR" sz="2800" dirty="0" smtClean="0">
                <a:solidFill>
                  <a:srgbClr val="7030A0"/>
                </a:solidFill>
              </a:rPr>
              <a:t> </a:t>
            </a:r>
            <a:r>
              <a:rPr lang="fr-FR" sz="2800" dirty="0" err="1" smtClean="0">
                <a:solidFill>
                  <a:srgbClr val="7030A0"/>
                </a:solidFill>
              </a:rPr>
              <a:t>at</a:t>
            </a:r>
            <a:r>
              <a:rPr lang="fr-FR" sz="2800" dirty="0" smtClean="0">
                <a:solidFill>
                  <a:srgbClr val="7030A0"/>
                </a:solidFill>
              </a:rPr>
              <a:t>  EUSPN/ICTH 2021, Leuven, </a:t>
            </a:r>
            <a:r>
              <a:rPr lang="fr-FR" sz="2800" dirty="0" err="1" smtClean="0">
                <a:solidFill>
                  <a:srgbClr val="7030A0"/>
                </a:solidFill>
              </a:rPr>
              <a:t>Belgium</a:t>
            </a:r>
            <a:r>
              <a:rPr lang="fr-FR" sz="2800" dirty="0" smtClean="0">
                <a:solidFill>
                  <a:srgbClr val="7030A0"/>
                </a:solidFill>
              </a:rPr>
              <a:t>.</a:t>
            </a:r>
            <a:endParaRPr lang="en-US" sz="2800" dirty="0" smtClean="0">
              <a:solidFill>
                <a:srgbClr val="7030A0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852936"/>
            <a:ext cx="905263" cy="1152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65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44624"/>
            <a:ext cx="8229600" cy="902042"/>
          </a:xfrm>
        </p:spPr>
        <p:txBody>
          <a:bodyPr>
            <a:noAutofit/>
          </a:bodyPr>
          <a:lstStyle/>
          <a:p>
            <a:r>
              <a:rPr lang="en-US" sz="3200" dirty="0" smtClean="0"/>
              <a:t>Motivating Example : </a:t>
            </a:r>
            <a:r>
              <a:rPr lang="en-US" sz="3200" dirty="0" err="1" smtClean="0"/>
              <a:t>Codd’s</a:t>
            </a:r>
            <a:r>
              <a:rPr lang="en-US" sz="3200" dirty="0" smtClean="0"/>
              <a:t> ‘biblical’ S-P DB</a:t>
            </a:r>
            <a:endParaRPr lang="en-US" sz="32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10</a:t>
            </a:fld>
            <a:endParaRPr lang="fr-FR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343412" y="577334"/>
            <a:ext cx="4571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9875"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l"/>
              </a:tabLst>
            </a:pPr>
            <a:endParaRPr kumimoji="0" lang="en-US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7504" y="961177"/>
            <a:ext cx="8928992" cy="269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69875" algn="just"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b="1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S-P1 Scheme</a:t>
            </a:r>
          </a:p>
          <a:p>
            <a:pPr lvl="0" indent="269875" algn="just"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Table </a:t>
            </a: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	Table P			Table </a:t>
            </a: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SP</a:t>
            </a: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u="sng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S#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Char, 		</a:t>
            </a:r>
            <a:r>
              <a:rPr lang="en-US" altLang="fr-FR" sz="2000" u="sng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P#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Char,			</a:t>
            </a:r>
            <a:r>
              <a:rPr lang="en-US" altLang="fr-FR" sz="2000" u="sng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S#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Char,</a:t>
            </a: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SNAME Char,	PNAME Char,		</a:t>
            </a:r>
            <a:r>
              <a:rPr lang="en-US" altLang="fr-FR" sz="2000" u="sng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P#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Char,</a:t>
            </a: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STATUS Char,	COLOR  Char,              	QTY </a:t>
            </a:r>
            <a:r>
              <a:rPr lang="en-US" altLang="fr-FR" sz="2000" dirty="0" err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Int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 </a:t>
            </a: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CITY 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Char;                   </a:t>
            </a: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WEIGHT 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Char,                      	</a:t>
            </a:r>
            <a:r>
              <a:rPr lang="en-US" altLang="fr-FR" sz="2000" i="1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altLang="fr-FR" sz="2000" i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8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</a:t>
            </a:r>
            <a:endParaRPr lang="en-US" altLang="fr-FR" sz="4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5148064" y="1124744"/>
            <a:ext cx="2088232" cy="22322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3501008"/>
            <a:ext cx="7111612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711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44624"/>
            <a:ext cx="8229600" cy="902042"/>
          </a:xfrm>
        </p:spPr>
        <p:txBody>
          <a:bodyPr>
            <a:noAutofit/>
          </a:bodyPr>
          <a:lstStyle/>
          <a:p>
            <a:r>
              <a:rPr lang="en-US" sz="3200" dirty="0" smtClean="0"/>
              <a:t>Motivating Example : </a:t>
            </a:r>
            <a:r>
              <a:rPr lang="en-US" sz="3200" dirty="0" err="1" smtClean="0"/>
              <a:t>Codd’s</a:t>
            </a:r>
            <a:r>
              <a:rPr lang="en-US" sz="3200" dirty="0" smtClean="0"/>
              <a:t> ‘biblical’ S-P DB</a:t>
            </a:r>
            <a:endParaRPr lang="en-US" sz="32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11</a:t>
            </a:fld>
            <a:endParaRPr lang="fr-FR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343412" y="577334"/>
            <a:ext cx="4571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9875"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l"/>
              </a:tabLst>
            </a:pPr>
            <a:endParaRPr kumimoji="0" lang="en-US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7504" y="961177"/>
            <a:ext cx="8928992" cy="269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69875" algn="just"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b="1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S-P1 Scheme</a:t>
            </a:r>
          </a:p>
          <a:p>
            <a:pPr lvl="0" indent="269875" algn="just"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Table </a:t>
            </a: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	Table P			Table </a:t>
            </a: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SP</a:t>
            </a: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u="sng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S#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Char, 		</a:t>
            </a:r>
            <a:r>
              <a:rPr lang="en-US" altLang="fr-FR" sz="2000" u="sng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P#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Char,			</a:t>
            </a:r>
            <a:r>
              <a:rPr lang="en-US" altLang="fr-FR" sz="2000" u="sng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S#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Char,</a:t>
            </a: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SNAME Char,	PNAME Char,		</a:t>
            </a:r>
            <a:r>
              <a:rPr lang="en-US" altLang="fr-FR" sz="2000" u="sng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P#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Char,</a:t>
            </a: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STATUS Char,	COLOR  Char,              	QTY </a:t>
            </a:r>
            <a:r>
              <a:rPr lang="en-US" altLang="fr-FR" sz="2000" dirty="0" err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Int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 </a:t>
            </a: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CITY 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Char;                   </a:t>
            </a: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WEIGHT 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Char,                      	</a:t>
            </a:r>
            <a:r>
              <a:rPr lang="en-US" altLang="fr-FR" sz="2000" i="1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altLang="fr-FR" sz="2000" i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8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</a:t>
            </a:r>
            <a:endParaRPr lang="en-US" altLang="fr-FR" sz="4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5148064" y="1124744"/>
            <a:ext cx="2088232" cy="223224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3668311"/>
            <a:ext cx="8291264" cy="2088232"/>
          </a:xfrm>
        </p:spPr>
        <p:txBody>
          <a:bodyPr>
            <a:normAutofit fontScale="77500" lnSpcReduction="20000"/>
          </a:bodyPr>
          <a:lstStyle/>
          <a:p>
            <a:r>
              <a:rPr lang="fr-FR" sz="4100" dirty="0" smtClean="0"/>
              <a:t>SP</a:t>
            </a:r>
            <a:r>
              <a:rPr lang="fr-FR" sz="5200" dirty="0" smtClean="0"/>
              <a:t>.</a:t>
            </a:r>
            <a:r>
              <a:rPr lang="fr-FR" sz="4300" dirty="0" smtClean="0"/>
              <a:t>S# and SP.P# are </a:t>
            </a:r>
            <a:r>
              <a:rPr lang="fr-FR" sz="4300" i="1" dirty="0" err="1" smtClean="0"/>
              <a:t>foreign</a:t>
            </a:r>
            <a:r>
              <a:rPr lang="fr-FR" sz="4300" i="1" dirty="0" smtClean="0"/>
              <a:t> </a:t>
            </a:r>
            <a:r>
              <a:rPr lang="fr-FR" sz="4300" i="1" dirty="0" err="1" smtClean="0"/>
              <a:t>keys</a:t>
            </a:r>
            <a:endParaRPr lang="fr-FR" sz="4300" i="1" dirty="0" smtClean="0"/>
          </a:p>
          <a:p>
            <a:pPr lvl="1"/>
            <a:r>
              <a:rPr lang="fr-FR" sz="3900" i="1" dirty="0"/>
              <a:t> </a:t>
            </a:r>
            <a:r>
              <a:rPr lang="en-US" sz="3900" dirty="0" err="1" smtClean="0"/>
              <a:t>Althougt</a:t>
            </a:r>
            <a:r>
              <a:rPr lang="fr-FR" sz="3900" dirty="0" smtClean="0"/>
              <a:t> none </a:t>
            </a:r>
            <a:r>
              <a:rPr lang="fr-FR" sz="3900" dirty="0" err="1" smtClean="0"/>
              <a:t>is</a:t>
            </a:r>
            <a:r>
              <a:rPr lang="fr-FR" sz="3900" dirty="0" smtClean="0"/>
              <a:t> a </a:t>
            </a:r>
            <a:r>
              <a:rPr lang="fr-FR" sz="3900" dirty="0" err="1" smtClean="0"/>
              <a:t>key</a:t>
            </a:r>
            <a:r>
              <a:rPr lang="fr-FR" sz="3900" dirty="0" smtClean="0"/>
              <a:t> of SP</a:t>
            </a:r>
          </a:p>
          <a:p>
            <a:r>
              <a:rPr lang="fr-FR" sz="4300" dirty="0" smtClean="0"/>
              <a:t>S.S# and P.P# are</a:t>
            </a:r>
            <a:r>
              <a:rPr lang="fr-FR" sz="4300" i="1" dirty="0" smtClean="0"/>
              <a:t> </a:t>
            </a:r>
            <a:r>
              <a:rPr lang="fr-FR" sz="4300" i="1" dirty="0" err="1" smtClean="0"/>
              <a:t>referenced</a:t>
            </a:r>
            <a:r>
              <a:rPr lang="fr-FR" sz="4300" i="1" dirty="0" smtClean="0"/>
              <a:t> </a:t>
            </a:r>
            <a:r>
              <a:rPr lang="fr-FR" sz="4300" i="1" dirty="0" err="1" smtClean="0"/>
              <a:t>keys</a:t>
            </a:r>
            <a:endParaRPr lang="fr-FR" sz="4300" i="1" dirty="0" smtClean="0"/>
          </a:p>
          <a:p>
            <a:pPr lvl="1"/>
            <a:r>
              <a:rPr lang="fr-FR" sz="3900" dirty="0" err="1" smtClean="0"/>
              <a:t>These</a:t>
            </a:r>
            <a:r>
              <a:rPr lang="fr-FR" sz="3900" dirty="0" smtClean="0"/>
              <a:t> are </a:t>
            </a:r>
            <a:r>
              <a:rPr lang="fr-FR" sz="3900" dirty="0" err="1" smtClean="0"/>
              <a:t>primary</a:t>
            </a:r>
            <a:r>
              <a:rPr lang="fr-FR" sz="3900" dirty="0" smtClean="0"/>
              <a:t> </a:t>
            </a:r>
            <a:r>
              <a:rPr lang="fr-FR" sz="3900" dirty="0" err="1" smtClean="0"/>
              <a:t>keys</a:t>
            </a:r>
            <a:endParaRPr lang="fr-FR" sz="3900" dirty="0" smtClean="0"/>
          </a:p>
        </p:txBody>
      </p:sp>
    </p:spTree>
    <p:extLst>
      <p:ext uri="{BB962C8B-B14F-4D97-AF65-F5344CB8AC3E}">
        <p14:creationId xmlns:p14="http://schemas.microsoft.com/office/powerpoint/2010/main" val="363787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44624"/>
            <a:ext cx="8229600" cy="902042"/>
          </a:xfrm>
        </p:spPr>
        <p:txBody>
          <a:bodyPr>
            <a:noAutofit/>
          </a:bodyPr>
          <a:lstStyle/>
          <a:p>
            <a:r>
              <a:rPr lang="en-US" sz="3200" dirty="0" smtClean="0"/>
              <a:t>Motivating Example : Foreign Keys</a:t>
            </a:r>
            <a:endParaRPr lang="en-US" sz="32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12</a:t>
            </a:fld>
            <a:endParaRPr lang="fr-FR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343412" y="577334"/>
            <a:ext cx="4571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9875"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l"/>
              </a:tabLst>
            </a:pPr>
            <a:endParaRPr kumimoji="0" lang="en-US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4221088"/>
            <a:ext cx="8291264" cy="2088232"/>
          </a:xfrm>
        </p:spPr>
        <p:txBody>
          <a:bodyPr>
            <a:normAutofit lnSpcReduction="10000"/>
          </a:bodyPr>
          <a:lstStyle/>
          <a:p>
            <a:r>
              <a:rPr lang="fr-FR" dirty="0" err="1" smtClean="0"/>
              <a:t>Consider</a:t>
            </a:r>
            <a:r>
              <a:rPr lang="fr-FR" dirty="0" smtClean="0"/>
              <a:t> </a:t>
            </a:r>
            <a:r>
              <a:rPr lang="fr-FR" dirty="0" err="1"/>
              <a:t>e.g</a:t>
            </a:r>
            <a:r>
              <a:rPr lang="fr-FR" dirty="0"/>
              <a:t>., the </a:t>
            </a:r>
            <a:r>
              <a:rPr lang="fr-FR" dirty="0" smtClean="0"/>
              <a:t>query Q: </a:t>
            </a:r>
            <a:r>
              <a:rPr lang="fr-FR" dirty="0"/>
              <a:t>select </a:t>
            </a:r>
            <a:r>
              <a:rPr lang="fr-FR" dirty="0" err="1"/>
              <a:t>every</a:t>
            </a:r>
            <a:r>
              <a:rPr lang="fr-FR" dirty="0"/>
              <a:t> </a:t>
            </a:r>
            <a:r>
              <a:rPr lang="fr-FR" dirty="0" smtClean="0"/>
              <a:t>SNAME, QTY, PNAME </a:t>
            </a:r>
            <a:r>
              <a:rPr lang="fr-FR" dirty="0" err="1" smtClean="0"/>
              <a:t>where</a:t>
            </a:r>
            <a:r>
              <a:rPr lang="fr-FR" dirty="0" smtClean="0"/>
              <a:t> QTY &lt; 300</a:t>
            </a:r>
          </a:p>
          <a:p>
            <a:r>
              <a:rPr lang="fr-FR" dirty="0" smtClean="0"/>
              <a:t>SQL formulations of Q </a:t>
            </a:r>
            <a:r>
              <a:rPr lang="fr-FR" dirty="0" err="1" smtClean="0"/>
              <a:t>make</a:t>
            </a:r>
            <a:r>
              <a:rPr lang="fr-FR" dirty="0" smtClean="0"/>
              <a:t> </a:t>
            </a:r>
            <a:r>
              <a:rPr lang="fr-FR" dirty="0" err="1" smtClean="0"/>
              <a:t>sense</a:t>
            </a:r>
            <a:r>
              <a:rPr lang="fr-FR" dirty="0" smtClean="0"/>
              <a:t> </a:t>
            </a:r>
            <a:r>
              <a:rPr lang="fr-FR" dirty="0" err="1" smtClean="0"/>
              <a:t>only</a:t>
            </a:r>
            <a:r>
              <a:rPr lang="fr-FR" dirty="0" smtClean="0"/>
              <a:t> </a:t>
            </a:r>
            <a:r>
              <a:rPr lang="fr-FR" dirty="0" err="1" smtClean="0"/>
              <a:t>because</a:t>
            </a:r>
            <a:r>
              <a:rPr lang="fr-FR" dirty="0" smtClean="0"/>
              <a:t> of the </a:t>
            </a:r>
            <a:r>
              <a:rPr lang="fr-FR" dirty="0" err="1" smtClean="0"/>
              <a:t>foreign</a:t>
            </a:r>
            <a:r>
              <a:rPr lang="fr-FR" dirty="0" smtClean="0"/>
              <a:t> </a:t>
            </a:r>
            <a:r>
              <a:rPr lang="fr-FR" dirty="0" err="1" smtClean="0"/>
              <a:t>keys</a:t>
            </a:r>
            <a:r>
              <a:rPr lang="fr-FR" dirty="0" smtClean="0"/>
              <a:t>. </a:t>
            </a:r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46666"/>
            <a:ext cx="7111612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4988"/>
            <a:ext cx="8229600" cy="778098"/>
          </a:xfrm>
        </p:spPr>
        <p:txBody>
          <a:bodyPr/>
          <a:lstStyle/>
          <a:p>
            <a:pPr lvl="0"/>
            <a:r>
              <a:rPr lang="en-US" b="1" dirty="0" smtClean="0"/>
              <a:t>Example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058" y="980728"/>
            <a:ext cx="8874421" cy="5400600"/>
          </a:xfrm>
        </p:spPr>
        <p:txBody>
          <a:bodyPr>
            <a:normAutofit fontScale="25000" lnSpcReduction="20000"/>
          </a:bodyPr>
          <a:lstStyle/>
          <a:p>
            <a:pPr>
              <a:spcAft>
                <a:spcPts val="600"/>
              </a:spcAft>
            </a:pPr>
            <a:r>
              <a:rPr lang="en-US" sz="11200" dirty="0" smtClean="0"/>
              <a:t>Suppose now S-P.SP SQL scheme as follows: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1200" dirty="0" smtClean="0"/>
              <a:t>	Create </a:t>
            </a:r>
            <a:r>
              <a:rPr lang="en-US" sz="11200" dirty="0"/>
              <a:t>Table SP (S# Char 5, </a:t>
            </a:r>
            <a:r>
              <a:rPr lang="en-US" sz="11200" dirty="0" smtClean="0"/>
              <a:t>P</a:t>
            </a:r>
            <a:r>
              <a:rPr lang="en-US" sz="11200" dirty="0"/>
              <a:t># Char 5</a:t>
            </a:r>
            <a:r>
              <a:rPr lang="en-US" sz="11200" dirty="0">
                <a:solidFill>
                  <a:srgbClr val="FF0000"/>
                </a:solidFill>
              </a:rPr>
              <a:t>, </a:t>
            </a:r>
            <a:r>
              <a:rPr lang="en-US" sz="11200" dirty="0" smtClean="0"/>
              <a:t>QTY INT, Primary </a:t>
            </a:r>
            <a:r>
              <a:rPr lang="en-US" sz="11200" dirty="0"/>
              <a:t>Key (S#, P</a:t>
            </a:r>
            <a:r>
              <a:rPr lang="en-US" sz="11200" dirty="0" smtClean="0"/>
              <a:t>#));</a:t>
            </a:r>
            <a:endParaRPr lang="fr-FR" sz="11200" dirty="0" smtClean="0"/>
          </a:p>
          <a:p>
            <a:pPr>
              <a:spcAft>
                <a:spcPts val="1200"/>
              </a:spcAft>
            </a:pPr>
            <a:r>
              <a:rPr lang="fr-FR" sz="11200" dirty="0" smtClean="0"/>
              <a:t>One </a:t>
            </a:r>
            <a:r>
              <a:rPr lang="fr-FR" sz="11200" dirty="0" err="1" smtClean="0"/>
              <a:t>may</a:t>
            </a:r>
            <a:r>
              <a:rPr lang="fr-FR" sz="11200" dirty="0" smtClean="0"/>
              <a:t> </a:t>
            </a:r>
            <a:r>
              <a:rPr lang="fr-FR" sz="11200" dirty="0" err="1" smtClean="0"/>
              <a:t>enlarge</a:t>
            </a:r>
            <a:r>
              <a:rPr lang="fr-FR" sz="11200" dirty="0" smtClean="0"/>
              <a:t> </a:t>
            </a:r>
            <a:r>
              <a:rPr lang="fr-FR" sz="11200" dirty="0" err="1" smtClean="0"/>
              <a:t>it</a:t>
            </a:r>
            <a:r>
              <a:rPr lang="fr-FR" sz="11200" dirty="0" smtClean="0"/>
              <a:t> to SIR SP </a:t>
            </a:r>
            <a:r>
              <a:rPr lang="fr-FR" sz="11200" dirty="0" err="1" smtClean="0"/>
              <a:t>with</a:t>
            </a:r>
            <a:r>
              <a:rPr lang="fr-FR" sz="11200" dirty="0" smtClean="0"/>
              <a:t> </a:t>
            </a:r>
            <a:r>
              <a:rPr lang="fr-FR" sz="11200" i="1" dirty="0" smtClean="0">
                <a:solidFill>
                  <a:srgbClr val="FF0000"/>
                </a:solidFill>
              </a:rPr>
              <a:t>IE</a:t>
            </a:r>
            <a:r>
              <a:rPr lang="fr-FR" sz="11200" dirty="0" smtClean="0"/>
              <a:t> as follows:</a:t>
            </a:r>
            <a:endParaRPr lang="en-US" sz="11200" dirty="0"/>
          </a:p>
          <a:p>
            <a:pPr marL="0" indent="0">
              <a:spcAft>
                <a:spcPts val="1200"/>
              </a:spcAft>
              <a:buNone/>
            </a:pPr>
            <a:r>
              <a:rPr lang="en-US" sz="11200" dirty="0" smtClean="0"/>
              <a:t>Create </a:t>
            </a:r>
            <a:r>
              <a:rPr lang="en-US" sz="11200" dirty="0"/>
              <a:t>Table SP (S# Char </a:t>
            </a:r>
            <a:r>
              <a:rPr lang="en-US" sz="11200" dirty="0" smtClean="0"/>
              <a:t>5 </a:t>
            </a:r>
            <a:r>
              <a:rPr lang="en-US" sz="11200" i="1" dirty="0" smtClean="0">
                <a:solidFill>
                  <a:srgbClr val="FF0000"/>
                </a:solidFill>
              </a:rPr>
              <a:t>{SNAME</a:t>
            </a:r>
            <a:r>
              <a:rPr lang="en-US" sz="11200" i="1" dirty="0">
                <a:solidFill>
                  <a:srgbClr val="FF0000"/>
                </a:solidFill>
              </a:rPr>
              <a:t>, STATUS, </a:t>
            </a:r>
            <a:r>
              <a:rPr lang="en-US" sz="11200" i="1" dirty="0" smtClean="0">
                <a:solidFill>
                  <a:srgbClr val="FF0000"/>
                </a:solidFill>
              </a:rPr>
              <a:t>S.CITY}</a:t>
            </a:r>
            <a:r>
              <a:rPr lang="en-US" sz="11200" dirty="0" smtClean="0">
                <a:solidFill>
                  <a:srgbClr val="FF0000"/>
                </a:solidFill>
              </a:rPr>
              <a:t> </a:t>
            </a:r>
            <a:r>
              <a:rPr lang="en-US" sz="11200" dirty="0"/>
              <a:t>P# Char </a:t>
            </a:r>
            <a:r>
              <a:rPr lang="en-US" sz="11200" dirty="0" smtClean="0"/>
              <a:t>5</a:t>
            </a:r>
            <a:r>
              <a:rPr lang="en-US" sz="11200" dirty="0" smtClean="0">
                <a:solidFill>
                  <a:srgbClr val="FF0000"/>
                </a:solidFill>
              </a:rPr>
              <a:t> </a:t>
            </a:r>
            <a:r>
              <a:rPr lang="en-US" sz="11200" i="1" dirty="0" smtClean="0">
                <a:solidFill>
                  <a:srgbClr val="FF0000"/>
                </a:solidFill>
              </a:rPr>
              <a:t>{PNAME</a:t>
            </a:r>
            <a:r>
              <a:rPr lang="en-US" sz="11200" i="1" dirty="0">
                <a:solidFill>
                  <a:srgbClr val="FF0000"/>
                </a:solidFill>
              </a:rPr>
              <a:t>, COLOR, WEIGHT, </a:t>
            </a:r>
            <a:r>
              <a:rPr lang="en-US" sz="11200" i="1" dirty="0" smtClean="0">
                <a:solidFill>
                  <a:srgbClr val="FF0000"/>
                </a:solidFill>
              </a:rPr>
              <a:t>P.CITY}</a:t>
            </a:r>
            <a:r>
              <a:rPr lang="en-US" sz="11200" dirty="0" smtClean="0"/>
              <a:t> </a:t>
            </a:r>
            <a:r>
              <a:rPr lang="en-US" sz="11200" dirty="0"/>
              <a:t>QTY INT </a:t>
            </a:r>
            <a:r>
              <a:rPr lang="en-US" sz="11200" i="1" dirty="0" smtClean="0">
                <a:solidFill>
                  <a:srgbClr val="FF0000"/>
                </a:solidFill>
              </a:rPr>
              <a:t>{From </a:t>
            </a:r>
            <a:r>
              <a:rPr lang="en-US" sz="11200" i="1" dirty="0">
                <a:solidFill>
                  <a:srgbClr val="FF0000"/>
                </a:solidFill>
              </a:rPr>
              <a:t>SP_ Left Join S On (SP_.S# = S.S#) LEFT JOIN P On </a:t>
            </a:r>
            <a:r>
              <a:rPr lang="en-US" sz="11200" i="1" dirty="0" smtClean="0">
                <a:solidFill>
                  <a:srgbClr val="FF0000"/>
                </a:solidFill>
              </a:rPr>
              <a:t>(</a:t>
            </a:r>
            <a:r>
              <a:rPr lang="en-US" sz="11200" i="1" dirty="0">
                <a:solidFill>
                  <a:srgbClr val="FF0000"/>
                </a:solidFill>
              </a:rPr>
              <a:t>SP_.P# = P.P</a:t>
            </a:r>
            <a:r>
              <a:rPr lang="en-US" sz="11200" i="1" dirty="0" smtClean="0">
                <a:solidFill>
                  <a:srgbClr val="FF0000"/>
                </a:solidFill>
              </a:rPr>
              <a:t>#)}</a:t>
            </a:r>
            <a:r>
              <a:rPr lang="en-US" sz="11200" i="1" dirty="0" smtClean="0"/>
              <a:t> </a:t>
            </a:r>
            <a:r>
              <a:rPr lang="en-US" sz="11200" dirty="0" smtClean="0"/>
              <a:t>Primary </a:t>
            </a:r>
            <a:r>
              <a:rPr lang="en-US" sz="11200" dirty="0"/>
              <a:t>Key (S#, P</a:t>
            </a:r>
            <a:r>
              <a:rPr lang="en-US" sz="11200" dirty="0" smtClean="0"/>
              <a:t>#));</a:t>
            </a:r>
          </a:p>
          <a:p>
            <a:pPr>
              <a:spcAft>
                <a:spcPts val="600"/>
              </a:spcAft>
            </a:pPr>
            <a:r>
              <a:rPr lang="en-US" sz="11200" dirty="0" smtClean="0"/>
              <a:t>SP_ designates by default S-P.SP above</a:t>
            </a:r>
          </a:p>
          <a:p>
            <a:pPr>
              <a:spcAft>
                <a:spcPts val="600"/>
              </a:spcAft>
              <a:buClr>
                <a:srgbClr val="7030A0"/>
              </a:buClr>
            </a:pPr>
            <a:r>
              <a:rPr lang="en-US" sz="11200" dirty="0" smtClean="0">
                <a:solidFill>
                  <a:srgbClr val="FF0000"/>
                </a:solidFill>
              </a:rPr>
              <a:t>{ }</a:t>
            </a:r>
            <a:r>
              <a:rPr lang="en-US" sz="11200" dirty="0"/>
              <a:t>  are brackets </a:t>
            </a:r>
            <a:r>
              <a:rPr lang="en-US" sz="11200" dirty="0" smtClean="0"/>
              <a:t>around parts of the IE</a:t>
            </a:r>
            <a:r>
              <a:rPr lang="en-US" sz="11200" dirty="0" smtClean="0"/>
              <a:t> </a:t>
            </a:r>
          </a:p>
          <a:p>
            <a:pPr lvl="1">
              <a:spcAft>
                <a:spcPts val="600"/>
              </a:spcAft>
              <a:buClr>
                <a:srgbClr val="7030A0"/>
              </a:buClr>
            </a:pPr>
            <a:r>
              <a:rPr lang="en-US" sz="11200" dirty="0"/>
              <a:t>M</a:t>
            </a:r>
            <a:r>
              <a:rPr lang="en-US" sz="11200" dirty="0" smtClean="0"/>
              <a:t>ake SIRs </a:t>
            </a:r>
            <a:r>
              <a:rPr lang="en-US" sz="11200" dirty="0" smtClean="0"/>
              <a:t>simpler to </a:t>
            </a:r>
            <a:r>
              <a:rPr lang="en-US" sz="11200" dirty="0" smtClean="0"/>
              <a:t>implement</a:t>
            </a:r>
            <a:endParaRPr lang="en-US" sz="11200" dirty="0" smtClean="0"/>
          </a:p>
          <a:p>
            <a:pPr>
              <a:spcAft>
                <a:spcPts val="600"/>
              </a:spcAft>
            </a:pPr>
            <a:r>
              <a:rPr lang="en-US" sz="11200" dirty="0" smtClean="0"/>
              <a:t>IE is </a:t>
            </a:r>
            <a:r>
              <a:rPr lang="en-US" sz="11200" dirty="0" smtClean="0">
                <a:solidFill>
                  <a:srgbClr val="FF0000"/>
                </a:solidFill>
              </a:rPr>
              <a:t>red </a:t>
            </a:r>
            <a:r>
              <a:rPr lang="en-US" sz="11200" dirty="0" smtClean="0"/>
              <a:t>and</a:t>
            </a:r>
            <a:r>
              <a:rPr lang="en-US" sz="11200" dirty="0" smtClean="0"/>
              <a:t> </a:t>
            </a:r>
            <a:r>
              <a:rPr lang="en-US" sz="11200" i="1" dirty="0" smtClean="0">
                <a:solidFill>
                  <a:srgbClr val="FF0000"/>
                </a:solidFill>
              </a:rPr>
              <a:t>Italic</a:t>
            </a:r>
            <a:r>
              <a:rPr lang="en-US" sz="11200" i="1" dirty="0" smtClean="0"/>
              <a:t> </a:t>
            </a:r>
            <a:r>
              <a:rPr lang="en-US" sz="11200" dirty="0" smtClean="0"/>
              <a:t>for didactic purpose only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z="1600" smtClean="0"/>
              <a:t>13</a:t>
            </a:fld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10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4988"/>
            <a:ext cx="8229600" cy="778098"/>
          </a:xfrm>
        </p:spPr>
        <p:txBody>
          <a:bodyPr/>
          <a:lstStyle/>
          <a:p>
            <a:pPr lvl="0"/>
            <a:r>
              <a:rPr lang="en-US" b="1" dirty="0" smtClean="0"/>
              <a:t>Example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058" y="980728"/>
            <a:ext cx="8874421" cy="5400600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2800" dirty="0"/>
              <a:t>Create Table SP (S# Char 5 </a:t>
            </a:r>
            <a:r>
              <a:rPr lang="en-US" sz="2800" i="1" dirty="0" smtClean="0">
                <a:solidFill>
                  <a:srgbClr val="FF0000"/>
                </a:solidFill>
              </a:rPr>
              <a:t>{SNAME</a:t>
            </a:r>
            <a:r>
              <a:rPr lang="en-US" sz="2800" i="1" dirty="0">
                <a:solidFill>
                  <a:srgbClr val="FF0000"/>
                </a:solidFill>
              </a:rPr>
              <a:t>, STATUS, </a:t>
            </a:r>
            <a:r>
              <a:rPr lang="en-US" sz="2800" i="1" dirty="0" smtClean="0">
                <a:solidFill>
                  <a:srgbClr val="FF0000"/>
                </a:solidFill>
              </a:rPr>
              <a:t>S.CITY}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/>
              <a:t>P# Char 5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i="1" dirty="0" smtClean="0">
                <a:solidFill>
                  <a:srgbClr val="FF0000"/>
                </a:solidFill>
              </a:rPr>
              <a:t>{PNAME</a:t>
            </a:r>
            <a:r>
              <a:rPr lang="en-US" sz="2800" i="1" dirty="0">
                <a:solidFill>
                  <a:srgbClr val="FF0000"/>
                </a:solidFill>
              </a:rPr>
              <a:t>, COLOR, WEIGHT, </a:t>
            </a:r>
            <a:r>
              <a:rPr lang="en-US" sz="2800" i="1" dirty="0" smtClean="0">
                <a:solidFill>
                  <a:srgbClr val="FF0000"/>
                </a:solidFill>
              </a:rPr>
              <a:t>P.CITY}</a:t>
            </a:r>
            <a:r>
              <a:rPr lang="en-US" sz="2800" dirty="0" smtClean="0"/>
              <a:t> </a:t>
            </a:r>
            <a:r>
              <a:rPr lang="en-US" sz="2800" dirty="0"/>
              <a:t>QTY INT </a:t>
            </a:r>
            <a:r>
              <a:rPr lang="en-US" sz="2800" i="1" dirty="0" smtClean="0">
                <a:solidFill>
                  <a:srgbClr val="FF0000"/>
                </a:solidFill>
              </a:rPr>
              <a:t>{From </a:t>
            </a:r>
            <a:r>
              <a:rPr lang="en-US" sz="2800" i="1" dirty="0">
                <a:solidFill>
                  <a:srgbClr val="FF0000"/>
                </a:solidFill>
              </a:rPr>
              <a:t>SP_ Left Join S On (SP_.S# = S.S#) LEFT JOIN P On (SP_.P# = P.P</a:t>
            </a:r>
            <a:r>
              <a:rPr lang="en-US" sz="2800" i="1" dirty="0" smtClean="0">
                <a:solidFill>
                  <a:srgbClr val="FF0000"/>
                </a:solidFill>
              </a:rPr>
              <a:t>#)}</a:t>
            </a:r>
            <a:r>
              <a:rPr lang="en-US" sz="2800" i="1" dirty="0" smtClean="0"/>
              <a:t> </a:t>
            </a:r>
            <a:r>
              <a:rPr lang="en-US" sz="2800" dirty="0"/>
              <a:t>Primary Key (S#, P</a:t>
            </a:r>
            <a:r>
              <a:rPr lang="en-US" sz="2800" dirty="0" smtClean="0"/>
              <a:t>#));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fr-FR" sz="2800" dirty="0" smtClean="0"/>
              <a:t>SIR SP </a:t>
            </a:r>
            <a:r>
              <a:rPr lang="fr-FR" sz="2800" dirty="0" err="1" smtClean="0"/>
              <a:t>is</a:t>
            </a:r>
            <a:r>
              <a:rPr lang="fr-FR" sz="2800" dirty="0" smtClean="0"/>
              <a:t> </a:t>
            </a:r>
            <a:r>
              <a:rPr lang="fr-FR" sz="2800" dirty="0" err="1" smtClean="0"/>
              <a:t>mathematically</a:t>
            </a:r>
            <a:r>
              <a:rPr lang="fr-FR" sz="2800" dirty="0" smtClean="0"/>
              <a:t> the </a:t>
            </a:r>
            <a:r>
              <a:rPr lang="fr-FR" sz="2800" dirty="0" err="1" smtClean="0"/>
              <a:t>same</a:t>
            </a:r>
            <a:r>
              <a:rPr lang="fr-FR" sz="2800" dirty="0" smtClean="0"/>
              <a:t> as C-</a:t>
            </a:r>
            <a:r>
              <a:rPr lang="fr-FR" sz="2800" dirty="0" err="1" smtClean="0"/>
              <a:t>view</a:t>
            </a:r>
            <a:r>
              <a:rPr lang="fr-FR" sz="2800" dirty="0" smtClean="0"/>
              <a:t> SP: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800" dirty="0" smtClean="0"/>
              <a:t>Create </a:t>
            </a:r>
            <a:r>
              <a:rPr lang="en-US" sz="2800" dirty="0"/>
              <a:t>View SP AS </a:t>
            </a:r>
            <a:r>
              <a:rPr lang="en-US" sz="2800" dirty="0" smtClean="0"/>
              <a:t>Select SP</a:t>
            </a:r>
            <a:r>
              <a:rPr lang="en-US" sz="2800" dirty="0"/>
              <a:t>_.S#, </a:t>
            </a:r>
            <a:r>
              <a:rPr lang="en-US" sz="2800" dirty="0">
                <a:solidFill>
                  <a:srgbClr val="FF0000"/>
                </a:solidFill>
              </a:rPr>
              <a:t>SNAME, STATUS, S.CITY,</a:t>
            </a:r>
            <a:r>
              <a:rPr lang="en-US" sz="2800" dirty="0"/>
              <a:t> SP_.P#, </a:t>
            </a:r>
            <a:r>
              <a:rPr lang="en-US" sz="2800" dirty="0">
                <a:solidFill>
                  <a:srgbClr val="FF0000"/>
                </a:solidFill>
              </a:rPr>
              <a:t>PNAME, COLOR, WEIGHT, P.CITY, </a:t>
            </a:r>
            <a:r>
              <a:rPr lang="en-US" sz="2800" dirty="0"/>
              <a:t>QTY </a:t>
            </a:r>
            <a:r>
              <a:rPr lang="en-US" sz="2800" dirty="0">
                <a:solidFill>
                  <a:srgbClr val="FF0000"/>
                </a:solidFill>
              </a:rPr>
              <a:t>From SP_ Left Join S On (SP_.S# = S.S#) LEFT JOIN P On </a:t>
            </a:r>
            <a:r>
              <a:rPr lang="en-US" sz="2800" dirty="0" smtClean="0">
                <a:solidFill>
                  <a:srgbClr val="FF0000"/>
                </a:solidFill>
              </a:rPr>
              <a:t>SP</a:t>
            </a:r>
            <a:r>
              <a:rPr lang="en-US" sz="2800" dirty="0">
                <a:solidFill>
                  <a:srgbClr val="FF0000"/>
                </a:solidFill>
              </a:rPr>
              <a:t>_.P# = P.P</a:t>
            </a:r>
            <a:r>
              <a:rPr lang="en-US" sz="2800" dirty="0" smtClean="0">
                <a:solidFill>
                  <a:srgbClr val="FF0000"/>
                </a:solidFill>
              </a:rPr>
              <a:t>#</a:t>
            </a:r>
            <a:r>
              <a:rPr lang="en-US" sz="2800" dirty="0" smtClean="0"/>
              <a:t>; </a:t>
            </a:r>
          </a:p>
          <a:p>
            <a:pPr>
              <a:spcAft>
                <a:spcPts val="600"/>
              </a:spcAft>
              <a:buFont typeface="Courier New" pitchFamily="49" charset="0"/>
              <a:buChar char="o"/>
            </a:pPr>
            <a:r>
              <a:rPr lang="fr-FR" dirty="0" smtClean="0"/>
              <a:t>SP_</a:t>
            </a:r>
            <a:r>
              <a:rPr lang="en-US" dirty="0" smtClean="0"/>
              <a:t> designates </a:t>
            </a:r>
            <a:r>
              <a:rPr lang="fr-FR" sz="2800" dirty="0" smtClean="0"/>
              <a:t>S-P.SP </a:t>
            </a:r>
            <a:r>
              <a:rPr lang="fr-FR" sz="2800" dirty="0" err="1" smtClean="0"/>
              <a:t>renamed</a:t>
            </a:r>
            <a:r>
              <a:rPr lang="fr-FR" sz="2800" dirty="0" smtClean="0"/>
              <a:t> </a:t>
            </a:r>
            <a:r>
              <a:rPr lang="fr-FR" sz="2800" dirty="0" err="1" smtClean="0"/>
              <a:t>so</a:t>
            </a:r>
            <a:r>
              <a:rPr lang="fr-FR" sz="2800" dirty="0" smtClean="0"/>
              <a:t> by default</a:t>
            </a:r>
          </a:p>
          <a:p>
            <a:pPr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2800" dirty="0" smtClean="0"/>
              <a:t>From now on, S-P1 </a:t>
            </a:r>
            <a:r>
              <a:rPr lang="en-US" sz="2800" dirty="0"/>
              <a:t>designates </a:t>
            </a:r>
            <a:r>
              <a:rPr lang="en-US" sz="2800" dirty="0" smtClean="0"/>
              <a:t>S-P </a:t>
            </a:r>
            <a:r>
              <a:rPr lang="en-US" sz="2800" dirty="0"/>
              <a:t>with SIR SP</a:t>
            </a:r>
          </a:p>
          <a:p>
            <a:pPr>
              <a:spcAft>
                <a:spcPts val="600"/>
              </a:spcAft>
              <a:buFont typeface="Courier New" pitchFamily="49" charset="0"/>
              <a:buChar char="o"/>
            </a:pPr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z="1600" smtClean="0"/>
              <a:t>14</a:t>
            </a:fld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864096"/>
          </a:xfrm>
        </p:spPr>
        <p:txBody>
          <a:bodyPr>
            <a:noAutofit/>
          </a:bodyPr>
          <a:lstStyle/>
          <a:p>
            <a:pPr>
              <a:lnSpc>
                <a:spcPts val="2400"/>
              </a:lnSpc>
            </a:pPr>
            <a:r>
              <a:rPr lang="en-US" sz="3200" b="1" dirty="0" smtClean="0"/>
              <a:t>S-P1 DB with SIR SP </a:t>
            </a:r>
            <a:br>
              <a:rPr lang="en-US" sz="3200" b="1" dirty="0" smtClean="0"/>
            </a:br>
            <a:r>
              <a:rPr lang="en-US" sz="2400" i="1" dirty="0" smtClean="0"/>
              <a:t>IA names and value are Italic</a:t>
            </a:r>
            <a:r>
              <a:rPr lang="en-US" sz="3200" dirty="0" smtClean="0"/>
              <a:t>  </a:t>
            </a:r>
            <a:endParaRPr lang="en-US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764704"/>
            <a:ext cx="8568952" cy="59766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/>
              <a:t>S-P2 Content</a:t>
            </a:r>
            <a:endParaRPr lang="fr-FR" sz="1400" dirty="0"/>
          </a:p>
          <a:p>
            <a:pPr marL="0" indent="0">
              <a:buNone/>
            </a:pPr>
            <a:r>
              <a:rPr lang="en-US" sz="1400" b="1" dirty="0"/>
              <a:t>Table S </a:t>
            </a:r>
            <a:r>
              <a:rPr lang="en-US" sz="1400" dirty="0"/>
              <a:t>					</a:t>
            </a:r>
            <a:r>
              <a:rPr lang="en-US" sz="1400" b="1" dirty="0"/>
              <a:t>Table P</a:t>
            </a:r>
            <a:endParaRPr lang="fr-FR" sz="1400" b="1" dirty="0"/>
          </a:p>
          <a:p>
            <a:pPr marL="0" indent="0">
              <a:buNone/>
            </a:pPr>
            <a:r>
              <a:rPr lang="en-US" sz="1400" dirty="0"/>
              <a:t>S#	SNAME	STATUS 	CITY		</a:t>
            </a:r>
            <a:r>
              <a:rPr lang="en-US" sz="1400" dirty="0" smtClean="0"/>
              <a:t>P#      PNAME</a:t>
            </a:r>
            <a:r>
              <a:rPr lang="en-US" sz="1400" dirty="0"/>
              <a:t> </a:t>
            </a:r>
            <a:r>
              <a:rPr lang="en-US" sz="1400" dirty="0" smtClean="0"/>
              <a:t> COLOR    </a:t>
            </a:r>
            <a:r>
              <a:rPr lang="en-US" sz="1400" dirty="0"/>
              <a:t>WEIGHT </a:t>
            </a:r>
            <a:r>
              <a:rPr lang="en-US" sz="1400" dirty="0" smtClean="0"/>
              <a:t>  CITY 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S1    	Smith	20	London		P1    </a:t>
            </a:r>
            <a:r>
              <a:rPr lang="en-US" sz="1400" dirty="0" smtClean="0"/>
              <a:t>  Nut</a:t>
            </a:r>
            <a:r>
              <a:rPr lang="en-US" sz="1400" dirty="0"/>
              <a:t>	</a:t>
            </a:r>
            <a:r>
              <a:rPr lang="en-US" sz="1400" dirty="0" smtClean="0"/>
              <a:t>    Red</a:t>
            </a:r>
            <a:r>
              <a:rPr lang="en-US" sz="1400" dirty="0"/>
              <a:t>	</a:t>
            </a:r>
            <a:r>
              <a:rPr lang="en-US" sz="1400" dirty="0" smtClean="0"/>
              <a:t>12</a:t>
            </a:r>
            <a:r>
              <a:rPr lang="en-US" sz="1400" dirty="0"/>
              <a:t> </a:t>
            </a:r>
            <a:r>
              <a:rPr lang="en-US" sz="1400" dirty="0" smtClean="0"/>
              <a:t>          Lon&lt;don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S2	Jones	10	Paris		</a:t>
            </a:r>
            <a:r>
              <a:rPr lang="en-US" sz="1400" dirty="0" smtClean="0"/>
              <a:t>P2      Bolt</a:t>
            </a:r>
            <a:r>
              <a:rPr lang="en-US" sz="1400" dirty="0"/>
              <a:t>	</a:t>
            </a:r>
            <a:r>
              <a:rPr lang="en-US" sz="1400" dirty="0" smtClean="0"/>
              <a:t>    Green</a:t>
            </a:r>
            <a:r>
              <a:rPr lang="en-US" sz="1400" dirty="0"/>
              <a:t>	</a:t>
            </a:r>
            <a:r>
              <a:rPr lang="en-US" sz="1400" dirty="0" smtClean="0"/>
              <a:t>17           Paris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S3	Blake	30	Paris		</a:t>
            </a:r>
            <a:r>
              <a:rPr lang="en-US" sz="1400" dirty="0" smtClean="0"/>
              <a:t>P3     Screw </a:t>
            </a:r>
            <a:r>
              <a:rPr lang="en-US" sz="1400" dirty="0"/>
              <a:t>	</a:t>
            </a:r>
            <a:r>
              <a:rPr lang="en-US" sz="1400" dirty="0" smtClean="0"/>
              <a:t>     Blue</a:t>
            </a:r>
            <a:r>
              <a:rPr lang="en-US" sz="1400" dirty="0"/>
              <a:t>	</a:t>
            </a:r>
            <a:r>
              <a:rPr lang="en-US" sz="1400" dirty="0" smtClean="0"/>
              <a:t>17            Oslo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S4	Clark	20	London		P4 </a:t>
            </a:r>
            <a:r>
              <a:rPr lang="en-US" sz="1400" dirty="0" smtClean="0"/>
              <a:t>    Screw</a:t>
            </a:r>
            <a:r>
              <a:rPr lang="en-US" sz="1400" dirty="0"/>
              <a:t>	</a:t>
            </a:r>
            <a:r>
              <a:rPr lang="en-US" sz="1400" dirty="0" smtClean="0"/>
              <a:t>     Red</a:t>
            </a:r>
            <a:r>
              <a:rPr lang="en-US" sz="1400" dirty="0"/>
              <a:t>	</a:t>
            </a:r>
            <a:r>
              <a:rPr lang="en-US" sz="1400" dirty="0" smtClean="0"/>
              <a:t>14            London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S5	Adams	30 	Athens		</a:t>
            </a:r>
            <a:r>
              <a:rPr lang="en-US" sz="1400" dirty="0" smtClean="0"/>
              <a:t>P5     Cam</a:t>
            </a:r>
            <a:r>
              <a:rPr lang="en-US" sz="1400" dirty="0"/>
              <a:t>	</a:t>
            </a:r>
            <a:r>
              <a:rPr lang="en-US" sz="1400" dirty="0" smtClean="0"/>
              <a:t>     Blue</a:t>
            </a:r>
            <a:r>
              <a:rPr lang="en-US" sz="1400" dirty="0"/>
              <a:t>	</a:t>
            </a:r>
            <a:r>
              <a:rPr lang="en-US" sz="1400" dirty="0" smtClean="0"/>
              <a:t>12            Paris</a:t>
            </a:r>
            <a:r>
              <a:rPr lang="en-US" sz="1400" dirty="0"/>
              <a:t>	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					</a:t>
            </a:r>
            <a:r>
              <a:rPr lang="en-US" sz="1400" dirty="0" smtClean="0"/>
              <a:t>P6     Cog</a:t>
            </a:r>
            <a:r>
              <a:rPr lang="en-US" sz="1400" dirty="0"/>
              <a:t>	</a:t>
            </a:r>
            <a:r>
              <a:rPr lang="en-US" sz="1400" dirty="0" smtClean="0"/>
              <a:t>     Red</a:t>
            </a:r>
            <a:r>
              <a:rPr lang="en-US" sz="1400" dirty="0"/>
              <a:t>	</a:t>
            </a:r>
            <a:r>
              <a:rPr lang="en-US" sz="1400" dirty="0" smtClean="0"/>
              <a:t>19            London</a:t>
            </a:r>
            <a:endParaRPr lang="fr-FR" sz="1400" dirty="0"/>
          </a:p>
          <a:p>
            <a:pPr marL="0" indent="0">
              <a:buNone/>
            </a:pPr>
            <a:r>
              <a:rPr lang="en-US" sz="1400" b="1" dirty="0"/>
              <a:t>Table SP</a:t>
            </a:r>
            <a:endParaRPr lang="fr-FR" sz="1400" b="1" dirty="0"/>
          </a:p>
          <a:p>
            <a:pPr marL="0" indent="0">
              <a:buNone/>
            </a:pPr>
            <a:r>
              <a:rPr lang="en-US" sz="1400" dirty="0"/>
              <a:t>S#	</a:t>
            </a:r>
            <a:r>
              <a:rPr lang="en-US" sz="1400" i="1" dirty="0" smtClean="0"/>
              <a:t>SNAMES	</a:t>
            </a:r>
            <a:r>
              <a:rPr lang="en-US" sz="1400" i="1" dirty="0"/>
              <a:t>S</a:t>
            </a:r>
            <a:r>
              <a:rPr lang="en-US" sz="1400" i="1" dirty="0" smtClean="0"/>
              <a:t>TATUS  	S.CITY      	</a:t>
            </a:r>
            <a:r>
              <a:rPr lang="en-US" sz="1400" dirty="0" smtClean="0"/>
              <a:t>P#	</a:t>
            </a:r>
            <a:r>
              <a:rPr lang="en-US" sz="1400" i="1" dirty="0" smtClean="0"/>
              <a:t>PNAME    </a:t>
            </a:r>
            <a:r>
              <a:rPr lang="en-US" sz="1400" i="1" dirty="0"/>
              <a:t>COLOR   </a:t>
            </a:r>
            <a:r>
              <a:rPr lang="en-US" sz="1400" i="1" dirty="0" smtClean="0"/>
              <a:t>WEIGHT       P.CITY</a:t>
            </a:r>
            <a:r>
              <a:rPr lang="en-US" sz="1400" dirty="0" smtClean="0"/>
              <a:t> 	    QTY</a:t>
            </a:r>
            <a:r>
              <a:rPr lang="en-US" sz="1400" dirty="0"/>
              <a:t>	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S1	</a:t>
            </a:r>
            <a:r>
              <a:rPr lang="en-US" sz="1400" i="1" dirty="0"/>
              <a:t>Smith    </a:t>
            </a:r>
            <a:r>
              <a:rPr lang="en-US" sz="1400" dirty="0"/>
              <a:t>  </a:t>
            </a:r>
            <a:r>
              <a:rPr lang="en-US" sz="1400" dirty="0" smtClean="0"/>
              <a:t>	</a:t>
            </a:r>
            <a:r>
              <a:rPr lang="en-US" sz="1400" i="1" dirty="0" smtClean="0"/>
              <a:t>20</a:t>
            </a:r>
            <a:r>
              <a:rPr lang="en-US" sz="1400" i="1" dirty="0"/>
              <a:t>	</a:t>
            </a:r>
            <a:r>
              <a:rPr lang="en-US" sz="1400" i="1" dirty="0" smtClean="0"/>
              <a:t>London   	</a:t>
            </a:r>
            <a:r>
              <a:rPr lang="en-US" sz="1400" dirty="0" smtClean="0"/>
              <a:t>P1</a:t>
            </a:r>
            <a:r>
              <a:rPr lang="en-US" sz="1400" dirty="0"/>
              <a:t>	</a:t>
            </a:r>
            <a:r>
              <a:rPr lang="en-US" sz="1400" i="1" dirty="0"/>
              <a:t> Nut            </a:t>
            </a:r>
            <a:r>
              <a:rPr lang="en-US" sz="1400" i="1" dirty="0" smtClean="0"/>
              <a:t>Red          12	         London</a:t>
            </a:r>
            <a:r>
              <a:rPr lang="en-US" sz="1400" i="1" dirty="0"/>
              <a:t>	</a:t>
            </a:r>
            <a:r>
              <a:rPr lang="en-US" sz="1400" i="1" dirty="0" smtClean="0"/>
              <a:t>    </a:t>
            </a:r>
            <a:r>
              <a:rPr lang="en-US" sz="1400" dirty="0" smtClean="0"/>
              <a:t>300  </a:t>
            </a:r>
            <a:r>
              <a:rPr lang="en-US" sz="1400" dirty="0"/>
              <a:t>	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S1	</a:t>
            </a:r>
            <a:r>
              <a:rPr lang="en-US" sz="1400" i="1" dirty="0" smtClean="0"/>
              <a:t>Smith </a:t>
            </a:r>
            <a:r>
              <a:rPr lang="en-US" sz="1400" dirty="0" smtClean="0"/>
              <a:t>            </a:t>
            </a:r>
            <a:r>
              <a:rPr lang="en-US" sz="1400" i="1" dirty="0" smtClean="0"/>
              <a:t>20</a:t>
            </a:r>
            <a:r>
              <a:rPr lang="en-US" sz="1400" i="1" dirty="0"/>
              <a:t>	</a:t>
            </a:r>
            <a:r>
              <a:rPr lang="en-US" sz="1400" i="1" dirty="0" smtClean="0"/>
              <a:t>London    	</a:t>
            </a:r>
            <a:r>
              <a:rPr lang="en-US" sz="1400" dirty="0" smtClean="0"/>
              <a:t>P2</a:t>
            </a:r>
            <a:r>
              <a:rPr lang="en-US" sz="1400" dirty="0"/>
              <a:t>	</a:t>
            </a:r>
            <a:r>
              <a:rPr lang="en-US" sz="1400" i="1" dirty="0"/>
              <a:t> Bolt           </a:t>
            </a:r>
            <a:r>
              <a:rPr lang="en-US" sz="1400" i="1" dirty="0" smtClean="0"/>
              <a:t>Green       17</a:t>
            </a:r>
            <a:r>
              <a:rPr lang="en-US" sz="1400" i="1" dirty="0"/>
              <a:t>	 </a:t>
            </a:r>
            <a:r>
              <a:rPr lang="en-US" sz="1400" i="1" dirty="0" smtClean="0"/>
              <a:t>        Paris         </a:t>
            </a:r>
            <a:r>
              <a:rPr lang="en-US" sz="1400" dirty="0" smtClean="0"/>
              <a:t>200  </a:t>
            </a:r>
            <a:r>
              <a:rPr lang="en-US" sz="1400" dirty="0"/>
              <a:t>	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S1	</a:t>
            </a:r>
            <a:r>
              <a:rPr lang="en-US" sz="1400" i="1" dirty="0"/>
              <a:t> Smith      </a:t>
            </a:r>
            <a:r>
              <a:rPr lang="en-US" sz="1400" i="1" dirty="0" smtClean="0"/>
              <a:t>	20</a:t>
            </a:r>
            <a:r>
              <a:rPr lang="en-US" sz="1400" dirty="0"/>
              <a:t>	</a:t>
            </a:r>
            <a:r>
              <a:rPr lang="en-US" sz="1400" i="1" dirty="0" smtClean="0"/>
              <a:t>London 	</a:t>
            </a:r>
            <a:r>
              <a:rPr lang="en-US" sz="1400" dirty="0" smtClean="0"/>
              <a:t>P3</a:t>
            </a:r>
            <a:r>
              <a:rPr lang="en-US" sz="1400" dirty="0"/>
              <a:t>	</a:t>
            </a:r>
            <a:r>
              <a:rPr lang="en-US" sz="1400" i="1" dirty="0"/>
              <a:t> Screw       </a:t>
            </a:r>
            <a:r>
              <a:rPr lang="en-US" sz="1400" i="1" dirty="0" smtClean="0"/>
              <a:t> Blue          17</a:t>
            </a:r>
            <a:r>
              <a:rPr lang="en-US" sz="1400" i="1" dirty="0"/>
              <a:t>	  </a:t>
            </a:r>
            <a:r>
              <a:rPr lang="en-US" sz="1400" i="1" dirty="0" smtClean="0"/>
              <a:t>       Oslo 	    </a:t>
            </a:r>
            <a:r>
              <a:rPr lang="en-US" sz="1400" dirty="0" smtClean="0"/>
              <a:t>400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S1	</a:t>
            </a:r>
            <a:r>
              <a:rPr lang="en-US" sz="1400" i="1" dirty="0"/>
              <a:t> Smith      </a:t>
            </a:r>
            <a:r>
              <a:rPr lang="en-US" sz="1400" i="1" dirty="0" smtClean="0"/>
              <a:t>	20</a:t>
            </a:r>
            <a:r>
              <a:rPr lang="en-US" sz="1400" dirty="0"/>
              <a:t>	</a:t>
            </a:r>
            <a:r>
              <a:rPr lang="en-US" sz="1400" i="1" dirty="0" smtClean="0"/>
              <a:t>London 	</a:t>
            </a:r>
            <a:r>
              <a:rPr lang="en-US" sz="1400" dirty="0" smtClean="0"/>
              <a:t>P4 </a:t>
            </a:r>
            <a:r>
              <a:rPr lang="en-US" sz="1400" dirty="0"/>
              <a:t>	</a:t>
            </a:r>
            <a:r>
              <a:rPr lang="en-US" sz="1400" i="1" dirty="0"/>
              <a:t> Screw        </a:t>
            </a:r>
            <a:r>
              <a:rPr lang="en-US" sz="1400" i="1" dirty="0" smtClean="0"/>
              <a:t>Red           14</a:t>
            </a:r>
            <a:r>
              <a:rPr lang="en-US" sz="1400" i="1" dirty="0"/>
              <a:t>	 </a:t>
            </a:r>
            <a:r>
              <a:rPr lang="en-US" sz="1400" i="1" dirty="0" smtClean="0"/>
              <a:t>        Londo</a:t>
            </a:r>
            <a:r>
              <a:rPr lang="en-US" sz="1400" dirty="0" smtClean="0"/>
              <a:t>n     200  </a:t>
            </a:r>
            <a:r>
              <a:rPr lang="en-US" sz="1400" dirty="0"/>
              <a:t>	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S1	</a:t>
            </a:r>
            <a:r>
              <a:rPr lang="en-US" sz="1400" i="1" dirty="0"/>
              <a:t> Smith      </a:t>
            </a:r>
            <a:r>
              <a:rPr lang="en-US" sz="1400" i="1" dirty="0" smtClean="0"/>
              <a:t>     20</a:t>
            </a:r>
            <a:r>
              <a:rPr lang="en-US" sz="1400" dirty="0"/>
              <a:t>	</a:t>
            </a:r>
            <a:r>
              <a:rPr lang="en-US" sz="1400" i="1" dirty="0" smtClean="0"/>
              <a:t>London 	</a:t>
            </a:r>
            <a:r>
              <a:rPr lang="en-US" sz="1400" dirty="0" smtClean="0"/>
              <a:t>P5</a:t>
            </a:r>
            <a:r>
              <a:rPr lang="en-US" sz="1400" dirty="0"/>
              <a:t>	</a:t>
            </a:r>
            <a:r>
              <a:rPr lang="en-US" sz="1400" i="1" dirty="0" smtClean="0"/>
              <a:t>Cam           Blue           12   </a:t>
            </a:r>
            <a:r>
              <a:rPr lang="en-US" sz="1400" i="1" dirty="0"/>
              <a:t>	 </a:t>
            </a:r>
            <a:r>
              <a:rPr lang="en-US" sz="1400" i="1" dirty="0" smtClean="0"/>
              <a:t>        Paris         </a:t>
            </a:r>
            <a:r>
              <a:rPr lang="en-US" sz="1400" dirty="0" smtClean="0"/>
              <a:t>100  </a:t>
            </a: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S1</a:t>
            </a:r>
            <a:r>
              <a:rPr lang="en-US" sz="1400" dirty="0"/>
              <a:t>	</a:t>
            </a:r>
            <a:r>
              <a:rPr lang="en-US" sz="1400" i="1" dirty="0"/>
              <a:t> Smith      </a:t>
            </a:r>
            <a:r>
              <a:rPr lang="en-US" sz="1400" i="1" dirty="0" smtClean="0"/>
              <a:t>     20</a:t>
            </a:r>
            <a:r>
              <a:rPr lang="en-US" sz="1400" dirty="0"/>
              <a:t>	</a:t>
            </a:r>
            <a:r>
              <a:rPr lang="en-US" sz="1400" i="1" dirty="0" smtClean="0"/>
              <a:t>London 	</a:t>
            </a:r>
            <a:r>
              <a:rPr lang="en-US" sz="1400" dirty="0" smtClean="0"/>
              <a:t>P6</a:t>
            </a:r>
            <a:r>
              <a:rPr lang="en-US" sz="1400" dirty="0"/>
              <a:t>	</a:t>
            </a:r>
            <a:r>
              <a:rPr lang="en-US" sz="1400" i="1" dirty="0" smtClean="0"/>
              <a:t> Cog</a:t>
            </a:r>
            <a:r>
              <a:rPr lang="en-US" sz="1400" i="1" dirty="0"/>
              <a:t> </a:t>
            </a:r>
            <a:r>
              <a:rPr lang="en-US" sz="1400" i="1" dirty="0" smtClean="0"/>
              <a:t>           Red</a:t>
            </a:r>
            <a:r>
              <a:rPr lang="en-US" sz="1400" i="1" dirty="0"/>
              <a:t> </a:t>
            </a:r>
            <a:r>
              <a:rPr lang="en-US" sz="1400" i="1" dirty="0" smtClean="0"/>
              <a:t>          19</a:t>
            </a:r>
            <a:r>
              <a:rPr lang="en-US" sz="1400" i="1" dirty="0"/>
              <a:t>	 </a:t>
            </a:r>
            <a:r>
              <a:rPr lang="en-US" sz="1400" i="1" dirty="0" smtClean="0"/>
              <a:t>        London     </a:t>
            </a:r>
            <a:r>
              <a:rPr lang="en-US" sz="1400" dirty="0" smtClean="0"/>
              <a:t>100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S2	</a:t>
            </a:r>
            <a:r>
              <a:rPr lang="en-US" sz="1400" i="1" dirty="0"/>
              <a:t> Jones      </a:t>
            </a:r>
            <a:r>
              <a:rPr lang="en-US" sz="1400" i="1" dirty="0" smtClean="0"/>
              <a:t>	10</a:t>
            </a:r>
            <a:r>
              <a:rPr lang="en-US" sz="1400" dirty="0"/>
              <a:t>	 </a:t>
            </a:r>
            <a:r>
              <a:rPr lang="en-US" sz="1400" i="1" dirty="0" smtClean="0"/>
              <a:t>Paris 	</a:t>
            </a:r>
            <a:r>
              <a:rPr lang="en-US" sz="1400" dirty="0" smtClean="0"/>
              <a:t>P1</a:t>
            </a:r>
            <a:r>
              <a:rPr lang="en-US" sz="1400" dirty="0"/>
              <a:t>	</a:t>
            </a:r>
            <a:r>
              <a:rPr lang="en-US" sz="1400" i="1" dirty="0" smtClean="0"/>
              <a:t>Nut             Red            12</a:t>
            </a:r>
            <a:r>
              <a:rPr lang="en-US" sz="1400" i="1" dirty="0"/>
              <a:t>	</a:t>
            </a:r>
            <a:r>
              <a:rPr lang="en-US" sz="1400" i="1" dirty="0" smtClean="0"/>
              <a:t>         London</a:t>
            </a:r>
            <a:r>
              <a:rPr lang="en-US" sz="1400" dirty="0" smtClean="0"/>
              <a:t>     300  </a:t>
            </a:r>
            <a:r>
              <a:rPr lang="en-US" sz="1400" dirty="0"/>
              <a:t>	</a:t>
            </a:r>
            <a:r>
              <a:rPr lang="en-US" sz="1400" i="1" dirty="0"/>
              <a:t> 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S2	</a:t>
            </a:r>
            <a:r>
              <a:rPr lang="en-US" sz="1400" i="1" dirty="0" smtClean="0"/>
              <a:t>Jones             10          </a:t>
            </a:r>
            <a:r>
              <a:rPr lang="en-US" sz="1400" dirty="0" smtClean="0"/>
              <a:t>         </a:t>
            </a:r>
            <a:r>
              <a:rPr lang="en-US" sz="1400" i="1" dirty="0" smtClean="0"/>
              <a:t>Paris 	</a:t>
            </a:r>
            <a:r>
              <a:rPr lang="en-US" sz="1400" dirty="0" smtClean="0"/>
              <a:t>P2 	</a:t>
            </a:r>
            <a:r>
              <a:rPr lang="en-US" sz="1400" i="1" dirty="0" smtClean="0"/>
              <a:t>Bolt</a:t>
            </a:r>
            <a:r>
              <a:rPr lang="en-US" sz="1400" i="1" dirty="0"/>
              <a:t> </a:t>
            </a:r>
            <a:r>
              <a:rPr lang="en-US" sz="1400" i="1" dirty="0" smtClean="0"/>
              <a:t>           Green        17</a:t>
            </a:r>
            <a:r>
              <a:rPr lang="en-US" sz="1400" i="1" dirty="0"/>
              <a:t>	 </a:t>
            </a:r>
            <a:r>
              <a:rPr lang="en-US" sz="1400" i="1" dirty="0" smtClean="0"/>
              <a:t>        Paris</a:t>
            </a:r>
            <a:r>
              <a:rPr lang="en-US" sz="1400" dirty="0" smtClean="0"/>
              <a:t>          400 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S3	</a:t>
            </a:r>
            <a:r>
              <a:rPr lang="en-US" sz="1400" i="1" dirty="0" smtClean="0"/>
              <a:t>Blake      	30</a:t>
            </a:r>
            <a:r>
              <a:rPr lang="en-US" sz="1400" dirty="0"/>
              <a:t>	 </a:t>
            </a:r>
            <a:r>
              <a:rPr lang="en-US" sz="1400" i="1" dirty="0" smtClean="0"/>
              <a:t>Paris 	</a:t>
            </a:r>
            <a:r>
              <a:rPr lang="en-US" sz="1400" dirty="0" smtClean="0"/>
              <a:t>P2 	</a:t>
            </a:r>
            <a:r>
              <a:rPr lang="en-US" sz="1400" i="1" dirty="0" smtClean="0"/>
              <a:t>Bolt</a:t>
            </a:r>
            <a:r>
              <a:rPr lang="en-US" sz="1400" i="1" dirty="0"/>
              <a:t> </a:t>
            </a:r>
            <a:r>
              <a:rPr lang="en-US" sz="1400" i="1" dirty="0" smtClean="0"/>
              <a:t>           Green        17</a:t>
            </a:r>
            <a:r>
              <a:rPr lang="en-US" sz="1400" i="1" dirty="0"/>
              <a:t>	  </a:t>
            </a:r>
            <a:r>
              <a:rPr lang="en-US" sz="1400" i="1" dirty="0" smtClean="0"/>
              <a:t>       Paris          </a:t>
            </a:r>
            <a:r>
              <a:rPr lang="en-US" sz="1400" dirty="0" smtClean="0"/>
              <a:t>200 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S4	</a:t>
            </a:r>
            <a:r>
              <a:rPr lang="en-US" sz="1400" i="1" dirty="0" smtClean="0"/>
              <a:t>Clark      	20</a:t>
            </a:r>
            <a:r>
              <a:rPr lang="en-US" sz="1400" dirty="0"/>
              <a:t>	</a:t>
            </a:r>
            <a:r>
              <a:rPr lang="en-US" sz="1400" i="1" dirty="0" smtClean="0"/>
              <a:t>London 	</a:t>
            </a:r>
            <a:r>
              <a:rPr lang="en-US" sz="1400" dirty="0" smtClean="0"/>
              <a:t>P2 	</a:t>
            </a:r>
            <a:r>
              <a:rPr lang="en-US" sz="1400" i="1" dirty="0" smtClean="0"/>
              <a:t>Bolt</a:t>
            </a:r>
            <a:r>
              <a:rPr lang="en-US" sz="1400" i="1" dirty="0"/>
              <a:t> </a:t>
            </a:r>
            <a:r>
              <a:rPr lang="en-US" sz="1400" i="1" dirty="0" smtClean="0"/>
              <a:t>           Green        17</a:t>
            </a:r>
            <a:r>
              <a:rPr lang="en-US" sz="1400" i="1" dirty="0"/>
              <a:t>	  </a:t>
            </a:r>
            <a:r>
              <a:rPr lang="en-US" sz="1400" i="1" dirty="0" smtClean="0"/>
              <a:t>       Paris</a:t>
            </a:r>
            <a:r>
              <a:rPr lang="en-US" sz="1400" dirty="0" smtClean="0"/>
              <a:t>          200 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S4	</a:t>
            </a:r>
            <a:r>
              <a:rPr lang="en-US" sz="1400" i="1" dirty="0" smtClean="0"/>
              <a:t>Clark      	20</a:t>
            </a:r>
            <a:r>
              <a:rPr lang="en-US" sz="1400" dirty="0"/>
              <a:t>	</a:t>
            </a:r>
            <a:r>
              <a:rPr lang="en-US" sz="1400" i="1" dirty="0" smtClean="0"/>
              <a:t>London 	</a:t>
            </a:r>
            <a:r>
              <a:rPr lang="en-US" sz="1400" dirty="0" smtClean="0"/>
              <a:t>P4 	</a:t>
            </a:r>
            <a:r>
              <a:rPr lang="en-US" sz="1400" i="1" dirty="0" smtClean="0"/>
              <a:t>Screw         Red           14</a:t>
            </a:r>
            <a:r>
              <a:rPr lang="en-US" sz="1400" i="1" dirty="0"/>
              <a:t>	  </a:t>
            </a:r>
            <a:r>
              <a:rPr lang="en-US" sz="1400" i="1" dirty="0" smtClean="0"/>
              <a:t>       London</a:t>
            </a:r>
            <a:r>
              <a:rPr lang="en-US" sz="1400" dirty="0" smtClean="0"/>
              <a:t>      300 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S4	</a:t>
            </a:r>
            <a:r>
              <a:rPr lang="en-US" sz="1400" i="1" dirty="0" smtClean="0"/>
              <a:t>Clark      	20                  London 	</a:t>
            </a:r>
            <a:r>
              <a:rPr lang="en-US" sz="1400" dirty="0" smtClean="0"/>
              <a:t>P5 	</a:t>
            </a:r>
            <a:r>
              <a:rPr lang="en-US" sz="1400" i="1" dirty="0" smtClean="0"/>
              <a:t>Cam           Blue          12     </a:t>
            </a:r>
            <a:r>
              <a:rPr lang="en-US" sz="1400" i="1" dirty="0"/>
              <a:t> </a:t>
            </a:r>
            <a:r>
              <a:rPr lang="en-US" sz="1400" i="1" dirty="0" smtClean="0"/>
              <a:t>       Paris</a:t>
            </a:r>
            <a:r>
              <a:rPr lang="en-US" sz="1400" dirty="0" smtClean="0"/>
              <a:t>           400 </a:t>
            </a:r>
            <a:endParaRPr lang="fr-FR" sz="1400" dirty="0"/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419872" y="6858000"/>
            <a:ext cx="2895600" cy="36512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281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864096"/>
          </a:xfrm>
        </p:spPr>
        <p:txBody>
          <a:bodyPr>
            <a:noAutofit/>
          </a:bodyPr>
          <a:lstStyle/>
          <a:p>
            <a:r>
              <a:rPr lang="en-US" sz="3200" dirty="0" smtClean="0"/>
              <a:t>S-P DB with view SP</a:t>
            </a:r>
            <a:endParaRPr lang="en-US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2636912"/>
            <a:ext cx="8568952" cy="410445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400" b="1" dirty="0" smtClean="0"/>
          </a:p>
          <a:p>
            <a:pPr marL="0" indent="0">
              <a:buNone/>
            </a:pPr>
            <a:r>
              <a:rPr lang="en-US" sz="1400" b="1" dirty="0" smtClean="0"/>
              <a:t>View SP</a:t>
            </a:r>
            <a:endParaRPr lang="fr-FR" sz="1400" b="1" dirty="0"/>
          </a:p>
          <a:p>
            <a:pPr marL="0" indent="0">
              <a:buNone/>
            </a:pPr>
            <a:r>
              <a:rPr lang="en-US" sz="1400" i="1" dirty="0" smtClean="0"/>
              <a:t>S</a:t>
            </a:r>
            <a:r>
              <a:rPr lang="en-US" sz="1400" i="1" dirty="0"/>
              <a:t>#	SNAMES	STATUS  	</a:t>
            </a:r>
            <a:r>
              <a:rPr lang="en-US" sz="1400" i="1" dirty="0" smtClean="0"/>
              <a:t>S.CITY      </a:t>
            </a:r>
            <a:r>
              <a:rPr lang="en-US" sz="1400" i="1" dirty="0"/>
              <a:t>	P#	PNAME    COLOR   WEIGHT       </a:t>
            </a:r>
            <a:r>
              <a:rPr lang="en-US" sz="1400" i="1" dirty="0" smtClean="0"/>
              <a:t>P.CITY </a:t>
            </a:r>
            <a:r>
              <a:rPr lang="en-US" sz="1400" i="1" dirty="0"/>
              <a:t>	    QTY	</a:t>
            </a:r>
            <a:endParaRPr lang="fr-FR" sz="1400" i="1" dirty="0"/>
          </a:p>
          <a:p>
            <a:pPr marL="0" indent="0">
              <a:buNone/>
            </a:pPr>
            <a:r>
              <a:rPr lang="en-US" sz="1400" i="1" dirty="0"/>
              <a:t>S1	Smith      	20	London   	P1	 Nut            Red          12	         London	    300  	</a:t>
            </a:r>
            <a:endParaRPr lang="fr-FR" sz="1400" i="1" dirty="0"/>
          </a:p>
          <a:p>
            <a:pPr marL="0" indent="0">
              <a:buNone/>
            </a:pPr>
            <a:r>
              <a:rPr lang="en-US" sz="1400" i="1" dirty="0"/>
              <a:t>S1	Smith             20	London    	P2	 Bolt           Green       17	         Paris         200  	</a:t>
            </a:r>
            <a:endParaRPr lang="fr-FR" sz="1400" i="1" dirty="0"/>
          </a:p>
          <a:p>
            <a:pPr marL="0" indent="0">
              <a:buNone/>
            </a:pPr>
            <a:r>
              <a:rPr lang="en-US" sz="1400" i="1" dirty="0"/>
              <a:t>S1	 Smith      	20	London 	P3	 Screw        Blue          17	         Oslo 	    400</a:t>
            </a:r>
            <a:endParaRPr lang="fr-FR" sz="1400" i="1" dirty="0"/>
          </a:p>
          <a:p>
            <a:pPr marL="0" indent="0">
              <a:buNone/>
            </a:pPr>
            <a:r>
              <a:rPr lang="en-US" sz="1400" i="1" dirty="0"/>
              <a:t>S1	 Smith      	20	London 	P4 	 Screw        Red           14	         London     200  	</a:t>
            </a:r>
            <a:endParaRPr lang="fr-FR" sz="1400" i="1" dirty="0"/>
          </a:p>
          <a:p>
            <a:pPr marL="0" indent="0">
              <a:buNone/>
            </a:pPr>
            <a:r>
              <a:rPr lang="en-US" sz="1400" i="1" dirty="0"/>
              <a:t>S1	 Smith           20	London 	P5	Cam           Blue           12   	         Paris         100  </a:t>
            </a:r>
          </a:p>
          <a:p>
            <a:pPr marL="0" indent="0">
              <a:buNone/>
            </a:pPr>
            <a:r>
              <a:rPr lang="en-US" sz="1400" i="1" dirty="0"/>
              <a:t>S1	 Smith           20	London 	P6	 Cog            Red           19	         London     100</a:t>
            </a:r>
            <a:endParaRPr lang="fr-FR" sz="1400" i="1" dirty="0"/>
          </a:p>
          <a:p>
            <a:pPr marL="0" indent="0">
              <a:buNone/>
            </a:pPr>
            <a:r>
              <a:rPr lang="en-US" sz="1400" i="1" dirty="0"/>
              <a:t>S2	 Jones      	10	</a:t>
            </a:r>
            <a:r>
              <a:rPr lang="en-US" sz="1400" i="1" dirty="0" smtClean="0"/>
              <a:t>Paris </a:t>
            </a:r>
            <a:r>
              <a:rPr lang="en-US" sz="1400" i="1" dirty="0"/>
              <a:t>	P1	Nut             Red            12	         London     300  	 </a:t>
            </a:r>
            <a:endParaRPr lang="fr-FR" sz="1400" i="1" dirty="0"/>
          </a:p>
          <a:p>
            <a:pPr marL="0" indent="0">
              <a:buNone/>
            </a:pPr>
            <a:r>
              <a:rPr lang="en-US" sz="1400" i="1" dirty="0"/>
              <a:t>S2	Jones             10                   Paris 	P2 	Bolt            Green        17	         Paris          400 </a:t>
            </a:r>
            <a:endParaRPr lang="fr-FR" sz="1400" i="1" dirty="0"/>
          </a:p>
          <a:p>
            <a:pPr marL="0" indent="0">
              <a:buNone/>
            </a:pPr>
            <a:r>
              <a:rPr lang="en-US" sz="1400" i="1" dirty="0"/>
              <a:t>S3	Blake      	30	</a:t>
            </a:r>
            <a:r>
              <a:rPr lang="en-US" sz="1400" i="1" dirty="0" smtClean="0"/>
              <a:t>Paris </a:t>
            </a:r>
            <a:r>
              <a:rPr lang="en-US" sz="1400" i="1" dirty="0"/>
              <a:t>	P2 	Bolt            Green        17	         Paris          200 </a:t>
            </a:r>
            <a:endParaRPr lang="fr-FR" sz="1400" i="1" dirty="0"/>
          </a:p>
          <a:p>
            <a:pPr marL="0" indent="0">
              <a:buNone/>
            </a:pPr>
            <a:r>
              <a:rPr lang="en-US" sz="1400" i="1" dirty="0"/>
              <a:t>S4	Clark      	20	London 	P2 	Bolt            Green        17	         Paris          200 </a:t>
            </a:r>
            <a:endParaRPr lang="fr-FR" sz="1400" i="1" dirty="0"/>
          </a:p>
          <a:p>
            <a:pPr marL="0" indent="0">
              <a:buNone/>
            </a:pPr>
            <a:r>
              <a:rPr lang="en-US" sz="1400" i="1" dirty="0"/>
              <a:t>S4	Clark      	20	London 	P4 	Screw         Red           14	         London      300 </a:t>
            </a:r>
            <a:endParaRPr lang="fr-FR" sz="1400" i="1" dirty="0"/>
          </a:p>
          <a:p>
            <a:pPr marL="0" indent="0">
              <a:buNone/>
            </a:pPr>
            <a:r>
              <a:rPr lang="en-US" sz="1400" i="1" dirty="0"/>
              <a:t>S4	Clark      	20                  London 	P5 	Cam           Blue          12             Paris           400</a:t>
            </a:r>
            <a:endParaRPr lang="en-US" sz="1200" i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419872" y="6858000"/>
            <a:ext cx="2895600" cy="36512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16</a:t>
            </a:fld>
            <a:endParaRPr lang="fr-FR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1" y="764704"/>
            <a:ext cx="5328592" cy="204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5004048" y="764704"/>
            <a:ext cx="50405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200" b="1" dirty="0" smtClean="0"/>
              <a:t>SP</a:t>
            </a:r>
            <a:r>
              <a:rPr lang="fr-FR" b="1" dirty="0" smtClean="0"/>
              <a:t>_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9743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4988"/>
            <a:ext cx="8229600" cy="778098"/>
          </a:xfrm>
        </p:spPr>
        <p:txBody>
          <a:bodyPr/>
          <a:lstStyle/>
          <a:p>
            <a:pPr lvl="0"/>
            <a:r>
              <a:rPr lang="fr-FR" b="1" dirty="0" err="1"/>
              <a:t>Why</a:t>
            </a:r>
            <a:r>
              <a:rPr lang="fr-FR" b="1" dirty="0"/>
              <a:t> </a:t>
            </a:r>
            <a:r>
              <a:rPr lang="fr-FR" b="1" dirty="0" err="1"/>
              <a:t>View</a:t>
            </a:r>
            <a:r>
              <a:rPr lang="fr-FR" b="1" dirty="0"/>
              <a:t> SP for S-P ?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058" y="980728"/>
            <a:ext cx="9234462" cy="5760640"/>
          </a:xfrm>
        </p:spPr>
        <p:txBody>
          <a:bodyPr>
            <a:noAutofit/>
          </a:bodyPr>
          <a:lstStyle/>
          <a:p>
            <a:r>
              <a:rPr lang="en-US" sz="3600" dirty="0"/>
              <a:t>O</a:t>
            </a:r>
            <a:r>
              <a:rPr lang="en-US" sz="3600" dirty="0" smtClean="0"/>
              <a:t>ur query Q to S-P with base tables only, formulates as SQL select-project-join query:</a:t>
            </a:r>
          </a:p>
          <a:p>
            <a:pPr marL="0" indent="0">
              <a:buNone/>
            </a:pPr>
            <a:r>
              <a:rPr lang="en-US" sz="3600" dirty="0" smtClean="0"/>
              <a:t>Select SNAME, QTY, PNAME  </a:t>
            </a:r>
            <a:r>
              <a:rPr lang="en-US" sz="3600" dirty="0" smtClean="0">
                <a:solidFill>
                  <a:srgbClr val="FF0000"/>
                </a:solidFill>
              </a:rPr>
              <a:t>From SP </a:t>
            </a:r>
            <a:r>
              <a:rPr lang="en-US" sz="3600" dirty="0">
                <a:solidFill>
                  <a:srgbClr val="FF0000"/>
                </a:solidFill>
              </a:rPr>
              <a:t>Left Join S On (</a:t>
            </a:r>
            <a:r>
              <a:rPr lang="en-US" sz="3600" dirty="0" smtClean="0">
                <a:solidFill>
                  <a:srgbClr val="FF0000"/>
                </a:solidFill>
              </a:rPr>
              <a:t>SP.S</a:t>
            </a:r>
            <a:r>
              <a:rPr lang="en-US" sz="3600" dirty="0">
                <a:solidFill>
                  <a:srgbClr val="FF0000"/>
                </a:solidFill>
              </a:rPr>
              <a:t># = S.S#) </a:t>
            </a:r>
            <a:r>
              <a:rPr lang="en-US" sz="3600" dirty="0" smtClean="0">
                <a:solidFill>
                  <a:srgbClr val="FF0000"/>
                </a:solidFill>
              </a:rPr>
              <a:t>Left Join </a:t>
            </a:r>
            <a:r>
              <a:rPr lang="en-US" sz="3600" dirty="0">
                <a:solidFill>
                  <a:srgbClr val="FF0000"/>
                </a:solidFill>
              </a:rPr>
              <a:t>P On (</a:t>
            </a:r>
            <a:r>
              <a:rPr lang="en-US" sz="3600" dirty="0" smtClean="0">
                <a:solidFill>
                  <a:srgbClr val="FF0000"/>
                </a:solidFill>
              </a:rPr>
              <a:t>SP.P</a:t>
            </a:r>
            <a:r>
              <a:rPr lang="en-US" sz="3600" dirty="0">
                <a:solidFill>
                  <a:srgbClr val="FF0000"/>
                </a:solidFill>
              </a:rPr>
              <a:t># = P.P</a:t>
            </a:r>
            <a:r>
              <a:rPr lang="en-US" sz="3600" dirty="0" smtClean="0">
                <a:solidFill>
                  <a:srgbClr val="FF0000"/>
                </a:solidFill>
              </a:rPr>
              <a:t>#</a:t>
            </a:r>
            <a:r>
              <a:rPr lang="en-US" sz="3600" dirty="0" smtClean="0"/>
              <a:t>) 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Where QTY </a:t>
            </a:r>
            <a:r>
              <a:rPr lang="en-US" sz="3600" dirty="0"/>
              <a:t>&lt;</a:t>
            </a:r>
            <a:r>
              <a:rPr lang="en-US" sz="3600" dirty="0" smtClean="0"/>
              <a:t> 300;</a:t>
            </a:r>
          </a:p>
          <a:p>
            <a:r>
              <a:rPr lang="fr-FR" dirty="0" smtClean="0"/>
              <a:t>In </a:t>
            </a:r>
            <a:r>
              <a:rPr lang="fr-FR" dirty="0" err="1" smtClean="0">
                <a:solidFill>
                  <a:srgbClr val="FF0000"/>
                </a:solidFill>
              </a:rPr>
              <a:t>red</a:t>
            </a:r>
            <a:r>
              <a:rPr lang="fr-FR" dirty="0" smtClean="0"/>
              <a:t> </a:t>
            </a:r>
            <a:r>
              <a:rPr lang="fr-FR" dirty="0" err="1" smtClean="0"/>
              <a:t>there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the </a:t>
            </a:r>
            <a:r>
              <a:rPr lang="fr-FR" dirty="0" err="1" smtClean="0">
                <a:solidFill>
                  <a:srgbClr val="FF0000"/>
                </a:solidFill>
              </a:rPr>
              <a:t>logical</a:t>
            </a:r>
            <a:r>
              <a:rPr lang="fr-FR" dirty="0" smtClean="0">
                <a:solidFill>
                  <a:srgbClr val="FF0000"/>
                </a:solidFill>
              </a:rPr>
              <a:t> navigation </a:t>
            </a:r>
            <a:r>
              <a:rPr lang="fr-FR" dirty="0" smtClean="0"/>
              <a:t>(LN) over S, SP and P</a:t>
            </a:r>
          </a:p>
          <a:p>
            <a:r>
              <a:rPr lang="fr-FR" dirty="0" err="1" smtClean="0"/>
              <a:t>Left</a:t>
            </a:r>
            <a:r>
              <a:rPr lang="fr-FR" dirty="0" smtClean="0"/>
              <a:t> joins are </a:t>
            </a:r>
            <a:r>
              <a:rPr lang="fr-FR" dirty="0" err="1" smtClean="0"/>
              <a:t>necessary</a:t>
            </a:r>
            <a:r>
              <a:rPr lang="fr-FR" dirty="0" smtClean="0"/>
              <a:t> </a:t>
            </a:r>
            <a:r>
              <a:rPr lang="fr-FR" dirty="0" err="1" smtClean="0"/>
              <a:t>since</a:t>
            </a:r>
            <a:r>
              <a:rPr lang="fr-FR" dirty="0" smtClean="0"/>
              <a:t>, </a:t>
            </a:r>
            <a:r>
              <a:rPr lang="fr-FR" dirty="0" err="1" smtClean="0"/>
              <a:t>basically</a:t>
            </a:r>
            <a:r>
              <a:rPr lang="fr-FR" dirty="0" smtClean="0"/>
              <a:t>,  </a:t>
            </a:r>
            <a:r>
              <a:rPr lang="fr-FR" dirty="0" err="1" smtClean="0"/>
              <a:t>there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no </a:t>
            </a:r>
            <a:r>
              <a:rPr lang="fr-FR" dirty="0" err="1" smtClean="0"/>
              <a:t>referential</a:t>
            </a:r>
            <a:r>
              <a:rPr lang="fr-FR" dirty="0" smtClean="0"/>
              <a:t> </a:t>
            </a:r>
            <a:r>
              <a:rPr lang="fr-FR" dirty="0" err="1" smtClean="0"/>
              <a:t>integrity</a:t>
            </a:r>
            <a:r>
              <a:rPr lang="fr-FR" dirty="0" smtClean="0"/>
              <a:t> in S-P </a:t>
            </a:r>
            <a:endParaRPr lang="en-US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z="1600" smtClean="0"/>
              <a:t>17</a:t>
            </a:fld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466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4988"/>
            <a:ext cx="8229600" cy="778098"/>
          </a:xfrm>
        </p:spPr>
        <p:txBody>
          <a:bodyPr>
            <a:normAutofit/>
          </a:bodyPr>
          <a:lstStyle/>
          <a:p>
            <a:pPr lvl="0"/>
            <a:r>
              <a:rPr lang="fr-FR" b="1" dirty="0" err="1" smtClean="0"/>
              <a:t>Why</a:t>
            </a:r>
            <a:r>
              <a:rPr lang="fr-FR" b="1" dirty="0" smtClean="0"/>
              <a:t> </a:t>
            </a:r>
            <a:r>
              <a:rPr lang="fr-FR" b="1" dirty="0" err="1" smtClean="0"/>
              <a:t>View</a:t>
            </a:r>
            <a:r>
              <a:rPr lang="fr-FR" b="1" dirty="0" smtClean="0"/>
              <a:t> SP for S-P ?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058" y="980728"/>
            <a:ext cx="9018438" cy="525658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fr-FR" sz="4000" dirty="0" err="1" smtClean="0"/>
              <a:t>With</a:t>
            </a:r>
            <a:r>
              <a:rPr lang="fr-FR" sz="4000" dirty="0" smtClean="0"/>
              <a:t> </a:t>
            </a:r>
            <a:r>
              <a:rPr lang="fr-FR" sz="4000" dirty="0" err="1" smtClean="0"/>
              <a:t>view</a:t>
            </a:r>
            <a:r>
              <a:rPr lang="fr-FR" sz="4000" dirty="0" smtClean="0"/>
              <a:t> SP used </a:t>
            </a:r>
            <a:r>
              <a:rPr lang="fr-FR" sz="4000" dirty="0" err="1" smtClean="0"/>
              <a:t>instead</a:t>
            </a:r>
            <a:r>
              <a:rPr lang="fr-FR" sz="4000" dirty="0" smtClean="0"/>
              <a:t> of S-P.SP, Q </a:t>
            </a:r>
            <a:r>
              <a:rPr lang="fr-FR" sz="4000" dirty="0" err="1" smtClean="0"/>
              <a:t>formulates</a:t>
            </a:r>
            <a:r>
              <a:rPr lang="fr-FR" sz="4000" dirty="0" smtClean="0"/>
              <a:t> as the LNF SQL select-</a:t>
            </a:r>
            <a:r>
              <a:rPr lang="fr-FR" sz="4000" dirty="0" err="1" smtClean="0"/>
              <a:t>project</a:t>
            </a:r>
            <a:r>
              <a:rPr lang="fr-FR" sz="4000" dirty="0" smtClean="0"/>
              <a:t>:</a:t>
            </a:r>
            <a:endParaRPr lang="en-US" sz="4000" dirty="0" smtClean="0"/>
          </a:p>
          <a:p>
            <a:pPr marL="0" indent="0">
              <a:buNone/>
            </a:pPr>
            <a:r>
              <a:rPr lang="en-US" sz="4000" dirty="0"/>
              <a:t>Select </a:t>
            </a:r>
            <a:r>
              <a:rPr lang="en-US" sz="4000" i="1" dirty="0" smtClean="0">
                <a:solidFill>
                  <a:srgbClr val="FF0000"/>
                </a:solidFill>
              </a:rPr>
              <a:t>SNAME</a:t>
            </a:r>
            <a:r>
              <a:rPr lang="en-US" sz="4000" dirty="0" smtClean="0"/>
              <a:t>, </a:t>
            </a:r>
            <a:r>
              <a:rPr lang="en-US" sz="4000" i="1" dirty="0" smtClean="0">
                <a:solidFill>
                  <a:srgbClr val="FF0000"/>
                </a:solidFill>
              </a:rPr>
              <a:t>QTY</a:t>
            </a:r>
            <a:r>
              <a:rPr lang="en-US" sz="4000" i="1" dirty="0">
                <a:solidFill>
                  <a:srgbClr val="FF0000"/>
                </a:solidFill>
              </a:rPr>
              <a:t>, PNAME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smtClean="0"/>
              <a:t>Where </a:t>
            </a:r>
            <a:r>
              <a:rPr lang="en-US" sz="4000" i="1" dirty="0" smtClean="0">
                <a:solidFill>
                  <a:srgbClr val="FF0000"/>
                </a:solidFill>
              </a:rPr>
              <a:t>QTY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smtClean="0"/>
              <a:t>&lt; 300 From SP;</a:t>
            </a:r>
            <a:endParaRPr lang="fr-FR" sz="4000" dirty="0"/>
          </a:p>
          <a:p>
            <a:pPr>
              <a:spcAft>
                <a:spcPts val="1200"/>
              </a:spcAft>
            </a:pPr>
            <a:r>
              <a:rPr lang="fr-FR" sz="4000" dirty="0" err="1"/>
              <a:t>Substantially</a:t>
            </a:r>
            <a:r>
              <a:rPr lang="fr-FR" sz="4000" dirty="0"/>
              <a:t> </a:t>
            </a:r>
            <a:r>
              <a:rPr lang="fr-FR" sz="4000" dirty="0" err="1" smtClean="0"/>
              <a:t>less</a:t>
            </a:r>
            <a:r>
              <a:rPr lang="fr-FR" sz="4000" dirty="0" smtClean="0"/>
              <a:t> </a:t>
            </a:r>
            <a:r>
              <a:rPr lang="fr-FR" sz="4000" dirty="0" err="1" smtClean="0"/>
              <a:t>procedural</a:t>
            </a:r>
            <a:r>
              <a:rPr lang="fr-FR" sz="4000" dirty="0" smtClean="0"/>
              <a:t> formulation</a:t>
            </a:r>
          </a:p>
          <a:p>
            <a:pPr lvl="1">
              <a:spcAft>
                <a:spcPts val="1200"/>
              </a:spcAft>
            </a:pPr>
            <a:r>
              <a:rPr lang="en-US" sz="3600" dirty="0"/>
              <a:t> </a:t>
            </a:r>
            <a:r>
              <a:rPr lang="en-US" sz="3600" dirty="0" smtClean="0"/>
              <a:t>Fewer mandatory </a:t>
            </a:r>
            <a:r>
              <a:rPr lang="en-US" sz="3600" dirty="0"/>
              <a:t>characters to </a:t>
            </a:r>
            <a:r>
              <a:rPr lang="en-US" sz="3600" dirty="0" smtClean="0"/>
              <a:t>type-in</a:t>
            </a:r>
            <a:endParaRPr lang="en-US" sz="36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z="1600" smtClean="0"/>
              <a:t>18</a:t>
            </a:fld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732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4988"/>
            <a:ext cx="8229600" cy="778098"/>
          </a:xfrm>
        </p:spPr>
        <p:txBody>
          <a:bodyPr>
            <a:normAutofit/>
          </a:bodyPr>
          <a:lstStyle/>
          <a:p>
            <a:pPr lvl="0"/>
            <a:r>
              <a:rPr lang="fr-FR" b="1" dirty="0" err="1" smtClean="0"/>
              <a:t>Why</a:t>
            </a:r>
            <a:r>
              <a:rPr lang="fr-FR" b="1" dirty="0" smtClean="0"/>
              <a:t> SIR SP </a:t>
            </a:r>
            <a:r>
              <a:rPr lang="fr-FR" b="1" dirty="0" err="1" smtClean="0"/>
              <a:t>Instead</a:t>
            </a:r>
            <a:r>
              <a:rPr lang="fr-FR" b="1" dirty="0" smtClean="0"/>
              <a:t> of </a:t>
            </a:r>
            <a:r>
              <a:rPr lang="fr-FR" b="1" dirty="0" err="1" smtClean="0"/>
              <a:t>view</a:t>
            </a:r>
            <a:r>
              <a:rPr lang="fr-FR" b="1" dirty="0" smtClean="0"/>
              <a:t> SP ?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059" y="980728"/>
            <a:ext cx="8784976" cy="504056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fr-FR" sz="3600" dirty="0" err="1" smtClean="0"/>
              <a:t>Given</a:t>
            </a:r>
            <a:r>
              <a:rPr lang="fr-FR" sz="3600" dirty="0" smtClean="0"/>
              <a:t> S-P1.SP </a:t>
            </a:r>
            <a:r>
              <a:rPr lang="fr-FR" sz="3600" dirty="0" err="1" smtClean="0"/>
              <a:t>instead</a:t>
            </a:r>
            <a:r>
              <a:rPr lang="fr-FR" sz="3600" dirty="0" smtClean="0"/>
              <a:t> of </a:t>
            </a:r>
            <a:r>
              <a:rPr lang="fr-FR" sz="3600" dirty="0" err="1" smtClean="0"/>
              <a:t>view</a:t>
            </a:r>
            <a:r>
              <a:rPr lang="fr-FR" sz="3600" dirty="0" smtClean="0"/>
              <a:t> SP in S-P, </a:t>
            </a:r>
            <a:r>
              <a:rPr lang="fr-FR" sz="3600" dirty="0"/>
              <a:t>Q </a:t>
            </a:r>
            <a:r>
              <a:rPr lang="fr-FR" sz="3600" dirty="0" err="1"/>
              <a:t>would</a:t>
            </a:r>
            <a:r>
              <a:rPr lang="fr-FR" sz="3600" dirty="0"/>
              <a:t> </a:t>
            </a:r>
            <a:r>
              <a:rPr lang="fr-FR" sz="3600" dirty="0" err="1"/>
              <a:t>be</a:t>
            </a:r>
            <a:r>
              <a:rPr lang="fr-FR" sz="3600" dirty="0"/>
              <a:t>:</a:t>
            </a:r>
          </a:p>
          <a:p>
            <a:pPr marL="0" indent="0">
              <a:buNone/>
            </a:pPr>
            <a:r>
              <a:rPr lang="en-US" sz="3600" dirty="0"/>
              <a:t>Select </a:t>
            </a:r>
            <a:r>
              <a:rPr lang="en-US" sz="3600" i="1" dirty="0">
                <a:solidFill>
                  <a:srgbClr val="FF0000"/>
                </a:solidFill>
              </a:rPr>
              <a:t>SNAME</a:t>
            </a:r>
            <a:r>
              <a:rPr lang="en-US" sz="3600" dirty="0"/>
              <a:t>, </a:t>
            </a:r>
            <a:r>
              <a:rPr lang="en-US" sz="3600" dirty="0">
                <a:solidFill>
                  <a:srgbClr val="002060"/>
                </a:solidFill>
              </a:rPr>
              <a:t>QTY</a:t>
            </a:r>
            <a:r>
              <a:rPr lang="en-US" sz="3600" dirty="0">
                <a:solidFill>
                  <a:srgbClr val="FF0000"/>
                </a:solidFill>
              </a:rPr>
              <a:t>, </a:t>
            </a:r>
            <a:r>
              <a:rPr lang="en-US" sz="3600" i="1" dirty="0">
                <a:solidFill>
                  <a:srgbClr val="FF0000"/>
                </a:solidFill>
              </a:rPr>
              <a:t>PNAME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/>
              <a:t>Where QTY &lt; 300 From SP;</a:t>
            </a:r>
          </a:p>
          <a:p>
            <a:r>
              <a:rPr lang="fr-FR" sz="3600" dirty="0" err="1"/>
              <a:t>Same</a:t>
            </a:r>
            <a:r>
              <a:rPr lang="fr-FR" sz="3600" dirty="0"/>
              <a:t> </a:t>
            </a:r>
            <a:r>
              <a:rPr lang="fr-FR" sz="3600" dirty="0" err="1"/>
              <a:t>thus</a:t>
            </a:r>
            <a:r>
              <a:rPr lang="fr-FR" sz="3600" dirty="0"/>
              <a:t> </a:t>
            </a:r>
            <a:r>
              <a:rPr lang="fr-FR" sz="3600" dirty="0" err="1"/>
              <a:t>except</a:t>
            </a:r>
            <a:r>
              <a:rPr lang="fr-FR" sz="3600" dirty="0"/>
              <a:t> </a:t>
            </a:r>
            <a:r>
              <a:rPr lang="fr-FR" sz="3600" dirty="0" err="1"/>
              <a:t>that</a:t>
            </a:r>
            <a:r>
              <a:rPr lang="fr-FR" sz="3600" dirty="0"/>
              <a:t> QTY </a:t>
            </a:r>
            <a:r>
              <a:rPr lang="fr-FR" sz="3600" dirty="0" err="1"/>
              <a:t>is</a:t>
            </a:r>
            <a:r>
              <a:rPr lang="fr-FR" sz="3600" dirty="0"/>
              <a:t> an SA and SP </a:t>
            </a:r>
            <a:r>
              <a:rPr lang="fr-FR" sz="3600" dirty="0" err="1"/>
              <a:t>is</a:t>
            </a:r>
            <a:r>
              <a:rPr lang="fr-FR" sz="3600" dirty="0"/>
              <a:t> a SIR</a:t>
            </a:r>
          </a:p>
          <a:p>
            <a:r>
              <a:rPr lang="fr-FR" sz="3600" dirty="0"/>
              <a:t>Who </a:t>
            </a:r>
            <a:r>
              <a:rPr lang="fr-FR" sz="3600" dirty="0" smtClean="0"/>
              <a:t>cares ?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4400" b="1" dirty="0" smtClean="0"/>
          </a:p>
          <a:p>
            <a:pPr marL="0" indent="0">
              <a:buNone/>
            </a:pPr>
            <a:endParaRPr lang="fr-FR" sz="43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z="1600" smtClean="0"/>
              <a:t>19</a:t>
            </a:fld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710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/>
          </a:bodyPr>
          <a:lstStyle/>
          <a:p>
            <a:r>
              <a:rPr lang="fr-FR" sz="4000" dirty="0" err="1" smtClean="0">
                <a:solidFill>
                  <a:srgbClr val="7030A0"/>
                </a:solidFill>
              </a:rPr>
              <a:t>What’s</a:t>
            </a:r>
            <a:r>
              <a:rPr lang="fr-FR" sz="4000" dirty="0" smtClean="0">
                <a:solidFill>
                  <a:srgbClr val="7030A0"/>
                </a:solidFill>
              </a:rPr>
              <a:t> Up ? </a:t>
            </a:r>
            <a:endParaRPr lang="fr-FR" sz="40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052736"/>
            <a:ext cx="8928992" cy="4896544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4000" i="1" dirty="0" smtClean="0"/>
              <a:t>Presumably, everyone in this room is familiar with some SQL DBS</a:t>
            </a:r>
          </a:p>
          <a:p>
            <a:pPr>
              <a:spcAft>
                <a:spcPts val="600"/>
              </a:spcAft>
            </a:pPr>
            <a:r>
              <a:rPr lang="en-US" sz="4000" dirty="0" smtClean="0"/>
              <a:t>A typical scheme of a stored relation (SR), say R, with foreign keys is not only what </a:t>
            </a:r>
            <a:r>
              <a:rPr lang="en-US" sz="4000" dirty="0"/>
              <a:t>you were all told </a:t>
            </a:r>
            <a:r>
              <a:rPr lang="en-US" sz="4000" dirty="0" smtClean="0"/>
              <a:t>it is</a:t>
            </a:r>
          </a:p>
          <a:p>
            <a:pPr lvl="1">
              <a:spcAft>
                <a:spcPts val="600"/>
              </a:spcAft>
            </a:pPr>
            <a:r>
              <a:rPr lang="en-US" sz="3600" dirty="0"/>
              <a:t> </a:t>
            </a:r>
            <a:r>
              <a:rPr lang="en-US" sz="3600" dirty="0" smtClean="0"/>
              <a:t>I.e., defines SR R only</a:t>
            </a:r>
          </a:p>
          <a:p>
            <a:pPr>
              <a:spcAft>
                <a:spcPts val="600"/>
              </a:spcAft>
            </a:pPr>
            <a:r>
              <a:rPr lang="en-US" sz="4000" dirty="0" smtClean="0"/>
              <a:t>It defines in fact a </a:t>
            </a:r>
            <a:r>
              <a:rPr lang="en-US" sz="4000" i="1" dirty="0" smtClean="0"/>
              <a:t>natural</a:t>
            </a:r>
            <a:r>
              <a:rPr lang="en-US" sz="4000" dirty="0" smtClean="0"/>
              <a:t> Stored and Inherited Relation (SIR) R.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353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4988"/>
            <a:ext cx="8229600" cy="778098"/>
          </a:xfrm>
        </p:spPr>
        <p:txBody>
          <a:bodyPr/>
          <a:lstStyle/>
          <a:p>
            <a:pPr lvl="0"/>
            <a:r>
              <a:rPr lang="fr-FR" b="1" dirty="0" err="1" smtClean="0"/>
              <a:t>Why</a:t>
            </a:r>
            <a:r>
              <a:rPr lang="fr-FR" b="1" dirty="0" smtClean="0"/>
              <a:t> SIR SP </a:t>
            </a:r>
            <a:r>
              <a:rPr lang="fr-FR" b="1" dirty="0" err="1" smtClean="0"/>
              <a:t>instead</a:t>
            </a:r>
            <a:r>
              <a:rPr lang="fr-FR" b="1" dirty="0" smtClean="0"/>
              <a:t> of </a:t>
            </a:r>
            <a:r>
              <a:rPr lang="fr-FR" b="1" dirty="0" err="1" smtClean="0"/>
              <a:t>View</a:t>
            </a:r>
            <a:r>
              <a:rPr lang="fr-FR" b="1" dirty="0" smtClean="0"/>
              <a:t> SP ?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059" y="980728"/>
            <a:ext cx="8784976" cy="50405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4400" i="1" dirty="0" smtClean="0">
                <a:solidFill>
                  <a:srgbClr val="FF0000"/>
                </a:solidFill>
              </a:rPr>
              <a:t>IE</a:t>
            </a:r>
            <a:r>
              <a:rPr lang="en-US" sz="4400" dirty="0" smtClean="0"/>
              <a:t> in SIR SP is </a:t>
            </a:r>
            <a:r>
              <a:rPr lang="en-US" sz="4400" dirty="0" smtClean="0">
                <a:solidFill>
                  <a:srgbClr val="FF0000"/>
                </a:solidFill>
              </a:rPr>
              <a:t>less procedural</a:t>
            </a:r>
            <a:r>
              <a:rPr lang="en-US" sz="4400" dirty="0" smtClean="0"/>
              <a:t> than view SP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4400" dirty="0" smtClean="0"/>
              <a:t> 112 mandatory characters instead of 157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400" dirty="0" smtClean="0"/>
              <a:t> Procedurality (so time) gain of almost 30 % 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4000" dirty="0" smtClean="0"/>
              <a:t>(157 </a:t>
            </a:r>
            <a:r>
              <a:rPr lang="en-US" sz="4000" smtClean="0"/>
              <a:t>– 112) </a:t>
            </a:r>
            <a:r>
              <a:rPr lang="en-US" sz="4000" dirty="0" smtClean="0"/>
              <a:t>/ 157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4400" dirty="0" smtClean="0"/>
              <a:t> </a:t>
            </a:r>
            <a:r>
              <a:rPr lang="en-US" sz="4400" b="1" dirty="0" smtClean="0"/>
              <a:t>Non-procedurality was a driving force for Database Science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sz="4400" b="1" dirty="0"/>
              <a:t> </a:t>
            </a:r>
            <a:r>
              <a:rPr lang="fr-FR" sz="4400" b="1" dirty="0" smtClean="0"/>
              <a:t>For the </a:t>
            </a:r>
            <a:r>
              <a:rPr lang="fr-FR" sz="4400" b="1" dirty="0" err="1" smtClean="0"/>
              <a:t>relational</a:t>
            </a:r>
            <a:r>
              <a:rPr lang="fr-FR" sz="4400" b="1" dirty="0" smtClean="0"/>
              <a:t> model / Codasyl model in </a:t>
            </a:r>
            <a:r>
              <a:rPr lang="fr-FR" sz="4400" b="1" dirty="0" err="1" smtClean="0"/>
              <a:t>particular</a:t>
            </a:r>
            <a:endParaRPr lang="en-US" sz="44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4400" b="1" dirty="0" smtClean="0"/>
              <a:t> </a:t>
            </a:r>
            <a:r>
              <a:rPr lang="en-US" sz="4400" b="1" dirty="0"/>
              <a:t>F</a:t>
            </a:r>
            <a:r>
              <a:rPr lang="en-US" sz="4400" b="1" dirty="0" smtClean="0"/>
              <a:t>or entire Computer Science, in fact</a:t>
            </a:r>
          </a:p>
          <a:p>
            <a:pPr marL="0" indent="0">
              <a:buNone/>
            </a:pPr>
            <a:endParaRPr lang="fr-FR" sz="43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z="1600" smtClean="0"/>
              <a:t>20</a:t>
            </a:fld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998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78098"/>
          </a:xfrm>
        </p:spPr>
        <p:txBody>
          <a:bodyPr/>
          <a:lstStyle/>
          <a:p>
            <a:pPr lvl="0"/>
            <a:r>
              <a:rPr lang="fr-FR" b="1" dirty="0" smtClean="0"/>
              <a:t>Can </a:t>
            </a:r>
            <a:r>
              <a:rPr lang="fr-FR" b="1" dirty="0" err="1" smtClean="0"/>
              <a:t>We</a:t>
            </a:r>
            <a:r>
              <a:rPr lang="fr-FR" b="1" dirty="0" smtClean="0"/>
              <a:t> Do </a:t>
            </a:r>
            <a:r>
              <a:rPr lang="fr-FR" b="1" dirty="0" err="1" smtClean="0"/>
              <a:t>Better</a:t>
            </a:r>
            <a:r>
              <a:rPr lang="fr-FR" b="1" dirty="0" smtClean="0"/>
              <a:t> ?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24744"/>
            <a:ext cx="9018437" cy="50405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How far can we reduce the procedurality of IE for SP scheme ?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b="1" dirty="0" smtClean="0">
                <a:solidFill>
                  <a:srgbClr val="FF0000"/>
                </a:solidFill>
              </a:rPr>
              <a:t>Hurray! Typically to ZERO</a:t>
            </a:r>
            <a:r>
              <a:rPr lang="en-US" sz="3600" dirty="0" smtClean="0"/>
              <a:t>   </a:t>
            </a:r>
            <a:endParaRPr lang="en-US" dirty="0" smtClean="0"/>
          </a:p>
          <a:p>
            <a:r>
              <a:rPr lang="en-US" sz="3600" dirty="0" smtClean="0"/>
              <a:t>Create Table SP  for SR SP</a:t>
            </a:r>
            <a:r>
              <a:rPr lang="en-US" sz="4000" dirty="0" smtClean="0"/>
              <a:t> </a:t>
            </a:r>
            <a:r>
              <a:rPr lang="en-US" sz="3600" dirty="0" smtClean="0"/>
              <a:t> </a:t>
            </a:r>
            <a:r>
              <a:rPr lang="en-US" sz="3600" dirty="0"/>
              <a:t>m</a:t>
            </a:r>
            <a:r>
              <a:rPr lang="en-US" sz="3600" dirty="0" smtClean="0"/>
              <a:t>ay indeed suffice as an </a:t>
            </a:r>
            <a:r>
              <a:rPr lang="en-US" sz="3600" i="1" dirty="0" smtClean="0"/>
              <a:t>implicit</a:t>
            </a:r>
            <a:r>
              <a:rPr lang="en-US" sz="3600" dirty="0" smtClean="0"/>
              <a:t> Create Table SP for SIR SP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 smtClean="0"/>
              <a:t> By inferring from it the </a:t>
            </a:r>
            <a:r>
              <a:rPr lang="en-US" sz="3600" i="1" dirty="0" smtClean="0"/>
              <a:t>explicit</a:t>
            </a:r>
            <a:r>
              <a:rPr lang="en-US" sz="3600" dirty="0" smtClean="0"/>
              <a:t> Create Table SP for SIR SP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r-FR" sz="3200" dirty="0" err="1" smtClean="0"/>
              <a:t>With</a:t>
            </a:r>
            <a:r>
              <a:rPr lang="fr-FR" sz="3200" dirty="0" smtClean="0"/>
              <a:t> </a:t>
            </a:r>
            <a:r>
              <a:rPr lang="fr-FR" sz="3200" dirty="0" err="1" smtClean="0"/>
              <a:t>every</a:t>
            </a:r>
            <a:r>
              <a:rPr lang="fr-FR" sz="3200" dirty="0" smtClean="0"/>
              <a:t> IA and From clause</a:t>
            </a:r>
            <a:endParaRPr lang="en-US" sz="32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z="1600" smtClean="0"/>
              <a:t>21</a:t>
            </a:fld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474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78098"/>
          </a:xfrm>
        </p:spPr>
        <p:txBody>
          <a:bodyPr/>
          <a:lstStyle/>
          <a:p>
            <a:pPr lvl="0"/>
            <a:r>
              <a:rPr lang="fr-FR" b="1" dirty="0" smtClean="0"/>
              <a:t>How ?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24744"/>
            <a:ext cx="9018437" cy="504056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sz="4000" dirty="0" smtClean="0"/>
              <a:t>E</a:t>
            </a:r>
            <a:r>
              <a:rPr lang="en-US" sz="4000" dirty="0" smtClean="0"/>
              <a:t>very</a:t>
            </a:r>
            <a:r>
              <a:rPr lang="en-US" sz="4000" dirty="0" smtClean="0">
                <a:solidFill>
                  <a:srgbClr val="002060"/>
                </a:solidFill>
              </a:rPr>
              <a:t> foreign key</a:t>
            </a:r>
            <a:r>
              <a:rPr lang="en-US" sz="4000" dirty="0" smtClean="0"/>
              <a:t> implicitly inherits as an IA every </a:t>
            </a:r>
            <a:r>
              <a:rPr lang="en-US" sz="4000" dirty="0"/>
              <a:t>non-key attribute </a:t>
            </a:r>
            <a:r>
              <a:rPr lang="en-US" sz="4000" dirty="0" smtClean="0"/>
              <a:t>of the referenced relation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600" dirty="0"/>
              <a:t> </a:t>
            </a:r>
            <a:r>
              <a:rPr lang="en-US" sz="3600" dirty="0" smtClean="0"/>
              <a:t>With the same proper name and same value for the same key value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4000" dirty="0" smtClean="0"/>
              <a:t>In the </a:t>
            </a:r>
            <a:r>
              <a:rPr lang="fr-FR" sz="4000" dirty="0" err="1" smtClean="0"/>
              <a:t>nutshell</a:t>
            </a:r>
            <a:r>
              <a:rPr lang="fr-FR" sz="4000" dirty="0" smtClean="0"/>
              <a:t>, </a:t>
            </a:r>
            <a:r>
              <a:rPr lang="fr-FR" sz="4000" dirty="0" err="1" smtClean="0"/>
              <a:t>this</a:t>
            </a:r>
            <a:r>
              <a:rPr lang="fr-FR" sz="4000" dirty="0" smtClean="0"/>
              <a:t> usually </a:t>
            </a:r>
            <a:r>
              <a:rPr lang="fr-FR" sz="4000" dirty="0" err="1" smtClean="0"/>
              <a:t>defines</a:t>
            </a:r>
            <a:r>
              <a:rPr lang="fr-FR" sz="4000" dirty="0" smtClean="0"/>
              <a:t> for an SR R </a:t>
            </a:r>
            <a:r>
              <a:rPr lang="fr-FR" sz="4000" dirty="0" err="1" smtClean="0"/>
              <a:t>with</a:t>
            </a:r>
            <a:r>
              <a:rPr lang="fr-FR" sz="4000" dirty="0" smtClean="0"/>
              <a:t> </a:t>
            </a:r>
            <a:r>
              <a:rPr lang="fr-FR" sz="4000" dirty="0" err="1" smtClean="0"/>
              <a:t>foreign</a:t>
            </a:r>
            <a:r>
              <a:rPr lang="fr-FR" sz="4000" dirty="0" smtClean="0"/>
              <a:t> </a:t>
            </a:r>
            <a:r>
              <a:rPr lang="fr-FR" sz="4000" dirty="0" err="1" smtClean="0"/>
              <a:t>keys</a:t>
            </a:r>
            <a:r>
              <a:rPr lang="fr-FR" sz="4000" dirty="0" smtClean="0"/>
              <a:t> </a:t>
            </a:r>
            <a:r>
              <a:rPr lang="fr-FR" sz="4000" dirty="0" err="1" smtClean="0"/>
              <a:t>its</a:t>
            </a:r>
            <a:r>
              <a:rPr lang="fr-FR" sz="4000" dirty="0" smtClean="0"/>
              <a:t> </a:t>
            </a:r>
            <a:r>
              <a:rPr lang="fr-FR" sz="4000" i="1" dirty="0" err="1" smtClean="0"/>
              <a:t>natural</a:t>
            </a:r>
            <a:r>
              <a:rPr lang="fr-FR" sz="4000" i="1" dirty="0" smtClean="0"/>
              <a:t> </a:t>
            </a:r>
            <a:r>
              <a:rPr lang="fr-FR" sz="4000" dirty="0" smtClean="0"/>
              <a:t>SIR 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3600" dirty="0" smtClean="0"/>
              <a:t>Our SP </a:t>
            </a:r>
            <a:r>
              <a:rPr lang="fr-FR" sz="3600" dirty="0" err="1" smtClean="0"/>
              <a:t>is</a:t>
            </a:r>
            <a:r>
              <a:rPr lang="fr-FR" sz="3600" dirty="0" smtClean="0"/>
              <a:t> the </a:t>
            </a:r>
            <a:r>
              <a:rPr lang="fr-FR" sz="3600" dirty="0" err="1" smtClean="0"/>
              <a:t>natural</a:t>
            </a:r>
            <a:r>
              <a:rPr lang="fr-FR" sz="3600" dirty="0" smtClean="0"/>
              <a:t> SP (for SR SP and SP_)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z="1600" smtClean="0"/>
              <a:t>22</a:t>
            </a:fld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458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4988"/>
            <a:ext cx="8229600" cy="778098"/>
          </a:xfrm>
        </p:spPr>
        <p:txBody>
          <a:bodyPr/>
          <a:lstStyle/>
          <a:p>
            <a:pPr lvl="0"/>
            <a:r>
              <a:rPr lang="fr-FR" b="1" dirty="0" smtClean="0"/>
              <a:t>How ?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058" y="980728"/>
            <a:ext cx="8874421" cy="5400600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en-US" sz="2800" dirty="0" smtClean="0"/>
              <a:t>Our implicit natural SIR SP scheme is the one of S-P.SP: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800" dirty="0" smtClean="0"/>
              <a:t>Create </a:t>
            </a:r>
            <a:r>
              <a:rPr lang="en-US" sz="2800" dirty="0"/>
              <a:t>Table SP (S# Char 5, </a:t>
            </a:r>
            <a:r>
              <a:rPr lang="en-US" sz="2800" dirty="0" smtClean="0"/>
              <a:t>P</a:t>
            </a:r>
            <a:r>
              <a:rPr lang="en-US" sz="2800" dirty="0"/>
              <a:t># Char 5</a:t>
            </a:r>
            <a:r>
              <a:rPr lang="en-US" sz="2800" dirty="0">
                <a:solidFill>
                  <a:srgbClr val="FF0000"/>
                </a:solidFill>
              </a:rPr>
              <a:t>, </a:t>
            </a:r>
            <a:r>
              <a:rPr lang="en-US" sz="2800" dirty="0" smtClean="0"/>
              <a:t>QTY INT, Primary </a:t>
            </a:r>
            <a:r>
              <a:rPr lang="en-US" sz="2800" dirty="0"/>
              <a:t>Key (S#, P</a:t>
            </a:r>
            <a:r>
              <a:rPr lang="en-US" sz="2800" dirty="0" smtClean="0"/>
              <a:t>#));</a:t>
            </a:r>
            <a:endParaRPr lang="fr-FR" sz="2800" dirty="0" smtClean="0"/>
          </a:p>
          <a:p>
            <a:pPr>
              <a:lnSpc>
                <a:spcPct val="170000"/>
              </a:lnSpc>
            </a:pPr>
            <a:r>
              <a:rPr lang="fr-FR" sz="2800" dirty="0" smtClean="0"/>
              <a:t>Our explicit </a:t>
            </a:r>
            <a:r>
              <a:rPr lang="fr-FR" sz="2800" dirty="0" err="1" smtClean="0"/>
              <a:t>natural</a:t>
            </a:r>
            <a:r>
              <a:rPr lang="fr-FR" sz="2800" dirty="0" smtClean="0"/>
              <a:t> SIR SP </a:t>
            </a:r>
            <a:r>
              <a:rPr lang="fr-FR" sz="2800" dirty="0" err="1" smtClean="0"/>
              <a:t>scheme</a:t>
            </a:r>
            <a:r>
              <a:rPr lang="fr-FR" sz="2800" dirty="0" smtClean="0"/>
              <a:t> </a:t>
            </a:r>
            <a:r>
              <a:rPr lang="fr-FR" sz="2800" dirty="0" err="1" smtClean="0"/>
              <a:t>is</a:t>
            </a:r>
            <a:r>
              <a:rPr lang="fr-FR" sz="2800" dirty="0" smtClean="0"/>
              <a:t> the </a:t>
            </a:r>
            <a:r>
              <a:rPr lang="fr-FR" sz="2800" dirty="0" err="1" smtClean="0"/>
              <a:t>example</a:t>
            </a:r>
            <a:r>
              <a:rPr lang="fr-FR" sz="2800" dirty="0" smtClean="0"/>
              <a:t> one:</a:t>
            </a:r>
            <a:endParaRPr lang="en-US" sz="2800" dirty="0"/>
          </a:p>
          <a:p>
            <a:pPr marL="0" indent="0">
              <a:buNone/>
            </a:pPr>
            <a:r>
              <a:rPr lang="en-US" sz="2400" dirty="0"/>
              <a:t>Create Table SP (S# Char 5 </a:t>
            </a:r>
            <a:r>
              <a:rPr lang="en-US" sz="2400" i="1" dirty="0" smtClean="0">
                <a:solidFill>
                  <a:srgbClr val="FF0000"/>
                </a:solidFill>
              </a:rPr>
              <a:t>{SNAME</a:t>
            </a:r>
            <a:r>
              <a:rPr lang="en-US" sz="2400" i="1" dirty="0">
                <a:solidFill>
                  <a:srgbClr val="FF0000"/>
                </a:solidFill>
              </a:rPr>
              <a:t>, STATUS, </a:t>
            </a:r>
            <a:r>
              <a:rPr lang="en-US" sz="2400" i="1" dirty="0" smtClean="0">
                <a:solidFill>
                  <a:srgbClr val="FF0000"/>
                </a:solidFill>
              </a:rPr>
              <a:t>S.CITY}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/>
              <a:t>P# Char 5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</a:rPr>
              <a:t>{PNAME</a:t>
            </a:r>
            <a:r>
              <a:rPr lang="en-US" sz="2400" i="1" dirty="0">
                <a:solidFill>
                  <a:srgbClr val="FF0000"/>
                </a:solidFill>
              </a:rPr>
              <a:t>, COLOR, WEIGHT, </a:t>
            </a:r>
            <a:r>
              <a:rPr lang="en-US" sz="2400" i="1" dirty="0" smtClean="0">
                <a:solidFill>
                  <a:srgbClr val="FF0000"/>
                </a:solidFill>
              </a:rPr>
              <a:t>P.CITY}</a:t>
            </a:r>
            <a:r>
              <a:rPr lang="en-US" sz="2400" dirty="0" smtClean="0"/>
              <a:t> </a:t>
            </a:r>
            <a:r>
              <a:rPr lang="en-US" sz="2400" dirty="0"/>
              <a:t>QTY INT </a:t>
            </a:r>
            <a:r>
              <a:rPr lang="en-US" sz="2400" i="1" dirty="0" smtClean="0">
                <a:solidFill>
                  <a:srgbClr val="FF0000"/>
                </a:solidFill>
              </a:rPr>
              <a:t>{From </a:t>
            </a:r>
            <a:r>
              <a:rPr lang="en-US" sz="2400" i="1" dirty="0">
                <a:solidFill>
                  <a:srgbClr val="FF0000"/>
                </a:solidFill>
              </a:rPr>
              <a:t>SP_ Left Join S On (SP_.S# = S.S#) LEFT JOIN P On (SP_.P# = </a:t>
            </a:r>
            <a:r>
              <a:rPr lang="en-US" sz="2400" i="1">
                <a:solidFill>
                  <a:srgbClr val="FF0000"/>
                </a:solidFill>
              </a:rPr>
              <a:t>P.P</a:t>
            </a:r>
            <a:r>
              <a:rPr lang="en-US" sz="2400" i="1" smtClean="0">
                <a:solidFill>
                  <a:srgbClr val="FF0000"/>
                </a:solidFill>
              </a:rPr>
              <a:t>#)}</a:t>
            </a:r>
            <a:r>
              <a:rPr lang="en-US" sz="2400" i="1" smtClean="0"/>
              <a:t> </a:t>
            </a:r>
            <a:r>
              <a:rPr lang="en-US" sz="2400" dirty="0"/>
              <a:t>Primary Key (S#, P#));</a:t>
            </a:r>
          </a:p>
          <a:p>
            <a:pPr>
              <a:lnSpc>
                <a:spcPct val="170000"/>
              </a:lnSpc>
            </a:pPr>
            <a:r>
              <a:rPr lang="fr-FR" sz="2800" dirty="0" smtClean="0"/>
              <a:t>One </a:t>
            </a:r>
            <a:r>
              <a:rPr lang="fr-FR" sz="2800" dirty="0" err="1" smtClean="0"/>
              <a:t>can</a:t>
            </a:r>
            <a:r>
              <a:rPr lang="fr-FR" sz="2800" dirty="0" smtClean="0"/>
              <a:t> </a:t>
            </a:r>
            <a:r>
              <a:rPr lang="fr-FR" sz="2800" dirty="0" err="1" smtClean="0"/>
              <a:t>infer</a:t>
            </a:r>
            <a:r>
              <a:rPr lang="fr-FR" sz="2800" dirty="0" smtClean="0"/>
              <a:t> </a:t>
            </a:r>
            <a:r>
              <a:rPr lang="fr-FR" sz="2800" dirty="0" err="1" smtClean="0">
                <a:solidFill>
                  <a:srgbClr val="FF0000"/>
                </a:solidFill>
              </a:rPr>
              <a:t>IAs</a:t>
            </a:r>
            <a:r>
              <a:rPr lang="fr-FR" sz="2800" dirty="0" smtClean="0"/>
              <a:t> from SYSTABLES of </a:t>
            </a:r>
            <a:r>
              <a:rPr lang="fr-FR" sz="2800" dirty="0" err="1" smtClean="0"/>
              <a:t>any</a:t>
            </a:r>
            <a:r>
              <a:rPr lang="fr-FR" sz="2800" dirty="0" smtClean="0"/>
              <a:t> </a:t>
            </a:r>
            <a:r>
              <a:rPr lang="fr-FR" sz="2800" dirty="0" err="1" smtClean="0"/>
              <a:t>popular</a:t>
            </a:r>
            <a:r>
              <a:rPr lang="fr-FR" sz="2800" dirty="0" smtClean="0"/>
              <a:t> DBS</a:t>
            </a:r>
            <a:endParaRPr lang="en-US" sz="2800" dirty="0" smtClean="0"/>
          </a:p>
          <a:p>
            <a:r>
              <a:rPr lang="fr-FR" sz="2800" dirty="0" err="1" smtClean="0"/>
              <a:t>See</a:t>
            </a:r>
            <a:r>
              <a:rPr lang="fr-FR" sz="2800" dirty="0" smtClean="0"/>
              <a:t> (</a:t>
            </a:r>
            <a:r>
              <a:rPr lang="fr-FR" sz="2800" dirty="0" err="1" smtClean="0"/>
              <a:t>easy</a:t>
            </a:r>
            <a:r>
              <a:rPr lang="fr-FR" sz="2800" dirty="0" smtClean="0"/>
              <a:t>) </a:t>
            </a:r>
            <a:r>
              <a:rPr lang="fr-FR" sz="2800" dirty="0" err="1" smtClean="0"/>
              <a:t>rules</a:t>
            </a:r>
            <a:r>
              <a:rPr lang="fr-FR" sz="2800" dirty="0" smtClean="0"/>
              <a:t> in the </a:t>
            </a:r>
            <a:r>
              <a:rPr lang="fr-FR" sz="2800" dirty="0" err="1" smtClean="0"/>
              <a:t>paper</a:t>
            </a:r>
            <a:endParaRPr lang="en-US" sz="28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z="1600" smtClean="0"/>
              <a:t>23</a:t>
            </a:fld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148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80920" cy="864096"/>
          </a:xfrm>
        </p:spPr>
        <p:txBody>
          <a:bodyPr>
            <a:normAutofit/>
          </a:bodyPr>
          <a:lstStyle/>
          <a:p>
            <a:pPr lvl="0"/>
            <a:r>
              <a:rPr lang="en-US" b="1" dirty="0" smtClean="0"/>
              <a:t>SIR-enabled DBS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908720"/>
            <a:ext cx="5688632" cy="4968552"/>
          </a:xfrm>
        </p:spPr>
        <p:txBody>
          <a:bodyPr>
            <a:noAutofit/>
          </a:bodyPr>
          <a:lstStyle/>
          <a:p>
            <a:r>
              <a:rPr lang="en-US" sz="2800" dirty="0" smtClean="0"/>
              <a:t>SIR-layer manages all SIRs</a:t>
            </a:r>
          </a:p>
          <a:p>
            <a:r>
              <a:rPr lang="en-US" sz="2800" dirty="0" smtClean="0"/>
              <a:t>Internally calls existing (kernel) SQL DBS (not SIR-enabled)</a:t>
            </a:r>
          </a:p>
          <a:p>
            <a:r>
              <a:rPr lang="fr-FR" sz="2800" dirty="0" smtClean="0"/>
              <a:t>SP </a:t>
            </a:r>
            <a:r>
              <a:rPr lang="fr-FR" sz="2800" dirty="0" err="1" smtClean="0"/>
              <a:t>defined</a:t>
            </a:r>
            <a:r>
              <a:rPr lang="fr-FR" sz="2800" dirty="0" smtClean="0"/>
              <a:t> as </a:t>
            </a:r>
            <a:r>
              <a:rPr lang="fr-FR" sz="2800" dirty="0" err="1" smtClean="0"/>
              <a:t>presently</a:t>
            </a:r>
            <a:r>
              <a:rPr lang="fr-FR" sz="2800" dirty="0" smtClean="0"/>
              <a:t>, </a:t>
            </a:r>
            <a:r>
              <a:rPr lang="fr-FR" sz="2800" dirty="0" err="1" smtClean="0"/>
              <a:t>canonically</a:t>
            </a:r>
            <a:r>
              <a:rPr lang="fr-FR" sz="2800" dirty="0" smtClean="0"/>
              <a:t> </a:t>
            </a:r>
            <a:r>
              <a:rPr lang="fr-FR" sz="2800" dirty="0" err="1" smtClean="0"/>
              <a:t>becomes</a:t>
            </a:r>
            <a:r>
              <a:rPr lang="fr-FR" sz="2800" dirty="0" smtClean="0"/>
              <a:t> </a:t>
            </a:r>
            <a:r>
              <a:rPr lang="fr-FR" sz="2800" dirty="0" err="1" smtClean="0"/>
              <a:t>internally</a:t>
            </a:r>
            <a:r>
              <a:rPr lang="fr-FR" sz="2800" dirty="0" smtClean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800" dirty="0"/>
              <a:t> </a:t>
            </a:r>
            <a:r>
              <a:rPr lang="fr-FR" sz="2800" dirty="0" smtClean="0"/>
              <a:t>Base table SP_ (S#, P#, QTY)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800" dirty="0" smtClean="0"/>
              <a:t> C-</a:t>
            </a:r>
            <a:r>
              <a:rPr lang="fr-FR" sz="2800" dirty="0" err="1" smtClean="0"/>
              <a:t>view</a:t>
            </a:r>
            <a:r>
              <a:rPr lang="fr-FR" sz="2800" dirty="0" smtClean="0"/>
              <a:t> SP </a:t>
            </a:r>
            <a:r>
              <a:rPr lang="fr-FR" sz="2800" dirty="0" err="1" smtClean="0"/>
              <a:t>formed</a:t>
            </a:r>
            <a:r>
              <a:rPr lang="fr-FR" sz="2800" dirty="0" smtClean="0"/>
              <a:t> from </a:t>
            </a:r>
            <a:r>
              <a:rPr lang="fr-FR" sz="2800" dirty="0" smtClean="0">
                <a:solidFill>
                  <a:srgbClr val="FF0000"/>
                </a:solidFill>
              </a:rPr>
              <a:t>{….}</a:t>
            </a:r>
            <a:endParaRPr lang="fr-FR" sz="2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sz="2800" dirty="0"/>
              <a:t> SIR-layer </a:t>
            </a:r>
            <a:r>
              <a:rPr lang="fr-FR" sz="2800" dirty="0" err="1"/>
              <a:t>canonically</a:t>
            </a:r>
            <a:r>
              <a:rPr lang="fr-FR" sz="2800" dirty="0"/>
              <a:t> directs </a:t>
            </a:r>
            <a:r>
              <a:rPr lang="fr-FR" sz="2800" dirty="0" err="1"/>
              <a:t>every</a:t>
            </a:r>
            <a:r>
              <a:rPr lang="fr-FR" sz="2800" dirty="0"/>
              <a:t> </a:t>
            </a:r>
            <a:r>
              <a:rPr lang="fr-FR" sz="2800" dirty="0" smtClean="0"/>
              <a:t>(select) query </a:t>
            </a:r>
            <a:r>
              <a:rPr lang="fr-FR" sz="2800" dirty="0"/>
              <a:t>to </a:t>
            </a:r>
            <a:r>
              <a:rPr lang="fr-FR" sz="2800" dirty="0" smtClean="0"/>
              <a:t>C-</a:t>
            </a:r>
            <a:r>
              <a:rPr lang="fr-FR" sz="2800" dirty="0" err="1" smtClean="0"/>
              <a:t>view</a:t>
            </a:r>
            <a:r>
              <a:rPr lang="fr-FR" sz="2800" dirty="0" smtClean="0"/>
              <a:t> SP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800" dirty="0"/>
              <a:t> </a:t>
            </a:r>
            <a:r>
              <a:rPr lang="fr-FR" sz="2800" dirty="0" err="1" smtClean="0"/>
              <a:t>Discussed</a:t>
            </a:r>
            <a:r>
              <a:rPr lang="fr-FR" sz="2800" dirty="0" smtClean="0"/>
              <a:t> </a:t>
            </a:r>
            <a:r>
              <a:rPr lang="fr-FR" sz="2400" dirty="0" smtClean="0"/>
              <a:t>LNF-</a:t>
            </a:r>
            <a:r>
              <a:rPr lang="fr-FR" sz="2400" dirty="0" err="1" smtClean="0"/>
              <a:t>queries</a:t>
            </a:r>
            <a:r>
              <a:rPr lang="fr-FR" sz="2800" dirty="0" smtClean="0"/>
              <a:t> are OK </a:t>
            </a:r>
            <a:endParaRPr lang="fr-FR" sz="2400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648755" y="5816290"/>
            <a:ext cx="2133600" cy="365125"/>
          </a:xfrm>
        </p:spPr>
        <p:txBody>
          <a:bodyPr/>
          <a:lstStyle/>
          <a:p>
            <a:fld id="{99E4CE4F-5428-463E-B0DB-BF531E19BCFF}" type="slidenum">
              <a:rPr lang="fr-FR" smtClean="0"/>
              <a:t>24</a:t>
            </a:fld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6539763" y="3248980"/>
            <a:ext cx="2160240" cy="57606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7030A0"/>
                </a:solidFill>
              </a:rPr>
              <a:t>SIR-layer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8" name="Cylindre 7"/>
          <p:cNvSpPr/>
          <p:nvPr/>
        </p:nvSpPr>
        <p:spPr>
          <a:xfrm>
            <a:off x="6539763" y="4113076"/>
            <a:ext cx="2160240" cy="18002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Kernel</a:t>
            </a:r>
          </a:p>
          <a:p>
            <a:pPr algn="ctr"/>
            <a:r>
              <a:rPr lang="en-US" sz="4000" dirty="0" smtClean="0"/>
              <a:t>SQL DBS</a:t>
            </a:r>
            <a:endParaRPr lang="en-US" sz="4000" dirty="0"/>
          </a:p>
        </p:txBody>
      </p:sp>
      <p:cxnSp>
        <p:nvCxnSpPr>
          <p:cNvPr id="10" name="Connecteur droit avec flèche 9"/>
          <p:cNvCxnSpPr>
            <a:stCxn id="7" idx="2"/>
          </p:cNvCxnSpPr>
          <p:nvPr/>
        </p:nvCxnSpPr>
        <p:spPr>
          <a:xfrm>
            <a:off x="7619883" y="3825044"/>
            <a:ext cx="18188" cy="504056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stCxn id="16" idx="4"/>
            <a:endCxn id="7" idx="0"/>
          </p:cNvCxnSpPr>
          <p:nvPr/>
        </p:nvCxnSpPr>
        <p:spPr>
          <a:xfrm>
            <a:off x="7619883" y="1700808"/>
            <a:ext cx="0" cy="1548172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Émoticône 15"/>
          <p:cNvSpPr/>
          <p:nvPr/>
        </p:nvSpPr>
        <p:spPr>
          <a:xfrm>
            <a:off x="6971811" y="908720"/>
            <a:ext cx="1296144" cy="792088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ZoneTexte 5"/>
          <p:cNvSpPr txBox="1"/>
          <p:nvPr/>
        </p:nvSpPr>
        <p:spPr>
          <a:xfrm>
            <a:off x="6428159" y="2494779"/>
            <a:ext cx="245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SIR-</a:t>
            </a:r>
            <a:r>
              <a:rPr lang="fr-FR" sz="2400" b="1" dirty="0" err="1" smtClean="0">
                <a:solidFill>
                  <a:srgbClr val="FF0000"/>
                </a:solidFill>
              </a:rPr>
              <a:t>enabled</a:t>
            </a:r>
            <a:r>
              <a:rPr lang="fr-FR" sz="2400" b="1" dirty="0" smtClean="0">
                <a:solidFill>
                  <a:srgbClr val="FF0000"/>
                </a:solidFill>
              </a:rPr>
              <a:t> DBS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6260023" y="2348880"/>
            <a:ext cx="2592288" cy="375922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81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052736"/>
            <a:ext cx="8208912" cy="525658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b="1" dirty="0" smtClean="0"/>
              <a:t> “Better late than never”, every DBS should become SIR-enabled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 </a:t>
            </a:r>
            <a:r>
              <a:rPr lang="fr-FR" dirty="0" smtClean="0"/>
              <a:t>Able to manage </a:t>
            </a:r>
            <a:r>
              <a:rPr lang="fr-FR" dirty="0" err="1" smtClean="0"/>
              <a:t>natural</a:t>
            </a:r>
            <a:r>
              <a:rPr lang="fr-FR" dirty="0" smtClean="0"/>
              <a:t> </a:t>
            </a:r>
            <a:r>
              <a:rPr lang="fr-FR" dirty="0" err="1" smtClean="0"/>
              <a:t>SIRs</a:t>
            </a: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 </a:t>
            </a:r>
            <a:r>
              <a:rPr lang="fr-FR" b="1" dirty="0" smtClean="0"/>
              <a:t>LNF </a:t>
            </a:r>
            <a:r>
              <a:rPr lang="fr-FR" b="1" dirty="0" err="1" smtClean="0"/>
              <a:t>queries</a:t>
            </a:r>
            <a:r>
              <a:rPr lang="fr-FR" b="1" dirty="0" smtClean="0"/>
              <a:t> </a:t>
            </a:r>
            <a:r>
              <a:rPr lang="fr-FR" b="1" dirty="0" err="1" smtClean="0"/>
              <a:t>should</a:t>
            </a:r>
            <a:r>
              <a:rPr lang="fr-FR" b="1" dirty="0" smtClean="0"/>
              <a:t> </a:t>
            </a:r>
            <a:r>
              <a:rPr lang="fr-FR" b="1" dirty="0" err="1" smtClean="0"/>
              <a:t>become</a:t>
            </a:r>
            <a:r>
              <a:rPr lang="fr-FR" b="1" dirty="0" smtClean="0"/>
              <a:t> a standard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 </a:t>
            </a:r>
            <a:r>
              <a:rPr lang="fr-FR" dirty="0" err="1" smtClean="0"/>
              <a:t>Queries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LN: – an exception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dirty="0"/>
              <a:t> </a:t>
            </a:r>
            <a:r>
              <a:rPr lang="fr-FR" dirty="0" smtClean="0"/>
              <a:t>For </a:t>
            </a:r>
            <a:r>
              <a:rPr lang="fr-FR" dirty="0" err="1" smtClean="0"/>
              <a:t>advanced</a:t>
            </a:r>
            <a:r>
              <a:rPr lang="fr-FR" dirty="0" smtClean="0"/>
              <a:t> clients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dirty="0"/>
              <a:t> </a:t>
            </a:r>
            <a:r>
              <a:rPr lang="fr-FR" dirty="0" smtClean="0"/>
              <a:t>Or in </a:t>
            </a:r>
            <a:r>
              <a:rPr lang="fr-FR" dirty="0" err="1" smtClean="0"/>
              <a:t>bad</a:t>
            </a:r>
            <a:r>
              <a:rPr lang="fr-FR" dirty="0" smtClean="0"/>
              <a:t> </a:t>
            </a:r>
            <a:r>
              <a:rPr lang="fr-FR" dirty="0" err="1" smtClean="0"/>
              <a:t>dream</a:t>
            </a:r>
            <a:r>
              <a:rPr lang="fr-FR" dirty="0" smtClean="0"/>
              <a:t> from the </a:t>
            </a:r>
            <a:r>
              <a:rPr lang="fr-FR" dirty="0" err="1" smtClean="0"/>
              <a:t>past</a:t>
            </a:r>
            <a:endParaRPr lang="fr-FR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 </a:t>
            </a:r>
            <a:r>
              <a:rPr lang="fr-FR" dirty="0" smtClean="0"/>
              <a:t> </a:t>
            </a:r>
            <a:r>
              <a:rPr lang="fr-FR" b="1" dirty="0" smtClean="0"/>
              <a:t>There are </a:t>
            </a:r>
            <a:r>
              <a:rPr lang="fr-FR" b="1" dirty="0" err="1" smtClean="0"/>
              <a:t>other</a:t>
            </a:r>
            <a:r>
              <a:rPr lang="fr-FR" b="1" dirty="0" smtClean="0"/>
              <a:t> </a:t>
            </a:r>
            <a:r>
              <a:rPr lang="fr-FR" b="1" dirty="0" err="1" smtClean="0"/>
              <a:t>benefits</a:t>
            </a:r>
            <a:r>
              <a:rPr lang="fr-FR" b="1" dirty="0" smtClean="0"/>
              <a:t> from </a:t>
            </a:r>
            <a:r>
              <a:rPr lang="fr-FR" b="1" dirty="0" err="1" smtClean="0"/>
              <a:t>SIRs</a:t>
            </a:r>
            <a:r>
              <a:rPr lang="fr-FR" b="1" dirty="0" smtClean="0"/>
              <a:t> </a:t>
            </a:r>
            <a:r>
              <a:rPr lang="fr-FR" b="1" dirty="0" err="1" smtClean="0"/>
              <a:t>we</a:t>
            </a:r>
            <a:r>
              <a:rPr lang="fr-FR" b="1" dirty="0" smtClean="0"/>
              <a:t> </a:t>
            </a:r>
            <a:r>
              <a:rPr lang="fr-FR" b="1" dirty="0" err="1" smtClean="0"/>
              <a:t>did</a:t>
            </a:r>
            <a:r>
              <a:rPr lang="fr-FR" b="1" dirty="0" smtClean="0"/>
              <a:t> not </a:t>
            </a:r>
            <a:r>
              <a:rPr lang="fr-FR" b="1" dirty="0" err="1" smtClean="0"/>
              <a:t>speak</a:t>
            </a:r>
            <a:r>
              <a:rPr lang="fr-FR" b="1" dirty="0" smtClean="0"/>
              <a:t> about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dirty="0"/>
              <a:t> </a:t>
            </a:r>
            <a:r>
              <a:rPr lang="fr-FR" dirty="0" smtClean="0"/>
              <a:t> </a:t>
            </a:r>
            <a:r>
              <a:rPr lang="fr-FR" dirty="0" err="1" smtClean="0"/>
              <a:t>See</a:t>
            </a:r>
            <a:r>
              <a:rPr lang="fr-FR" dirty="0" smtClean="0"/>
              <a:t> the </a:t>
            </a:r>
            <a:r>
              <a:rPr lang="fr-FR" dirty="0" err="1" smtClean="0"/>
              <a:t>referenced</a:t>
            </a:r>
            <a:r>
              <a:rPr lang="fr-FR" dirty="0" smtClean="0"/>
              <a:t> </a:t>
            </a:r>
            <a:r>
              <a:rPr lang="fr-FR" dirty="0" err="1" smtClean="0"/>
              <a:t>papers</a:t>
            </a:r>
            <a:endParaRPr lang="en-US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25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487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/>
              <a:t>Conclusion</a:t>
            </a:r>
            <a:endParaRPr lang="en-US" sz="6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700808"/>
            <a:ext cx="8208912" cy="3672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/>
              <a:t> </a:t>
            </a:r>
            <a:r>
              <a:rPr lang="fr-FR" sz="5400" dirty="0" err="1" smtClean="0"/>
              <a:t>Likely</a:t>
            </a:r>
            <a:r>
              <a:rPr lang="fr-FR" sz="5400" dirty="0" smtClean="0"/>
              <a:t>, millions of </a:t>
            </a:r>
            <a:r>
              <a:rPr lang="fr-FR" sz="5400" dirty="0" err="1" smtClean="0"/>
              <a:t>DBAs</a:t>
            </a:r>
            <a:r>
              <a:rPr lang="fr-FR" sz="5400" dirty="0" smtClean="0"/>
              <a:t>, clients </a:t>
            </a:r>
            <a:r>
              <a:rPr lang="fr-FR" sz="5400" dirty="0" err="1" smtClean="0"/>
              <a:t>developers</a:t>
            </a:r>
            <a:r>
              <a:rPr lang="fr-FR" sz="5400" dirty="0" smtClean="0"/>
              <a:t>… </a:t>
            </a:r>
            <a:r>
              <a:rPr lang="fr-FR" sz="5400" dirty="0" err="1" smtClean="0"/>
              <a:t>should</a:t>
            </a:r>
            <a:r>
              <a:rPr lang="fr-FR" sz="5400" dirty="0" smtClean="0"/>
              <a:t> </a:t>
            </a:r>
            <a:r>
              <a:rPr lang="fr-FR" sz="5400" dirty="0" err="1" smtClean="0"/>
              <a:t>benefit</a:t>
            </a:r>
            <a:r>
              <a:rPr lang="fr-FR" sz="5400" dirty="0" smtClean="0"/>
              <a:t> </a:t>
            </a:r>
            <a:r>
              <a:rPr lang="fr-FR" sz="5400" dirty="0" err="1" smtClean="0"/>
              <a:t>from</a:t>
            </a:r>
            <a:r>
              <a:rPr lang="fr-FR" sz="5400" dirty="0" smtClean="0"/>
              <a:t> SIR-</a:t>
            </a:r>
            <a:r>
              <a:rPr lang="fr-FR" sz="5400" dirty="0" err="1" smtClean="0"/>
              <a:t>enabled</a:t>
            </a:r>
            <a:r>
              <a:rPr lang="fr-FR" sz="5400" dirty="0" smtClean="0"/>
              <a:t> </a:t>
            </a:r>
            <a:r>
              <a:rPr lang="fr-FR" sz="5400" dirty="0" err="1" smtClean="0"/>
              <a:t>relational</a:t>
            </a:r>
            <a:r>
              <a:rPr lang="fr-FR" sz="5400" dirty="0" smtClean="0"/>
              <a:t> </a:t>
            </a:r>
            <a:r>
              <a:rPr lang="fr-FR" sz="5400" dirty="0" err="1" smtClean="0"/>
              <a:t>DBSs</a:t>
            </a:r>
            <a:endParaRPr lang="en-US" sz="5400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26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3908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908720"/>
            <a:ext cx="8784976" cy="536145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5400" dirty="0" smtClean="0"/>
              <a:t>Thanks</a:t>
            </a:r>
            <a:br>
              <a:rPr lang="en-US" sz="5400" dirty="0" smtClean="0"/>
            </a:br>
            <a:r>
              <a:rPr lang="en-US" sz="5400" dirty="0" smtClean="0"/>
              <a:t>For 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en-US" sz="5400" dirty="0" smtClean="0"/>
              <a:t>Your  Attention </a:t>
            </a:r>
          </a:p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3600" dirty="0" smtClean="0"/>
              <a:t>            </a:t>
            </a:r>
            <a:r>
              <a:rPr lang="en-US" sz="3600" dirty="0" err="1" smtClean="0"/>
              <a:t>Witold</a:t>
            </a:r>
            <a:r>
              <a:rPr lang="en-US" sz="3600" dirty="0" smtClean="0"/>
              <a:t> LITWIN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	      </a:t>
            </a:r>
            <a:r>
              <a:rPr lang="en-US" sz="2800" dirty="0" smtClean="0"/>
              <a:t>Witold.litwin@dauphine.psl.eu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27</a:t>
            </a:fld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3062414"/>
            <a:ext cx="1193295" cy="1518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30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/>
          </a:bodyPr>
          <a:lstStyle/>
          <a:p>
            <a:r>
              <a:rPr lang="fr-FR" sz="4000" dirty="0" err="1" smtClean="0">
                <a:solidFill>
                  <a:srgbClr val="7030A0"/>
                </a:solidFill>
              </a:rPr>
              <a:t>What’s</a:t>
            </a:r>
            <a:r>
              <a:rPr lang="fr-FR" sz="4000" dirty="0" smtClean="0">
                <a:solidFill>
                  <a:srgbClr val="7030A0"/>
                </a:solidFill>
              </a:rPr>
              <a:t> Up ? </a:t>
            </a:r>
            <a:endParaRPr lang="fr-FR" sz="40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052736"/>
            <a:ext cx="8928992" cy="4896544"/>
          </a:xfrm>
        </p:spPr>
        <p:txBody>
          <a:bodyPr>
            <a:noAutofit/>
          </a:bodyPr>
          <a:lstStyle/>
          <a:p>
            <a:r>
              <a:rPr lang="en-US" sz="4000" dirty="0" smtClean="0"/>
              <a:t>A typical query formulating as select-project-join one to R, with joins being equijoins over foreign and referenced keys, formulates as select-project one only to SIR R</a:t>
            </a:r>
          </a:p>
          <a:p>
            <a:r>
              <a:rPr lang="fr-FR" sz="4000" dirty="0" smtClean="0"/>
              <a:t>The </a:t>
            </a:r>
            <a:r>
              <a:rPr lang="fr-FR" sz="4000" i="1" dirty="0" err="1" smtClean="0"/>
              <a:t>logical</a:t>
            </a:r>
            <a:r>
              <a:rPr lang="fr-FR" sz="4000" i="1" dirty="0" smtClean="0"/>
              <a:t> navigation free </a:t>
            </a:r>
            <a:r>
              <a:rPr lang="fr-FR" sz="4000" dirty="0" smtClean="0"/>
              <a:t>(LNF) query to R in </a:t>
            </a:r>
            <a:r>
              <a:rPr lang="fr-FR" sz="4000" dirty="0" err="1" smtClean="0"/>
              <a:t>popular</a:t>
            </a:r>
            <a:r>
              <a:rPr lang="fr-FR" sz="4000" dirty="0" smtClean="0"/>
              <a:t> </a:t>
            </a:r>
            <a:r>
              <a:rPr lang="fr-FR" sz="4000" dirty="0" err="1" smtClean="0"/>
              <a:t>terms</a:t>
            </a:r>
            <a:endParaRPr lang="fr-FR" sz="4000" dirty="0" smtClean="0"/>
          </a:p>
          <a:p>
            <a:endParaRPr lang="en-US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635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/>
          </a:bodyPr>
          <a:lstStyle/>
          <a:p>
            <a:r>
              <a:rPr lang="fr-FR" sz="4000" dirty="0"/>
              <a:t>I</a:t>
            </a:r>
            <a:r>
              <a:rPr lang="fr-FR" sz="4000" dirty="0" smtClean="0">
                <a:solidFill>
                  <a:srgbClr val="7030A0"/>
                </a:solidFill>
              </a:rPr>
              <a:t>s It Important? </a:t>
            </a:r>
            <a:endParaRPr lang="fr-FR" sz="40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052736"/>
            <a:ext cx="8928992" cy="4896544"/>
          </a:xfrm>
        </p:spPr>
        <p:txBody>
          <a:bodyPr>
            <a:noAutofit/>
          </a:bodyPr>
          <a:lstStyle/>
          <a:p>
            <a:r>
              <a:rPr lang="fr-FR" sz="4000" dirty="0" smtClean="0"/>
              <a:t>LNF </a:t>
            </a:r>
            <a:r>
              <a:rPr lang="fr-FR" sz="4000" dirty="0" err="1" smtClean="0"/>
              <a:t>queries</a:t>
            </a:r>
            <a:r>
              <a:rPr lang="fr-FR" sz="4000" dirty="0" smtClean="0"/>
              <a:t> are </a:t>
            </a:r>
            <a:r>
              <a:rPr lang="fr-FR" sz="4000" dirty="0" err="1"/>
              <a:t>s</a:t>
            </a:r>
            <a:r>
              <a:rPr lang="fr-FR" sz="4000" dirty="0" err="1" smtClean="0"/>
              <a:t>ubstantially</a:t>
            </a:r>
            <a:r>
              <a:rPr lang="fr-FR" sz="4000" dirty="0" smtClean="0"/>
              <a:t> </a:t>
            </a:r>
            <a:r>
              <a:rPr lang="fr-FR" sz="4000" dirty="0" err="1" smtClean="0"/>
              <a:t>less</a:t>
            </a:r>
            <a:r>
              <a:rPr lang="fr-FR" sz="4000" dirty="0" smtClean="0"/>
              <a:t> </a:t>
            </a:r>
            <a:r>
              <a:rPr lang="fr-FR" sz="4000" dirty="0" err="1" smtClean="0"/>
              <a:t>procedural</a:t>
            </a:r>
            <a:r>
              <a:rPr lang="fr-FR" sz="4000" dirty="0" smtClean="0"/>
              <a:t> in practice</a:t>
            </a:r>
          </a:p>
          <a:p>
            <a:pPr>
              <a:spcAft>
                <a:spcPts val="600"/>
              </a:spcAft>
            </a:pPr>
            <a:r>
              <a:rPr lang="fr-FR" sz="4000" dirty="0" smtClean="0"/>
              <a:t>There </a:t>
            </a:r>
            <a:r>
              <a:rPr lang="fr-FR" sz="4000" dirty="0" err="1" smtClean="0"/>
              <a:t>is</a:t>
            </a:r>
            <a:r>
              <a:rPr lang="fr-FR" sz="4000" dirty="0" smtClean="0"/>
              <a:t> no </a:t>
            </a:r>
            <a:r>
              <a:rPr lang="fr-FR" sz="4000" dirty="0" err="1" smtClean="0"/>
              <a:t>any</a:t>
            </a:r>
            <a:r>
              <a:rPr lang="fr-FR" sz="4000" dirty="0" smtClean="0"/>
              <a:t> </a:t>
            </a:r>
            <a:r>
              <a:rPr lang="fr-FR" sz="4000" dirty="0" err="1" smtClean="0"/>
              <a:t>additional</a:t>
            </a:r>
            <a:r>
              <a:rPr lang="fr-FR" sz="4000" dirty="0" smtClean="0"/>
              <a:t> data </a:t>
            </a:r>
            <a:r>
              <a:rPr lang="fr-FR" sz="4000" dirty="0" err="1" smtClean="0"/>
              <a:t>definition</a:t>
            </a:r>
            <a:r>
              <a:rPr lang="fr-FR" sz="4000" dirty="0" smtClean="0"/>
              <a:t> </a:t>
            </a:r>
            <a:r>
              <a:rPr lang="fr-FR" sz="4000" dirty="0" err="1" smtClean="0"/>
              <a:t>work</a:t>
            </a:r>
            <a:r>
              <a:rPr lang="fr-FR" sz="4000" dirty="0" smtClean="0"/>
              <a:t> for the DBA</a:t>
            </a:r>
          </a:p>
          <a:p>
            <a:r>
              <a:rPr lang="fr-FR" sz="4000" i="1" dirty="0" smtClean="0"/>
              <a:t>An </a:t>
            </a:r>
            <a:r>
              <a:rPr lang="fr-FR" sz="4000" i="1" dirty="0" err="1" smtClean="0"/>
              <a:t>old</a:t>
            </a:r>
            <a:r>
              <a:rPr lang="fr-FR" sz="4000" i="1" dirty="0" smtClean="0"/>
              <a:t> </a:t>
            </a:r>
            <a:r>
              <a:rPr lang="fr-FR" sz="4000" i="1" dirty="0" err="1" smtClean="0"/>
              <a:t>dream</a:t>
            </a:r>
            <a:r>
              <a:rPr lang="fr-FR" sz="4000" i="1" dirty="0" smtClean="0"/>
              <a:t> for the </a:t>
            </a:r>
            <a:r>
              <a:rPr lang="fr-FR" sz="4000" i="1" dirty="0" err="1" smtClean="0"/>
              <a:t>relational</a:t>
            </a:r>
            <a:r>
              <a:rPr lang="fr-FR" sz="4000" i="1" dirty="0" smtClean="0"/>
              <a:t> </a:t>
            </a:r>
            <a:r>
              <a:rPr lang="fr-FR" sz="4000" i="1" dirty="0" err="1" smtClean="0"/>
              <a:t>DBs</a:t>
            </a:r>
            <a:r>
              <a:rPr lang="fr-FR" sz="4000" i="1" dirty="0" smtClean="0"/>
              <a:t> </a:t>
            </a:r>
            <a:r>
              <a:rPr lang="fr-FR" sz="4000" i="1" dirty="0" err="1" smtClean="0"/>
              <a:t>becomes</a:t>
            </a:r>
            <a:r>
              <a:rPr lang="fr-FR" sz="4000" i="1" dirty="0" smtClean="0"/>
              <a:t> </a:t>
            </a:r>
            <a:r>
              <a:rPr lang="fr-FR" sz="4000" i="1" dirty="0" err="1" smtClean="0"/>
              <a:t>true</a:t>
            </a:r>
            <a:endParaRPr lang="en-US" sz="4000" i="1" dirty="0" smtClean="0"/>
          </a:p>
          <a:p>
            <a:pPr marL="0" indent="0">
              <a:buNone/>
            </a:pPr>
            <a:endParaRPr lang="en-US" i="1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196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/>
          </a:bodyPr>
          <a:lstStyle/>
          <a:p>
            <a:r>
              <a:rPr lang="fr-FR" sz="4000" dirty="0" err="1" smtClean="0">
                <a:solidFill>
                  <a:srgbClr val="7030A0"/>
                </a:solidFill>
              </a:rPr>
              <a:t>What’s</a:t>
            </a:r>
            <a:r>
              <a:rPr lang="fr-FR" sz="4000" dirty="0" smtClean="0">
                <a:solidFill>
                  <a:srgbClr val="7030A0"/>
                </a:solidFill>
              </a:rPr>
              <a:t> Up</a:t>
            </a:r>
            <a:endParaRPr lang="fr-FR" sz="40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340768"/>
            <a:ext cx="8568952" cy="4680520"/>
          </a:xfrm>
        </p:spPr>
        <p:txBody>
          <a:bodyPr>
            <a:noAutofit/>
          </a:bodyPr>
          <a:lstStyle/>
          <a:p>
            <a:r>
              <a:rPr lang="fr-FR" sz="4400" dirty="0" err="1" smtClean="0"/>
              <a:t>We</a:t>
            </a:r>
            <a:r>
              <a:rPr lang="fr-FR" sz="4400" dirty="0" smtClean="0"/>
              <a:t> </a:t>
            </a:r>
            <a:r>
              <a:rPr lang="fr-FR" sz="4400" dirty="0" err="1" smtClean="0"/>
              <a:t>recall</a:t>
            </a:r>
            <a:r>
              <a:rPr lang="fr-FR" sz="4400" dirty="0" smtClean="0"/>
              <a:t> </a:t>
            </a:r>
            <a:r>
              <a:rPr lang="fr-FR" sz="4400" dirty="0" err="1" smtClean="0"/>
              <a:t>what</a:t>
            </a:r>
            <a:r>
              <a:rPr lang="fr-FR" sz="4400" dirty="0" smtClean="0"/>
              <a:t> </a:t>
            </a:r>
            <a:r>
              <a:rPr lang="fr-FR" sz="4400" dirty="0" err="1" smtClean="0"/>
              <a:t>SIRs</a:t>
            </a:r>
            <a:r>
              <a:rPr lang="fr-FR" sz="4400" dirty="0" smtClean="0"/>
              <a:t> are in </a:t>
            </a:r>
            <a:r>
              <a:rPr lang="fr-FR" sz="4400" dirty="0" err="1" smtClean="0"/>
              <a:t>general</a:t>
            </a:r>
            <a:endParaRPr lang="fr-FR" sz="4400" dirty="0" smtClean="0"/>
          </a:p>
          <a:p>
            <a:r>
              <a:rPr lang="fr-FR" sz="4400" dirty="0" err="1" smtClean="0"/>
              <a:t>We</a:t>
            </a:r>
            <a:r>
              <a:rPr lang="fr-FR" sz="4400" dirty="0" smtClean="0"/>
              <a:t> </a:t>
            </a:r>
            <a:r>
              <a:rPr lang="fr-FR" sz="4400" dirty="0" err="1" smtClean="0"/>
              <a:t>define</a:t>
            </a:r>
            <a:r>
              <a:rPr lang="fr-FR" sz="4400" dirty="0" smtClean="0"/>
              <a:t> </a:t>
            </a:r>
            <a:r>
              <a:rPr lang="fr-FR" sz="4400" i="1" dirty="0" err="1" smtClean="0"/>
              <a:t>natural</a:t>
            </a:r>
            <a:r>
              <a:rPr lang="fr-FR" sz="4400" i="1" dirty="0" smtClean="0"/>
              <a:t> </a:t>
            </a:r>
            <a:r>
              <a:rPr lang="fr-FR" sz="4400" dirty="0" err="1" smtClean="0"/>
              <a:t>SIRs</a:t>
            </a:r>
            <a:endParaRPr lang="fr-FR" sz="4400" dirty="0" smtClean="0"/>
          </a:p>
          <a:p>
            <a:r>
              <a:rPr lang="fr-FR" sz="4400" dirty="0" err="1" smtClean="0"/>
              <a:t>We</a:t>
            </a:r>
            <a:r>
              <a:rPr lang="fr-FR" sz="4400" dirty="0" smtClean="0"/>
              <a:t> show how the </a:t>
            </a:r>
            <a:r>
              <a:rPr lang="fr-FR" sz="4400" dirty="0" err="1" smtClean="0"/>
              <a:t>scheme</a:t>
            </a:r>
            <a:r>
              <a:rPr lang="fr-FR" sz="4400" dirty="0" smtClean="0"/>
              <a:t> of a </a:t>
            </a:r>
            <a:r>
              <a:rPr lang="fr-FR" sz="4400" dirty="0" err="1" smtClean="0"/>
              <a:t>typical</a:t>
            </a:r>
            <a:r>
              <a:rPr lang="fr-FR" sz="4400" dirty="0" smtClean="0"/>
              <a:t> SR R </a:t>
            </a:r>
            <a:r>
              <a:rPr lang="fr-FR" sz="4400" dirty="0" err="1" smtClean="0"/>
              <a:t>with</a:t>
            </a:r>
            <a:r>
              <a:rPr lang="fr-FR" sz="4400" dirty="0" smtClean="0"/>
              <a:t> </a:t>
            </a:r>
            <a:r>
              <a:rPr lang="fr-FR" sz="4400" dirty="0" err="1" smtClean="0"/>
              <a:t>foreign</a:t>
            </a:r>
            <a:r>
              <a:rPr lang="fr-FR" sz="4400" dirty="0" smtClean="0"/>
              <a:t> </a:t>
            </a:r>
            <a:r>
              <a:rPr lang="fr-FR" sz="4400" dirty="0" err="1" smtClean="0"/>
              <a:t>keys</a:t>
            </a:r>
            <a:r>
              <a:rPr lang="fr-FR" sz="4400" dirty="0" smtClean="0"/>
              <a:t> </a:t>
            </a:r>
            <a:r>
              <a:rPr lang="fr-FR" sz="4400" dirty="0" err="1" smtClean="0"/>
              <a:t>implicitly</a:t>
            </a:r>
            <a:r>
              <a:rPr lang="fr-FR" sz="4400" dirty="0" smtClean="0"/>
              <a:t> </a:t>
            </a:r>
            <a:r>
              <a:rPr lang="fr-FR" sz="4400" dirty="0" err="1" smtClean="0"/>
              <a:t>defines</a:t>
            </a:r>
            <a:r>
              <a:rPr lang="fr-FR" sz="4400" dirty="0" smtClean="0"/>
              <a:t> </a:t>
            </a:r>
            <a:r>
              <a:rPr lang="fr-FR" sz="4400" dirty="0" err="1" smtClean="0"/>
              <a:t>also</a:t>
            </a:r>
            <a:r>
              <a:rPr lang="fr-FR" sz="4400" dirty="0" smtClean="0"/>
              <a:t> </a:t>
            </a:r>
            <a:r>
              <a:rPr lang="fr-FR" sz="4400" dirty="0" err="1" smtClean="0"/>
              <a:t>natural</a:t>
            </a:r>
            <a:r>
              <a:rPr lang="fr-FR" sz="4400" dirty="0" smtClean="0"/>
              <a:t> SIR R</a:t>
            </a:r>
          </a:p>
          <a:p>
            <a:pPr lvl="1"/>
            <a:r>
              <a:rPr lang="fr-FR" sz="3600" dirty="0"/>
              <a:t> </a:t>
            </a:r>
            <a:r>
              <a:rPr lang="fr-FR" sz="3600" dirty="0" smtClean="0"/>
              <a:t>On a </a:t>
            </a:r>
            <a:r>
              <a:rPr lang="fr-FR" sz="3600" i="1" dirty="0" smtClean="0"/>
              <a:t>SIR-</a:t>
            </a:r>
            <a:r>
              <a:rPr lang="fr-FR" sz="3600" i="1" dirty="0" err="1" smtClean="0"/>
              <a:t>enabled</a:t>
            </a:r>
            <a:r>
              <a:rPr lang="fr-FR" sz="3600" dirty="0" smtClean="0"/>
              <a:t> (</a:t>
            </a:r>
            <a:r>
              <a:rPr lang="fr-FR" sz="3600" dirty="0" err="1" smtClean="0"/>
              <a:t>relational</a:t>
            </a:r>
            <a:r>
              <a:rPr lang="fr-FR" sz="3600" dirty="0" smtClean="0"/>
              <a:t>) DBS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852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/>
          </a:bodyPr>
          <a:lstStyle/>
          <a:p>
            <a:r>
              <a:rPr lang="en-US" sz="4000" smtClean="0">
                <a:solidFill>
                  <a:srgbClr val="7030A0"/>
                </a:solidFill>
              </a:rPr>
              <a:t>What’s Up</a:t>
            </a:r>
            <a:endParaRPr lang="en-US" sz="400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908720"/>
            <a:ext cx="8856984" cy="5040560"/>
          </a:xfrm>
        </p:spPr>
        <p:txBody>
          <a:bodyPr>
            <a:noAutofit/>
          </a:bodyPr>
          <a:lstStyle/>
          <a:p>
            <a:endParaRPr lang="en-GB" i="1" dirty="0" smtClean="0"/>
          </a:p>
          <a:p>
            <a:r>
              <a:rPr lang="fr-FR" sz="4000" dirty="0" err="1" smtClean="0"/>
              <a:t>We</a:t>
            </a:r>
            <a:r>
              <a:rPr lang="fr-FR" sz="4000" dirty="0" smtClean="0"/>
              <a:t> </a:t>
            </a:r>
            <a:r>
              <a:rPr lang="fr-FR" sz="4000" dirty="0" err="1" smtClean="0"/>
              <a:t>outline</a:t>
            </a:r>
            <a:r>
              <a:rPr lang="fr-FR" sz="4000" dirty="0" smtClean="0"/>
              <a:t> how to </a:t>
            </a:r>
            <a:r>
              <a:rPr lang="fr-FR" sz="4000" dirty="0" err="1" smtClean="0"/>
              <a:t>make</a:t>
            </a:r>
            <a:r>
              <a:rPr lang="fr-FR" sz="4000" dirty="0" smtClean="0"/>
              <a:t> a </a:t>
            </a:r>
            <a:r>
              <a:rPr lang="fr-FR" sz="4000" dirty="0" err="1" smtClean="0"/>
              <a:t>popular</a:t>
            </a:r>
            <a:r>
              <a:rPr lang="fr-FR" sz="4000" dirty="0" smtClean="0"/>
              <a:t> DBS </a:t>
            </a:r>
            <a:r>
              <a:rPr lang="fr-FR" sz="4000" i="1" dirty="0" smtClean="0"/>
              <a:t>SIR-</a:t>
            </a:r>
            <a:r>
              <a:rPr lang="fr-FR" sz="4000" i="1" dirty="0" err="1" smtClean="0"/>
              <a:t>enabled</a:t>
            </a:r>
            <a:endParaRPr lang="fr-FR" sz="4000" i="1" dirty="0" smtClean="0"/>
          </a:p>
          <a:p>
            <a:r>
              <a:rPr lang="en-GB" sz="4000" dirty="0" smtClean="0"/>
              <a:t>We show that this could be  simple</a:t>
            </a:r>
          </a:p>
          <a:p>
            <a:r>
              <a:rPr lang="en-GB" sz="4000" dirty="0" smtClean="0"/>
              <a:t>We </a:t>
            </a:r>
            <a:r>
              <a:rPr lang="en-GB" sz="4000" dirty="0"/>
              <a:t>postulate </a:t>
            </a:r>
            <a:r>
              <a:rPr lang="en-GB" sz="4000" dirty="0" smtClean="0"/>
              <a:t>that every </a:t>
            </a:r>
            <a:r>
              <a:rPr lang="en-GB" sz="4000" dirty="0"/>
              <a:t>major DBS </a:t>
            </a:r>
            <a:r>
              <a:rPr lang="en-GB" sz="4000" dirty="0" smtClean="0"/>
              <a:t>should become </a:t>
            </a:r>
            <a:r>
              <a:rPr lang="en-GB" sz="4000" dirty="0"/>
              <a:t>SIR-enabled “better sooner than later”.</a:t>
            </a:r>
            <a:r>
              <a:rPr lang="en-GB" sz="4000" i="1" dirty="0"/>
              <a:t> </a:t>
            </a:r>
            <a:endParaRPr lang="en-US" sz="4000" i="1" dirty="0"/>
          </a:p>
          <a:p>
            <a:endParaRPr lang="en-US" sz="4000" i="1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en-US" smtClean="0"/>
              <a:t>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97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/>
          </a:bodyPr>
          <a:lstStyle/>
          <a:p>
            <a:r>
              <a:rPr lang="en-US" sz="4000" dirty="0"/>
              <a:t>Present </a:t>
            </a:r>
            <a:r>
              <a:rPr lang="en-US" sz="4000" dirty="0" smtClean="0"/>
              <a:t>Foundations of RDBs</a:t>
            </a:r>
            <a:r>
              <a:rPr lang="fr-FR" sz="4000" dirty="0" smtClean="0"/>
              <a:t> </a:t>
            </a:r>
            <a:endParaRPr lang="fr-FR" sz="40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124744"/>
            <a:ext cx="8208912" cy="4896544"/>
          </a:xfrm>
        </p:spPr>
        <p:txBody>
          <a:bodyPr>
            <a:noAutofit/>
          </a:bodyPr>
          <a:lstStyle/>
          <a:p>
            <a:r>
              <a:rPr lang="en-US" sz="4000" dirty="0" smtClean="0"/>
              <a:t>Relational database (DB) technology is the core for any modern databases: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000" dirty="0" smtClean="0"/>
              <a:t> Client</a:t>
            </a:r>
            <a:r>
              <a:rPr lang="en-US" sz="4000" dirty="0"/>
              <a:t>, Web, </a:t>
            </a:r>
            <a:r>
              <a:rPr lang="en-US" sz="4000" dirty="0" smtClean="0"/>
              <a:t>Cloud</a:t>
            </a:r>
            <a:r>
              <a:rPr lang="en-US" sz="4000" dirty="0"/>
              <a:t>, Big Data… </a:t>
            </a:r>
            <a:endParaRPr lang="en-US" sz="4000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3600" dirty="0"/>
              <a:t> Y</a:t>
            </a:r>
            <a:r>
              <a:rPr lang="en-US" sz="3600" dirty="0" smtClean="0"/>
              <a:t>ou </a:t>
            </a:r>
            <a:r>
              <a:rPr lang="en-US" sz="3600" dirty="0"/>
              <a:t>name </a:t>
            </a:r>
            <a:r>
              <a:rPr lang="en-US" sz="3600" dirty="0" smtClean="0"/>
              <a:t>it</a:t>
            </a:r>
          </a:p>
          <a:p>
            <a:r>
              <a:rPr lang="fr-FR" sz="4000" dirty="0" smtClean="0"/>
              <a:t>There are millions of </a:t>
            </a:r>
            <a:r>
              <a:rPr lang="fr-FR" sz="4000" dirty="0" err="1" smtClean="0"/>
              <a:t>relational</a:t>
            </a:r>
            <a:r>
              <a:rPr lang="fr-FR" sz="4000" dirty="0" smtClean="0"/>
              <a:t> </a:t>
            </a:r>
            <a:r>
              <a:rPr lang="fr-FR" sz="4000" dirty="0" err="1" smtClean="0"/>
              <a:t>DBs</a:t>
            </a:r>
            <a:r>
              <a:rPr lang="fr-FR" sz="4000" dirty="0" smtClean="0"/>
              <a:t> </a:t>
            </a:r>
            <a:r>
              <a:rPr lang="fr-FR" sz="4000" dirty="0" err="1" smtClean="0"/>
              <a:t>around</a:t>
            </a:r>
            <a:endParaRPr lang="en-US" sz="40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612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lvl="0"/>
            <a:r>
              <a:rPr lang="fr-FR" dirty="0" err="1">
                <a:solidFill>
                  <a:srgbClr val="FF0000"/>
                </a:solidFill>
              </a:rPr>
              <a:t>Stored</a:t>
            </a:r>
            <a:r>
              <a:rPr lang="fr-FR" dirty="0">
                <a:solidFill>
                  <a:srgbClr val="FF0000"/>
                </a:solidFill>
              </a:rPr>
              <a:t> and </a:t>
            </a:r>
            <a:r>
              <a:rPr lang="fr-FR" dirty="0" err="1">
                <a:solidFill>
                  <a:srgbClr val="FF0000"/>
                </a:solidFill>
              </a:rPr>
              <a:t>Inherited</a:t>
            </a:r>
            <a:r>
              <a:rPr lang="fr-FR" dirty="0">
                <a:solidFill>
                  <a:srgbClr val="FF0000"/>
                </a:solidFill>
              </a:rPr>
              <a:t> Relation</a:t>
            </a:r>
            <a:r>
              <a:rPr lang="fr-FR" dirty="0"/>
              <a:t> (SIR)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412776"/>
            <a:ext cx="8784976" cy="5256584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sz="4200" dirty="0"/>
              <a:t>A</a:t>
            </a:r>
            <a:r>
              <a:rPr lang="fr-FR" sz="4200" dirty="0" smtClean="0"/>
              <a:t> (</a:t>
            </a:r>
            <a:r>
              <a:rPr lang="fr-FR" sz="4200" dirty="0" err="1" smtClean="0"/>
              <a:t>relational</a:t>
            </a:r>
            <a:r>
              <a:rPr lang="fr-FR" sz="4200" dirty="0" smtClean="0"/>
              <a:t>) DB </a:t>
            </a:r>
            <a:r>
              <a:rPr lang="fr-FR" sz="4200" dirty="0" err="1" smtClean="0"/>
              <a:t>consists</a:t>
            </a:r>
            <a:r>
              <a:rPr lang="fr-FR" sz="4200" dirty="0" smtClean="0"/>
              <a:t> </a:t>
            </a:r>
            <a:r>
              <a:rPr lang="fr-FR" sz="4200" dirty="0" err="1" smtClean="0"/>
              <a:t>at</a:t>
            </a:r>
            <a:r>
              <a:rPr lang="fr-FR" sz="4200" dirty="0" smtClean="0"/>
              <a:t> present from: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4100" dirty="0" err="1" smtClean="0"/>
              <a:t>Some</a:t>
            </a:r>
            <a:r>
              <a:rPr lang="fr-FR" sz="4100" dirty="0" smtClean="0"/>
              <a:t> </a:t>
            </a:r>
            <a:r>
              <a:rPr lang="fr-FR" sz="4100" i="1" dirty="0" err="1" smtClean="0"/>
              <a:t>stored</a:t>
            </a:r>
            <a:r>
              <a:rPr lang="fr-FR" sz="4100" i="1" dirty="0" smtClean="0"/>
              <a:t> relations</a:t>
            </a:r>
            <a:r>
              <a:rPr lang="fr-FR" sz="4100" dirty="0" smtClean="0"/>
              <a:t> (</a:t>
            </a:r>
            <a:r>
              <a:rPr lang="fr-FR" sz="4100" dirty="0" err="1" smtClean="0"/>
              <a:t>SRs</a:t>
            </a:r>
            <a:r>
              <a:rPr lang="fr-FR" sz="4100" dirty="0" smtClean="0"/>
              <a:t>) </a:t>
            </a:r>
            <a:r>
              <a:rPr lang="fr-FR" sz="4100" dirty="0" err="1" smtClean="0"/>
              <a:t>with</a:t>
            </a:r>
            <a:r>
              <a:rPr lang="fr-FR" sz="4100" dirty="0" smtClean="0"/>
              <a:t> </a:t>
            </a:r>
            <a:r>
              <a:rPr lang="fr-FR" sz="4100" i="1" dirty="0" err="1" smtClean="0"/>
              <a:t>stored</a:t>
            </a:r>
            <a:r>
              <a:rPr lang="fr-FR" sz="4100" i="1" dirty="0" smtClean="0"/>
              <a:t> </a:t>
            </a:r>
            <a:r>
              <a:rPr lang="fr-FR" sz="4100" i="1" dirty="0" err="1" smtClean="0"/>
              <a:t>attributes</a:t>
            </a:r>
            <a:r>
              <a:rPr lang="fr-FR" sz="4100" dirty="0" smtClean="0"/>
              <a:t> (</a:t>
            </a:r>
            <a:r>
              <a:rPr lang="fr-FR" sz="4100" dirty="0" err="1" smtClean="0"/>
              <a:t>SAs</a:t>
            </a:r>
            <a:r>
              <a:rPr lang="fr-FR" sz="4100" dirty="0" smtClean="0"/>
              <a:t>) </a:t>
            </a:r>
            <a:r>
              <a:rPr lang="fr-FR" sz="4100" dirty="0" err="1" smtClean="0"/>
              <a:t>only</a:t>
            </a:r>
            <a:r>
              <a:rPr lang="fr-FR" sz="4100" dirty="0" smtClean="0"/>
              <a:t>, </a:t>
            </a:r>
            <a:r>
              <a:rPr lang="fr-FR" sz="4100" dirty="0" err="1" smtClean="0"/>
              <a:t>also</a:t>
            </a:r>
            <a:r>
              <a:rPr lang="fr-FR" sz="4100" dirty="0" smtClean="0"/>
              <a:t> </a:t>
            </a:r>
            <a:r>
              <a:rPr lang="fr-FR" sz="4100" dirty="0" err="1" smtClean="0"/>
              <a:t>called</a:t>
            </a:r>
            <a:r>
              <a:rPr lang="fr-FR" sz="4100" dirty="0" smtClean="0"/>
              <a:t> </a:t>
            </a:r>
            <a:r>
              <a:rPr lang="fr-FR" sz="4100" i="1" dirty="0" smtClean="0"/>
              <a:t>base tables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3600" dirty="0"/>
              <a:t> </a:t>
            </a:r>
            <a:r>
              <a:rPr lang="fr-FR" sz="3600" dirty="0" smtClean="0"/>
              <a:t>One </a:t>
            </a:r>
            <a:r>
              <a:rPr lang="fr-FR" sz="3600" dirty="0" err="1" smtClean="0"/>
              <a:t>cannot</a:t>
            </a:r>
            <a:r>
              <a:rPr lang="fr-FR" sz="3600" dirty="0" smtClean="0"/>
              <a:t>  </a:t>
            </a:r>
            <a:r>
              <a:rPr lang="fr-FR" sz="3600" dirty="0" err="1" smtClean="0"/>
              <a:t>calculate</a:t>
            </a:r>
            <a:r>
              <a:rPr lang="fr-FR" sz="3600" dirty="0" smtClean="0"/>
              <a:t> SA values from the DB </a:t>
            </a:r>
            <a:r>
              <a:rPr lang="fr-FR" sz="3600" dirty="0" err="1" smtClean="0"/>
              <a:t>scheme</a:t>
            </a:r>
            <a:endParaRPr lang="fr-FR" sz="36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4100" dirty="0"/>
              <a:t> </a:t>
            </a:r>
            <a:r>
              <a:rPr lang="fr-FR" sz="4100" dirty="0" err="1" smtClean="0"/>
              <a:t>Optionally</a:t>
            </a:r>
            <a:r>
              <a:rPr lang="fr-FR" sz="4100" dirty="0" smtClean="0"/>
              <a:t>, - </a:t>
            </a:r>
            <a:r>
              <a:rPr lang="fr-FR" sz="4100" dirty="0" err="1" smtClean="0"/>
              <a:t>also</a:t>
            </a:r>
            <a:r>
              <a:rPr lang="fr-FR" sz="4100" dirty="0" smtClean="0"/>
              <a:t> from </a:t>
            </a:r>
            <a:r>
              <a:rPr lang="fr-FR" sz="4100" i="1" dirty="0" err="1" smtClean="0"/>
              <a:t>views</a:t>
            </a:r>
            <a:r>
              <a:rPr lang="fr-FR" sz="4100" i="1" dirty="0" smtClean="0"/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4100" i="1" dirty="0"/>
              <a:t> </a:t>
            </a:r>
            <a:r>
              <a:rPr lang="fr-FR" sz="4100" dirty="0" err="1"/>
              <a:t>W</a:t>
            </a:r>
            <a:r>
              <a:rPr lang="fr-FR" sz="4100" dirty="0" err="1" smtClean="0"/>
              <a:t>ith</a:t>
            </a:r>
            <a:r>
              <a:rPr lang="fr-FR" sz="4100" dirty="0" smtClean="0"/>
              <a:t> </a:t>
            </a:r>
            <a:r>
              <a:rPr lang="fr-FR" sz="4100" i="1" dirty="0" err="1" smtClean="0"/>
              <a:t>inherited</a:t>
            </a:r>
            <a:r>
              <a:rPr lang="fr-FR" sz="4100" i="1" dirty="0" smtClean="0"/>
              <a:t> </a:t>
            </a:r>
            <a:r>
              <a:rPr lang="fr-FR" sz="4100" i="1" dirty="0" err="1" smtClean="0"/>
              <a:t>attributes</a:t>
            </a:r>
            <a:r>
              <a:rPr lang="fr-FR" sz="4100" dirty="0" smtClean="0"/>
              <a:t> (</a:t>
            </a:r>
            <a:r>
              <a:rPr lang="fr-FR" sz="4100" dirty="0" err="1" smtClean="0"/>
              <a:t>IAs</a:t>
            </a:r>
            <a:r>
              <a:rPr lang="fr-FR" sz="4100" dirty="0" smtClean="0"/>
              <a:t>) </a:t>
            </a:r>
            <a:r>
              <a:rPr lang="fr-FR" sz="4100" dirty="0" err="1" smtClean="0"/>
              <a:t>only</a:t>
            </a:r>
            <a:endParaRPr lang="fr-FR" sz="4100" dirty="0" smtClean="0"/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3600" dirty="0" smtClean="0"/>
              <a:t>IA-values </a:t>
            </a:r>
            <a:r>
              <a:rPr lang="fr-FR" sz="3600" dirty="0" err="1" smtClean="0"/>
              <a:t>calculate</a:t>
            </a:r>
            <a:r>
              <a:rPr lang="fr-FR" sz="3600" dirty="0" smtClean="0"/>
              <a:t> from the </a:t>
            </a:r>
            <a:r>
              <a:rPr lang="fr-FR" sz="3600" dirty="0" err="1" smtClean="0"/>
              <a:t>view</a:t>
            </a:r>
            <a:r>
              <a:rPr lang="fr-FR" sz="3600" dirty="0" smtClean="0"/>
              <a:t> </a:t>
            </a:r>
            <a:r>
              <a:rPr lang="fr-FR" sz="3600" dirty="0" err="1" smtClean="0"/>
              <a:t>scheme</a:t>
            </a:r>
            <a:endParaRPr lang="fr-FR" sz="3600" dirty="0" smtClean="0"/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3600" dirty="0" err="1" smtClean="0"/>
              <a:t>Basically</a:t>
            </a:r>
            <a:r>
              <a:rPr lang="fr-FR" sz="3600" dirty="0" smtClean="0"/>
              <a:t>, </a:t>
            </a:r>
            <a:r>
              <a:rPr lang="fr-FR" sz="3600" dirty="0" err="1" smtClean="0"/>
              <a:t>calculate</a:t>
            </a:r>
            <a:r>
              <a:rPr lang="fr-FR" sz="3600" dirty="0" smtClean="0"/>
              <a:t> </a:t>
            </a:r>
            <a:r>
              <a:rPr lang="fr-FR" sz="3600" u="sng" dirty="0" err="1" smtClean="0"/>
              <a:t>only</a:t>
            </a:r>
            <a:endParaRPr lang="fr-FR" sz="3600" u="sng" dirty="0" smtClean="0"/>
          </a:p>
          <a:p>
            <a:pPr marL="0" indent="0">
              <a:buNone/>
            </a:pPr>
            <a:endParaRPr lang="fr-FR" sz="43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z="1600" smtClean="0"/>
              <a:t>8</a:t>
            </a:fld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590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lvl="0"/>
            <a:r>
              <a:rPr lang="fr-FR" dirty="0" err="1">
                <a:solidFill>
                  <a:srgbClr val="FF0000"/>
                </a:solidFill>
              </a:rPr>
              <a:t>Stored</a:t>
            </a:r>
            <a:r>
              <a:rPr lang="fr-FR" dirty="0">
                <a:solidFill>
                  <a:srgbClr val="FF0000"/>
                </a:solidFill>
              </a:rPr>
              <a:t> and </a:t>
            </a:r>
            <a:r>
              <a:rPr lang="fr-FR" dirty="0" err="1">
                <a:solidFill>
                  <a:srgbClr val="FF0000"/>
                </a:solidFill>
              </a:rPr>
              <a:t>Inherited</a:t>
            </a:r>
            <a:r>
              <a:rPr lang="fr-FR" dirty="0">
                <a:solidFill>
                  <a:srgbClr val="FF0000"/>
                </a:solidFill>
              </a:rPr>
              <a:t> Relation</a:t>
            </a:r>
            <a:r>
              <a:rPr lang="fr-FR" dirty="0"/>
              <a:t> (SIR)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24744"/>
            <a:ext cx="9108504" cy="5616624"/>
          </a:xfrm>
        </p:spPr>
        <p:txBody>
          <a:bodyPr>
            <a:normAutofit fontScale="47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sz="6700" dirty="0" smtClean="0"/>
              <a:t>A SIR R </a:t>
            </a:r>
            <a:r>
              <a:rPr lang="fr-FR" sz="6700" dirty="0" err="1" smtClean="0"/>
              <a:t>is</a:t>
            </a:r>
            <a:r>
              <a:rPr lang="fr-FR" sz="6700" dirty="0" smtClean="0"/>
              <a:t> an SR R </a:t>
            </a:r>
            <a:r>
              <a:rPr lang="fr-FR" sz="6700" dirty="0" err="1" smtClean="0"/>
              <a:t>enlarged</a:t>
            </a:r>
            <a:r>
              <a:rPr lang="fr-FR" sz="6700" dirty="0" smtClean="0"/>
              <a:t> </a:t>
            </a:r>
            <a:r>
              <a:rPr lang="fr-FR" sz="6700" dirty="0" err="1" smtClean="0"/>
              <a:t>with</a:t>
            </a:r>
            <a:r>
              <a:rPr lang="fr-FR" sz="6700" dirty="0" smtClean="0"/>
              <a:t> </a:t>
            </a:r>
            <a:r>
              <a:rPr lang="fr-FR" sz="6700" dirty="0" err="1" smtClean="0"/>
              <a:t>some</a:t>
            </a:r>
            <a:r>
              <a:rPr lang="fr-FR" sz="6700" dirty="0" smtClean="0"/>
              <a:t> </a:t>
            </a:r>
            <a:r>
              <a:rPr lang="fr-FR" sz="6700" dirty="0" err="1" smtClean="0"/>
              <a:t>IAs</a:t>
            </a:r>
            <a:endParaRPr lang="fr-FR" sz="6700" dirty="0" smtClean="0"/>
          </a:p>
          <a:p>
            <a:pPr lvl="1"/>
            <a:r>
              <a:rPr lang="fr-FR" sz="6700" dirty="0"/>
              <a:t> </a:t>
            </a:r>
            <a:r>
              <a:rPr lang="fr-FR" sz="6700" dirty="0" err="1" smtClean="0"/>
              <a:t>Every</a:t>
            </a:r>
            <a:r>
              <a:rPr lang="fr-FR" sz="6700" dirty="0" smtClean="0"/>
              <a:t> SR R </a:t>
            </a:r>
            <a:r>
              <a:rPr lang="fr-FR" sz="6700" dirty="0" err="1" smtClean="0"/>
              <a:t>tuple</a:t>
            </a:r>
            <a:r>
              <a:rPr lang="fr-FR" sz="6700" dirty="0" smtClean="0"/>
              <a:t> </a:t>
            </a:r>
            <a:r>
              <a:rPr lang="fr-FR" sz="6700" dirty="0" err="1" smtClean="0"/>
              <a:t>becomes</a:t>
            </a:r>
            <a:r>
              <a:rPr lang="fr-FR" sz="6700" dirty="0" smtClean="0"/>
              <a:t> </a:t>
            </a:r>
            <a:r>
              <a:rPr lang="fr-FR" sz="6700" dirty="0" err="1" smtClean="0"/>
              <a:t>sub-tuple</a:t>
            </a:r>
            <a:r>
              <a:rPr lang="fr-FR" sz="6700" dirty="0" smtClean="0"/>
              <a:t> of </a:t>
            </a:r>
            <a:r>
              <a:rPr lang="fr-FR" sz="6700" dirty="0" err="1" smtClean="0"/>
              <a:t>exactly</a:t>
            </a:r>
            <a:r>
              <a:rPr lang="fr-FR" sz="6700" dirty="0" smtClean="0"/>
              <a:t> one SIR R </a:t>
            </a:r>
            <a:r>
              <a:rPr lang="fr-FR" sz="6700" dirty="0" err="1" smtClean="0"/>
              <a:t>tuple</a:t>
            </a:r>
            <a:endParaRPr lang="fr-FR" sz="6700" dirty="0" smtClean="0"/>
          </a:p>
          <a:p>
            <a:pPr lvl="1"/>
            <a:r>
              <a:rPr lang="fr-FR" sz="6700" dirty="0" smtClean="0"/>
              <a:t> SIR R does not have </a:t>
            </a:r>
            <a:r>
              <a:rPr lang="fr-FR" sz="6700" dirty="0" err="1" smtClean="0"/>
              <a:t>any</a:t>
            </a:r>
            <a:r>
              <a:rPr lang="fr-FR" sz="6700" dirty="0" smtClean="0"/>
              <a:t> </a:t>
            </a:r>
            <a:r>
              <a:rPr lang="fr-FR" sz="6700" dirty="0" err="1" smtClean="0"/>
              <a:t>other</a:t>
            </a:r>
            <a:r>
              <a:rPr lang="fr-FR" sz="6700" dirty="0" smtClean="0"/>
              <a:t> </a:t>
            </a:r>
            <a:r>
              <a:rPr lang="fr-FR" sz="6700" dirty="0" err="1" smtClean="0"/>
              <a:t>tuples</a:t>
            </a:r>
            <a:r>
              <a:rPr lang="fr-FR" sz="6700" dirty="0"/>
              <a:t> </a:t>
            </a:r>
            <a:endParaRPr lang="fr-FR" sz="6700" dirty="0" smtClean="0"/>
          </a:p>
          <a:p>
            <a:pPr lvl="1"/>
            <a:r>
              <a:rPr lang="fr-FR" sz="6700" dirty="0"/>
              <a:t> </a:t>
            </a:r>
            <a:r>
              <a:rPr lang="fr-FR" sz="6700" dirty="0" err="1" smtClean="0"/>
              <a:t>IAs</a:t>
            </a:r>
            <a:r>
              <a:rPr lang="fr-FR" sz="6700" dirty="0" smtClean="0"/>
              <a:t> </a:t>
            </a:r>
            <a:r>
              <a:rPr lang="fr-FR" sz="6700" dirty="0" err="1" smtClean="0"/>
              <a:t>calculate</a:t>
            </a:r>
            <a:r>
              <a:rPr lang="fr-FR" sz="6700" dirty="0" smtClean="0"/>
              <a:t> as if </a:t>
            </a:r>
            <a:r>
              <a:rPr lang="fr-FR" sz="6700" dirty="0" err="1" smtClean="0"/>
              <a:t>they</a:t>
            </a:r>
            <a:r>
              <a:rPr lang="fr-FR" sz="6700" dirty="0" smtClean="0"/>
              <a:t> </a:t>
            </a:r>
            <a:r>
              <a:rPr lang="fr-FR" sz="6700" dirty="0" err="1" smtClean="0"/>
              <a:t>were</a:t>
            </a:r>
            <a:r>
              <a:rPr lang="fr-FR" sz="6700" dirty="0" smtClean="0"/>
              <a:t> in </a:t>
            </a:r>
            <a:r>
              <a:rPr lang="fr-FR" sz="6700" dirty="0" err="1" smtClean="0"/>
              <a:t>view</a:t>
            </a:r>
            <a:r>
              <a:rPr lang="fr-FR" sz="6700" dirty="0" smtClean="0"/>
              <a:t> R </a:t>
            </a:r>
            <a:r>
              <a:rPr lang="fr-FR" sz="6700" dirty="0" err="1" smtClean="0"/>
              <a:t>defining</a:t>
            </a:r>
            <a:r>
              <a:rPr lang="fr-FR" sz="6700" dirty="0" smtClean="0"/>
              <a:t> </a:t>
            </a:r>
            <a:r>
              <a:rPr lang="fr-FR" sz="6700" dirty="0" err="1" smtClean="0"/>
              <a:t>logically</a:t>
            </a:r>
            <a:r>
              <a:rPr lang="fr-FR" sz="6700" dirty="0" smtClean="0"/>
              <a:t> the </a:t>
            </a:r>
            <a:r>
              <a:rPr lang="fr-FR" sz="6700" dirty="0" err="1" smtClean="0"/>
              <a:t>same</a:t>
            </a:r>
            <a:r>
              <a:rPr lang="fr-FR" sz="6700" dirty="0" smtClean="0"/>
              <a:t> relation as SIR R</a:t>
            </a:r>
          </a:p>
          <a:p>
            <a:pPr lvl="2"/>
            <a:r>
              <a:rPr lang="fr-FR" sz="6700" dirty="0"/>
              <a:t> </a:t>
            </a:r>
            <a:r>
              <a:rPr lang="fr-FR" sz="6700" dirty="0" err="1" smtClean="0"/>
              <a:t>Termed</a:t>
            </a:r>
            <a:r>
              <a:rPr lang="fr-FR" sz="6700" dirty="0" smtClean="0"/>
              <a:t> C-</a:t>
            </a:r>
            <a:r>
              <a:rPr lang="fr-FR" sz="6700" dirty="0" err="1" smtClean="0"/>
              <a:t>view</a:t>
            </a:r>
            <a:r>
              <a:rPr lang="fr-FR" sz="6700" dirty="0" smtClean="0"/>
              <a:t> R </a:t>
            </a:r>
          </a:p>
          <a:p>
            <a:pPr lvl="1"/>
            <a:r>
              <a:rPr lang="fr-FR" sz="6700" dirty="0" err="1" smtClean="0"/>
              <a:t>IAs</a:t>
            </a:r>
            <a:r>
              <a:rPr lang="fr-FR" sz="6700" dirty="0" smtClean="0"/>
              <a:t> in a SIR </a:t>
            </a:r>
            <a:r>
              <a:rPr lang="fr-FR" sz="6700" dirty="0" err="1" smtClean="0"/>
              <a:t>form</a:t>
            </a:r>
            <a:r>
              <a:rPr lang="fr-FR" sz="6700" dirty="0" smtClean="0"/>
              <a:t> an </a:t>
            </a:r>
            <a:r>
              <a:rPr lang="fr-FR" sz="6700" i="1" dirty="0" err="1" smtClean="0"/>
              <a:t>Inheritance</a:t>
            </a:r>
            <a:r>
              <a:rPr lang="fr-FR" sz="6700" i="1" dirty="0" smtClean="0"/>
              <a:t> Expression</a:t>
            </a:r>
            <a:r>
              <a:rPr lang="fr-FR" sz="6700" dirty="0" smtClean="0"/>
              <a:t> (IE) </a:t>
            </a:r>
          </a:p>
          <a:p>
            <a:pPr lvl="1"/>
            <a:r>
              <a:rPr lang="fr-FR" sz="6700" dirty="0" smtClean="0"/>
              <a:t>SR R </a:t>
            </a:r>
            <a:r>
              <a:rPr lang="fr-FR" sz="6700" dirty="0" err="1" smtClean="0"/>
              <a:t>may</a:t>
            </a:r>
            <a:r>
              <a:rPr lang="fr-FR" sz="6700" dirty="0" smtClean="0"/>
              <a:t> </a:t>
            </a:r>
            <a:r>
              <a:rPr lang="fr-FR" sz="6700" dirty="0" err="1" smtClean="0"/>
              <a:t>be</a:t>
            </a:r>
            <a:r>
              <a:rPr lang="fr-FR" sz="6700" dirty="0" smtClean="0"/>
              <a:t>, by default, </a:t>
            </a:r>
            <a:r>
              <a:rPr lang="fr-FR" sz="6700" dirty="0" err="1"/>
              <a:t>referred</a:t>
            </a:r>
            <a:r>
              <a:rPr lang="fr-FR" sz="6700" dirty="0"/>
              <a:t> to as R_  in </a:t>
            </a:r>
            <a:r>
              <a:rPr lang="fr-FR" sz="6700" dirty="0" smtClean="0"/>
              <a:t>SIR R </a:t>
            </a:r>
          </a:p>
          <a:p>
            <a:pPr lvl="1">
              <a:spcAft>
                <a:spcPts val="600"/>
              </a:spcAft>
            </a:pPr>
            <a:r>
              <a:rPr lang="fr-FR" sz="6700" dirty="0" smtClean="0"/>
              <a:t>As </a:t>
            </a:r>
            <a:r>
              <a:rPr lang="fr-FR" sz="6700" dirty="0" err="1" smtClean="0"/>
              <a:t>well</a:t>
            </a:r>
            <a:r>
              <a:rPr lang="fr-FR" sz="6700" dirty="0" smtClean="0"/>
              <a:t> as in C-</a:t>
            </a:r>
            <a:r>
              <a:rPr lang="fr-FR" sz="6700" dirty="0" err="1" smtClean="0"/>
              <a:t>view</a:t>
            </a:r>
            <a:r>
              <a:rPr lang="fr-FR" sz="6700" dirty="0" smtClean="0"/>
              <a:t> R </a:t>
            </a:r>
            <a:r>
              <a:rPr lang="fr-FR" sz="6700" dirty="0" err="1" smtClean="0"/>
              <a:t>scheme</a:t>
            </a:r>
            <a:r>
              <a:rPr lang="fr-FR" sz="6700" dirty="0" smtClean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400" dirty="0" smtClean="0"/>
              <a:t>[1] Litwin, W. SQL for Stored and Inherited Relations. 21</a:t>
            </a:r>
            <a:r>
              <a:rPr lang="en-US" sz="3400" baseline="30000" dirty="0" smtClean="0"/>
              <a:t>st</a:t>
            </a:r>
            <a:r>
              <a:rPr lang="en-US" sz="3400" dirty="0" smtClean="0"/>
              <a:t> Intl. Conf. on Enterprise Information Systems, (ICEIS 2019), </a:t>
            </a:r>
            <a:r>
              <a:rPr lang="en-US" sz="3400" u="sng" dirty="0" smtClean="0">
                <a:hlinkClick r:id="rId3"/>
              </a:rPr>
              <a:t>http://www.iceis.org/?y=2019</a:t>
            </a:r>
            <a:r>
              <a:rPr lang="en-US" sz="3400" dirty="0" smtClean="0"/>
              <a:t> , 12p.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z="1600" smtClean="0"/>
              <a:t>9</a:t>
            </a:fld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66715</TotalTime>
  <Words>1408</Words>
  <Application>Microsoft Office PowerPoint</Application>
  <PresentationFormat>Affichage à l'écran (4:3)</PresentationFormat>
  <Paragraphs>258</Paragraphs>
  <Slides>27</Slides>
  <Notes>27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28" baseType="lpstr">
      <vt:lpstr>Thème Office</vt:lpstr>
      <vt:lpstr>Natural Stored and Inherited Relations</vt:lpstr>
      <vt:lpstr>What’s Up ? </vt:lpstr>
      <vt:lpstr>What’s Up ? </vt:lpstr>
      <vt:lpstr>Is It Important? </vt:lpstr>
      <vt:lpstr>What’s Up</vt:lpstr>
      <vt:lpstr>What’s Up</vt:lpstr>
      <vt:lpstr>Present Foundations of RDBs </vt:lpstr>
      <vt:lpstr>Stored and Inherited Relation (SIR)</vt:lpstr>
      <vt:lpstr>Stored and Inherited Relation (SIR)</vt:lpstr>
      <vt:lpstr>Motivating Example : Codd’s ‘biblical’ S-P DB</vt:lpstr>
      <vt:lpstr>Motivating Example : Codd’s ‘biblical’ S-P DB</vt:lpstr>
      <vt:lpstr>Motivating Example : Foreign Keys</vt:lpstr>
      <vt:lpstr>Example</vt:lpstr>
      <vt:lpstr>Example</vt:lpstr>
      <vt:lpstr>S-P1 DB with SIR SP  IA names and value are Italic  </vt:lpstr>
      <vt:lpstr>S-P DB with view SP</vt:lpstr>
      <vt:lpstr>Why View SP for S-P ?</vt:lpstr>
      <vt:lpstr>Why View SP for S-P ?</vt:lpstr>
      <vt:lpstr>Why SIR SP Instead of view SP ?</vt:lpstr>
      <vt:lpstr>Why SIR SP instead of View SP ?</vt:lpstr>
      <vt:lpstr>Can We Do Better ?</vt:lpstr>
      <vt:lpstr>How ?</vt:lpstr>
      <vt:lpstr>How ?</vt:lpstr>
      <vt:lpstr>SIR-enabled DBS</vt:lpstr>
      <vt:lpstr>Conclusion</vt:lpstr>
      <vt:lpstr>Conclusion</vt:lpstr>
      <vt:lpstr>Présentation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Relations with Stored and Inherited Attributes</dc:title>
  <dc:creator>WitoldLitwin</dc:creator>
  <cp:lastModifiedBy>Witold Litwin</cp:lastModifiedBy>
  <cp:revision>991</cp:revision>
  <cp:lastPrinted>2020-02-01T21:51:25Z</cp:lastPrinted>
  <dcterms:created xsi:type="dcterms:W3CDTF">2016-06-08T17:15:12Z</dcterms:created>
  <dcterms:modified xsi:type="dcterms:W3CDTF">2021-11-14T11:12:08Z</dcterms:modified>
</cp:coreProperties>
</file>