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49"/>
  </p:notesMasterIdLst>
  <p:sldIdLst>
    <p:sldId id="256" r:id="rId2"/>
    <p:sldId id="303" r:id="rId3"/>
    <p:sldId id="341" r:id="rId4"/>
    <p:sldId id="392" r:id="rId5"/>
    <p:sldId id="368" r:id="rId6"/>
    <p:sldId id="342" r:id="rId7"/>
    <p:sldId id="369" r:id="rId8"/>
    <p:sldId id="370" r:id="rId9"/>
    <p:sldId id="362" r:id="rId10"/>
    <p:sldId id="380" r:id="rId11"/>
    <p:sldId id="343" r:id="rId12"/>
    <p:sldId id="399" r:id="rId13"/>
    <p:sldId id="344" r:id="rId14"/>
    <p:sldId id="371" r:id="rId15"/>
    <p:sldId id="396" r:id="rId16"/>
    <p:sldId id="391" r:id="rId17"/>
    <p:sldId id="372" r:id="rId18"/>
    <p:sldId id="373" r:id="rId19"/>
    <p:sldId id="374" r:id="rId20"/>
    <p:sldId id="375" r:id="rId21"/>
    <p:sldId id="381" r:id="rId22"/>
    <p:sldId id="378" r:id="rId23"/>
    <p:sldId id="394" r:id="rId24"/>
    <p:sldId id="395" r:id="rId25"/>
    <p:sldId id="376" r:id="rId26"/>
    <p:sldId id="393" r:id="rId27"/>
    <p:sldId id="387" r:id="rId28"/>
    <p:sldId id="364" r:id="rId29"/>
    <p:sldId id="382" r:id="rId30"/>
    <p:sldId id="403" r:id="rId31"/>
    <p:sldId id="377" r:id="rId32"/>
    <p:sldId id="383" r:id="rId33"/>
    <p:sldId id="402" r:id="rId34"/>
    <p:sldId id="289" r:id="rId35"/>
    <p:sldId id="385" r:id="rId36"/>
    <p:sldId id="384" r:id="rId37"/>
    <p:sldId id="397" r:id="rId38"/>
    <p:sldId id="386" r:id="rId39"/>
    <p:sldId id="388" r:id="rId40"/>
    <p:sldId id="389" r:id="rId41"/>
    <p:sldId id="404" r:id="rId42"/>
    <p:sldId id="295" r:id="rId43"/>
    <p:sldId id="401" r:id="rId44"/>
    <p:sldId id="379" r:id="rId45"/>
    <p:sldId id="398" r:id="rId46"/>
    <p:sldId id="390" r:id="rId47"/>
    <p:sldId id="296" r:id="rId4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2" autoAdjust="0"/>
    <p:restoredTop sz="93907" autoAdjust="0"/>
  </p:normalViewPr>
  <p:slideViewPr>
    <p:cSldViewPr>
      <p:cViewPr varScale="1">
        <p:scale>
          <a:sx n="57" d="100"/>
          <a:sy n="57" d="100"/>
        </p:scale>
        <p:origin x="-891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7756379-8E3F-435F-A0E5-73283AE31BC7}" type="datetimeFigureOut">
              <a:rPr lang="fr-FR" smtClean="0"/>
              <a:t>26/12/2020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288B83-1DF8-4D1E-ADF0-DABA2F9DA98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48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96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604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930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930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46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9480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260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4074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39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342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6003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47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6051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661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79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109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8B83-1DF8-4D1E-ADF0-DABA2F9DA98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60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AC0A-8938-4807-B234-06951E7E5C21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40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F6B0D-5230-4335-B577-6531D14C5418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28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9971-41F4-4DB0-B34B-9A2C0BEF281F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01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noProof="0" dirty="0" err="1" smtClean="0"/>
              <a:t>Modifiez</a:t>
            </a:r>
            <a:r>
              <a:rPr lang="en-US" noProof="0" dirty="0" smtClean="0"/>
              <a:t>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  <a:lvl2pPr>
              <a:defRPr>
                <a:solidFill>
                  <a:srgbClr val="7030A0"/>
                </a:solidFill>
              </a:defRPr>
            </a:lvl2pPr>
            <a:lvl3pPr>
              <a:defRPr>
                <a:solidFill>
                  <a:srgbClr val="7030A0"/>
                </a:solidFill>
              </a:defRPr>
            </a:lvl3pPr>
            <a:lvl4pPr>
              <a:defRPr>
                <a:solidFill>
                  <a:srgbClr val="7030A0"/>
                </a:solidFill>
              </a:defRPr>
            </a:lvl4pPr>
            <a:lvl5pPr>
              <a:defRPr>
                <a:solidFill>
                  <a:srgbClr val="7030A0"/>
                </a:solidFill>
              </a:defRPr>
            </a:lvl5pPr>
          </a:lstStyle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BF0B-2BDE-4EC5-8D6D-9C5B91534FFB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68531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FC81-235C-490E-8061-5F4F6F6E69B7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03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208912" cy="4453955"/>
          </a:xfrm>
        </p:spPr>
        <p:txBody>
          <a:bodyPr/>
          <a:lstStyle>
            <a:lvl1pPr>
              <a:defRPr sz="2800">
                <a:solidFill>
                  <a:srgbClr val="7030A0"/>
                </a:solidFill>
              </a:defRPr>
            </a:lvl1pPr>
            <a:lvl2pPr>
              <a:defRPr sz="2400">
                <a:solidFill>
                  <a:srgbClr val="7030A0"/>
                </a:solidFill>
              </a:defRPr>
            </a:lvl2pPr>
            <a:lvl3pPr>
              <a:defRPr sz="2000">
                <a:solidFill>
                  <a:srgbClr val="7030A0"/>
                </a:solidFill>
              </a:defRPr>
            </a:lvl3pPr>
            <a:lvl4pPr>
              <a:defRPr sz="1800">
                <a:solidFill>
                  <a:srgbClr val="7030A0"/>
                </a:solidFill>
              </a:defRPr>
            </a:lvl4pPr>
            <a:lvl5pPr>
              <a:defRPr sz="1800">
                <a:solidFill>
                  <a:srgbClr val="7030A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619A-1985-453F-9ED3-1B2317205CBE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6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71AB-05EF-4078-878B-9280B220D6D5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54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6D85-3106-4783-9567-E6A3B7F9807C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3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169B-31B5-4E24-90F5-D6F16CB683B0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44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B01C-B984-4C04-84CF-2A5F57DFB449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2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6CC7-37D4-492E-9300-80FC02158672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4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EDA9-FCB3-4C57-B49E-82ECB6A0C473}" type="datetime1">
              <a:rPr lang="fr-FR" smtClean="0"/>
              <a:t>26/12/2020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CE4F-5428-463E-B0DB-BF531E19BC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21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is.org/?y=2019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n-US" b="1" dirty="0"/>
              <a:t>Manifesto for Improved Foundations of Relational Model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8136904" cy="3888432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>
                <a:solidFill>
                  <a:srgbClr val="7030A0"/>
                </a:solidFill>
              </a:rPr>
              <a:t>Witold Litwin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Dauphine University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Witold.litwin@dauphine.psl.eu</a:t>
            </a:r>
          </a:p>
          <a:p>
            <a:endParaRPr lang="en-US" sz="2400" smtClean="0">
              <a:solidFill>
                <a:srgbClr val="7030A0"/>
              </a:solidFill>
            </a:endParaRPr>
          </a:p>
          <a:p>
            <a:pPr algn="l"/>
            <a:endParaRPr lang="en-US" sz="2400" smtClean="0">
              <a:solidFill>
                <a:srgbClr val="7030A0"/>
              </a:solidFill>
            </a:endParaRPr>
          </a:p>
          <a:p>
            <a:pPr algn="l"/>
            <a:endParaRPr lang="en-US" sz="1800" dirty="0" smtClean="0">
              <a:solidFill>
                <a:srgbClr val="7030A0"/>
              </a:solidFill>
            </a:endParaRPr>
          </a:p>
          <a:p>
            <a:pPr algn="l"/>
            <a:endParaRPr lang="en-US" sz="1800" dirty="0" smtClean="0">
              <a:solidFill>
                <a:srgbClr val="7030A0"/>
              </a:solidFill>
            </a:endParaRPr>
          </a:p>
          <a:p>
            <a:pPr algn="l"/>
            <a:endParaRPr lang="en-US" sz="1800" dirty="0" smtClean="0">
              <a:solidFill>
                <a:srgbClr val="7030A0"/>
              </a:solidFill>
            </a:endParaRPr>
          </a:p>
          <a:p>
            <a:pPr algn="l"/>
            <a:endParaRPr lang="en-US" sz="1700" dirty="0" smtClean="0">
              <a:solidFill>
                <a:srgbClr val="7030A0"/>
              </a:solidFill>
            </a:endParaRPr>
          </a:p>
          <a:p>
            <a:pPr algn="l"/>
            <a:r>
              <a:rPr lang="en-US" sz="1700" dirty="0" smtClean="0">
                <a:solidFill>
                  <a:srgbClr val="7030A0"/>
                </a:solidFill>
              </a:rPr>
              <a:t>Published  at EUSPN 2019</a:t>
            </a:r>
          </a:p>
          <a:p>
            <a:pPr algn="l"/>
            <a:r>
              <a:rPr lang="en-US" sz="1700" dirty="0" smtClean="0">
                <a:solidFill>
                  <a:srgbClr val="7030A0"/>
                </a:solidFill>
              </a:rPr>
              <a:t>Updated for seminar at UCSC-SSRC on March 4, 2020</a:t>
            </a:r>
          </a:p>
          <a:p>
            <a:pPr algn="l"/>
            <a:r>
              <a:rPr lang="en-US" sz="1700" dirty="0" smtClean="0">
                <a:solidFill>
                  <a:srgbClr val="7030A0"/>
                </a:solidFill>
              </a:rPr>
              <a:t>Updated for Distinguished  Speaker Series seminar at IBM-</a:t>
            </a:r>
            <a:r>
              <a:rPr lang="en-US" sz="1700" dirty="0" err="1" smtClean="0">
                <a:solidFill>
                  <a:srgbClr val="7030A0"/>
                </a:solidFill>
              </a:rPr>
              <a:t>Almaden</a:t>
            </a:r>
            <a:r>
              <a:rPr lang="en-US" sz="1700" dirty="0" smtClean="0">
                <a:solidFill>
                  <a:srgbClr val="7030A0"/>
                </a:solidFill>
              </a:rPr>
              <a:t> on March 5, 2020</a:t>
            </a:r>
            <a:endParaRPr lang="en-US" sz="1700" dirty="0">
              <a:solidFill>
                <a:srgbClr val="7030A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/>
              <a:t>Imagine SP </a:t>
            </a:r>
            <a:r>
              <a:rPr lang="fr-FR" sz="4000" dirty="0" err="1"/>
              <a:t>with</a:t>
            </a:r>
            <a:r>
              <a:rPr lang="fr-FR" sz="4000" dirty="0"/>
              <a:t> SNAME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136904" cy="3312368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One has to insert Smith 6 times</a:t>
            </a:r>
            <a:r>
              <a:rPr lang="en-US" sz="2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Instead of once only at present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Saving time &amp; storage</a:t>
            </a:r>
          </a:p>
          <a:p>
            <a:r>
              <a:rPr lang="en-US" sz="2800" dirty="0" smtClean="0"/>
              <a:t> Inserting « </a:t>
            </a:r>
            <a:r>
              <a:rPr lang="en-US" sz="2800" dirty="0" err="1" smtClean="0"/>
              <a:t>Smit</a:t>
            </a:r>
            <a:r>
              <a:rPr lang="en-US" sz="2800" dirty="0" smtClean="0"/>
              <a:t> » by error for, say, S1,P3 becomes possible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FD S# </a:t>
            </a:r>
            <a:r>
              <a:rPr lang="en-US" sz="2800" dirty="0" smtClean="0">
                <a:sym typeface="Wingdings" panose="05000000000000000000" pitchFamily="2" charset="2"/>
              </a:rPr>
              <a:t> SNAME  is gone &amp; bad news for queries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 panose="05000000000000000000" pitchFamily="2" charset="2"/>
              </a:rPr>
              <a:t> Etc.</a:t>
            </a:r>
            <a:endParaRPr lang="en-US" sz="2800" dirty="0" smtClean="0"/>
          </a:p>
          <a:p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05064"/>
            <a:ext cx="675565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0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smtClean="0"/>
              <a:t>Present Foundations</a:t>
            </a:r>
            <a:endParaRPr lang="en-US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/>
          </a:bodyPr>
          <a:lstStyle/>
          <a:p>
            <a:r>
              <a:rPr lang="en-US" sz="4300" smtClean="0"/>
              <a:t>Avoid all these drawbacks</a:t>
            </a:r>
          </a:p>
          <a:p>
            <a:r>
              <a:rPr lang="en-US" sz="4300" smtClean="0">
                <a:solidFill>
                  <a:srgbClr val="FF0000"/>
                </a:solidFill>
              </a:rPr>
              <a:t>Use only normalized relations for DB schemes</a:t>
            </a:r>
          </a:p>
          <a:p>
            <a:r>
              <a:rPr lang="en-US" sz="4300" smtClean="0"/>
              <a:t>That is why S-P DB is as is.</a:t>
            </a:r>
            <a:endParaRPr lang="en-US" sz="390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900" smtClean="0"/>
              <a:t> SP especially</a:t>
            </a:r>
            <a:endParaRPr lang="en-US" sz="390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E4CE4F-5428-463E-B0DB-BF531E19BCFF}" type="slidenum">
              <a:rPr lang="en-US" sz="1600" smtClean="0"/>
              <a:t>11</a:t>
            </a:fld>
            <a:endParaRPr lang="en-US" sz="160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b="1" smtClean="0"/>
              <a:t>Price to Pay</a:t>
            </a:r>
            <a:endParaRPr lang="en-US" b="1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256584"/>
          </a:xfrm>
        </p:spPr>
        <p:txBody>
          <a:bodyPr>
            <a:normAutofit lnSpcReduction="10000"/>
          </a:bodyPr>
          <a:lstStyle/>
          <a:p>
            <a:r>
              <a:rPr lang="en-US" sz="4300" smtClean="0"/>
              <a:t> </a:t>
            </a:r>
            <a:r>
              <a:rPr lang="en-US" sz="4000" smtClean="0"/>
              <a:t>Query: Every part # supplied by ‘Smith’</a:t>
            </a:r>
          </a:p>
          <a:p>
            <a:r>
              <a:rPr lang="en-US" sz="4000" smtClean="0"/>
              <a:t>For SP as present:</a:t>
            </a:r>
          </a:p>
          <a:p>
            <a:pPr marL="0" indent="0">
              <a:buNone/>
            </a:pPr>
            <a:r>
              <a:rPr lang="en-US" smtClean="0"/>
              <a:t>Select P# From SP </a:t>
            </a:r>
            <a:r>
              <a:rPr lang="en-US" smtClean="0">
                <a:solidFill>
                  <a:srgbClr val="FF0000"/>
                </a:solidFill>
              </a:rPr>
              <a:t>Left Join on SP.S# = S.S# </a:t>
            </a:r>
            <a:r>
              <a:rPr lang="en-US" smtClean="0"/>
              <a:t>Where SNAME = ‘Smith’</a:t>
            </a:r>
          </a:p>
          <a:p>
            <a:r>
              <a:rPr lang="en-US" sz="3900" smtClean="0"/>
              <a:t>For SP with SNAME:</a:t>
            </a:r>
          </a:p>
          <a:p>
            <a:pPr marL="0" indent="0">
              <a:buNone/>
            </a:pPr>
            <a:r>
              <a:rPr lang="en-US" smtClean="0"/>
              <a:t>Select P# From SP Where SNAME = ‘Smith</a:t>
            </a:r>
            <a:r>
              <a:rPr lang="en-US" sz="4000" smtClean="0"/>
              <a:t>’</a:t>
            </a:r>
          </a:p>
          <a:p>
            <a:r>
              <a:rPr lang="en-US" sz="3900" smtClean="0"/>
              <a:t>No more </a:t>
            </a:r>
            <a:r>
              <a:rPr lang="en-US" sz="3900" smtClean="0">
                <a:solidFill>
                  <a:srgbClr val="FF0000"/>
                </a:solidFill>
              </a:rPr>
              <a:t>logical navigation</a:t>
            </a:r>
          </a:p>
          <a:p>
            <a:pPr marL="0" indent="0">
              <a:buNone/>
            </a:pPr>
            <a:r>
              <a:rPr lang="en-US" sz="3500" smtClean="0"/>
              <a:t>Buzz around </a:t>
            </a:r>
            <a:r>
              <a:rPr lang="en-US" sz="3500" i="1" smtClean="0"/>
              <a:t>denormalization</a:t>
            </a:r>
            <a:r>
              <a:rPr lang="en-US" sz="3500" smtClean="0"/>
              <a:t> some years ago</a:t>
            </a:r>
            <a:endParaRPr lang="en-US" sz="350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99E4CE4F-5428-463E-B0DB-BF531E19BCFF}" type="slidenum">
              <a:rPr lang="en-US" sz="1600" smtClean="0"/>
              <a:t>12</a:t>
            </a:fld>
            <a:endParaRPr lang="en-US" sz="160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9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/>
              <a:t>Proposed Foundations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040560"/>
          </a:xfrm>
        </p:spPr>
        <p:txBody>
          <a:bodyPr>
            <a:normAutofit fontScale="92500"/>
          </a:bodyPr>
          <a:lstStyle/>
          <a:p>
            <a:r>
              <a:rPr lang="en-US" sz="4300" dirty="0" smtClean="0"/>
              <a:t>Overlooked implicit assumption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300" dirty="0" smtClean="0"/>
              <a:t> SNAME is a </a:t>
            </a:r>
            <a:r>
              <a:rPr lang="en-US" sz="4300" b="1" dirty="0" smtClean="0"/>
              <a:t>stored</a:t>
            </a:r>
            <a:r>
              <a:rPr lang="en-US" sz="4300" dirty="0" smtClean="0"/>
              <a:t> attribute (SA)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300" dirty="0" smtClean="0"/>
              <a:t> Base, </a:t>
            </a:r>
            <a:r>
              <a:rPr lang="en-US" sz="4300" b="1" dirty="0" smtClean="0"/>
              <a:t>non-calculable…</a:t>
            </a:r>
            <a:endParaRPr lang="en-US" sz="35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smtClean="0"/>
              <a:t> This seemed obvious to (about) everyone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300" dirty="0" smtClean="0"/>
              <a:t> For almost 50 years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300" dirty="0" smtClean="0"/>
              <a:t> E.g. see any books about RDBs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300" dirty="0" smtClean="0"/>
              <a:t> </a:t>
            </a:r>
            <a:r>
              <a:rPr lang="en-US" sz="4300" dirty="0" err="1" smtClean="0"/>
              <a:t>Codd’s</a:t>
            </a:r>
            <a:r>
              <a:rPr lang="en-US" sz="4300" dirty="0" smtClean="0"/>
              <a:t> seminal proposals included</a:t>
            </a:r>
            <a:endParaRPr lang="en-US" sz="43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13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8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/>
              <a:t>Proposed Foundations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0405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 smtClean="0"/>
              <a:t>SNAME </a:t>
            </a:r>
            <a:r>
              <a:rPr lang="fr-FR" sz="4300" dirty="0" err="1" smtClean="0"/>
              <a:t>can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</a:t>
            </a:r>
            <a:r>
              <a:rPr lang="fr-FR" sz="4300" dirty="0"/>
              <a:t>an </a:t>
            </a:r>
            <a:r>
              <a:rPr lang="fr-FR" sz="4300" u="sng" dirty="0" err="1" smtClean="0"/>
              <a:t>inherited</a:t>
            </a:r>
            <a:r>
              <a:rPr lang="fr-FR" sz="4300" dirty="0" smtClean="0"/>
              <a:t> </a:t>
            </a:r>
            <a:r>
              <a:rPr lang="fr-FR" sz="4300" dirty="0" err="1" smtClean="0"/>
              <a:t>attribute</a:t>
            </a:r>
            <a:r>
              <a:rPr lang="fr-FR" sz="4300" dirty="0" smtClean="0"/>
              <a:t> (IA)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 smtClean="0"/>
              <a:t> </a:t>
            </a:r>
            <a:r>
              <a:rPr lang="fr-FR" sz="4300" dirty="0" err="1" smtClean="0"/>
              <a:t>Calculated</a:t>
            </a:r>
            <a:r>
              <a:rPr lang="fr-FR" sz="4300" dirty="0" smtClean="0"/>
              <a:t> </a:t>
            </a:r>
            <a:r>
              <a:rPr lang="fr-FR" sz="4300" dirty="0" err="1" smtClean="0"/>
              <a:t>through</a:t>
            </a:r>
            <a:r>
              <a:rPr lang="fr-FR" sz="4300" dirty="0" smtClean="0"/>
              <a:t> a </a:t>
            </a:r>
            <a:r>
              <a:rPr lang="fr-FR" sz="4300" dirty="0" err="1" smtClean="0"/>
              <a:t>relational</a:t>
            </a:r>
            <a:r>
              <a:rPr lang="fr-FR" sz="4300" dirty="0" smtClean="0"/>
              <a:t> or value expression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/>
              <a:t> </a:t>
            </a:r>
            <a:r>
              <a:rPr lang="fr-FR" sz="4300" dirty="0" smtClean="0"/>
              <a:t>So to </a:t>
            </a:r>
            <a:r>
              <a:rPr lang="fr-FR" sz="4300" dirty="0" err="1" smtClean="0"/>
              <a:t>inherit</a:t>
            </a:r>
            <a:r>
              <a:rPr lang="fr-FR" sz="4300" dirty="0" smtClean="0"/>
              <a:t> for </a:t>
            </a:r>
            <a:r>
              <a:rPr lang="fr-FR" sz="4300" dirty="0" err="1" smtClean="0"/>
              <a:t>each</a:t>
            </a:r>
            <a:r>
              <a:rPr lang="fr-FR" sz="4300" dirty="0" smtClean="0"/>
              <a:t> SP </a:t>
            </a:r>
            <a:r>
              <a:rPr lang="fr-FR" sz="4300" dirty="0" err="1" smtClean="0"/>
              <a:t>tuple</a:t>
            </a:r>
            <a:r>
              <a:rPr lang="fr-FR" sz="4300" dirty="0" smtClean="0"/>
              <a:t>, SNAME value </a:t>
            </a:r>
            <a:r>
              <a:rPr lang="fr-FR" sz="4300" dirty="0" err="1" smtClean="0"/>
              <a:t>from</a:t>
            </a:r>
            <a:r>
              <a:rPr lang="fr-FR" sz="4300" dirty="0" smtClean="0"/>
              <a:t> S </a:t>
            </a:r>
            <a:r>
              <a:rPr lang="fr-FR" sz="4300" dirty="0" err="1" smtClean="0"/>
              <a:t>defined</a:t>
            </a:r>
            <a:r>
              <a:rPr lang="fr-FR" sz="4300" dirty="0" smtClean="0"/>
              <a:t> by FD </a:t>
            </a:r>
            <a:r>
              <a:rPr lang="fr-FR" sz="4300" dirty="0" err="1" smtClean="0"/>
              <a:t>we</a:t>
            </a:r>
            <a:r>
              <a:rPr lang="fr-FR" sz="4300" dirty="0" smtClean="0"/>
              <a:t> </a:t>
            </a:r>
            <a:r>
              <a:rPr lang="fr-FR" sz="4300" dirty="0" err="1" smtClean="0"/>
              <a:t>talked</a:t>
            </a:r>
            <a:r>
              <a:rPr lang="fr-FR" sz="4300" dirty="0" smtClean="0"/>
              <a:t> about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/>
              <a:t> </a:t>
            </a:r>
            <a:r>
              <a:rPr lang="fr-FR" sz="4300" dirty="0" smtClean="0"/>
              <a:t>I.e., for </a:t>
            </a:r>
            <a:r>
              <a:rPr lang="fr-FR" sz="4300" dirty="0" err="1" smtClean="0"/>
              <a:t>every</a:t>
            </a:r>
            <a:r>
              <a:rPr lang="fr-FR" sz="4300" dirty="0" smtClean="0"/>
              <a:t> SP.S#, </a:t>
            </a:r>
            <a:r>
              <a:rPr lang="fr-FR" sz="4300" dirty="0" err="1" smtClean="0"/>
              <a:t>inherited</a:t>
            </a:r>
            <a:r>
              <a:rPr lang="fr-FR" sz="4300" dirty="0" smtClean="0"/>
              <a:t> SNAME </a:t>
            </a:r>
            <a:r>
              <a:rPr lang="fr-FR" sz="4300" dirty="0" err="1" smtClean="0"/>
              <a:t>would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as S.SNAME for S.S# = SP.S# or </a:t>
            </a:r>
            <a:r>
              <a:rPr lang="fr-FR" sz="4300" dirty="0" err="1"/>
              <a:t>w</a:t>
            </a:r>
            <a:r>
              <a:rPr lang="fr-FR" sz="4300" dirty="0" err="1" smtClean="0"/>
              <a:t>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</a:t>
            </a:r>
            <a:r>
              <a:rPr lang="fr-FR" sz="4300" dirty="0" err="1" smtClean="0"/>
              <a:t>null</a:t>
            </a:r>
            <a:r>
              <a:rPr lang="fr-FR" sz="4300" dirty="0" smtClean="0"/>
              <a:t> if </a:t>
            </a:r>
            <a:r>
              <a:rPr lang="fr-FR" sz="4300" dirty="0" err="1" smtClean="0"/>
              <a:t>such</a:t>
            </a:r>
            <a:r>
              <a:rPr lang="fr-FR" sz="4300" dirty="0" smtClean="0"/>
              <a:t> S.S# </a:t>
            </a:r>
            <a:r>
              <a:rPr lang="fr-FR" sz="4300" dirty="0" err="1" smtClean="0"/>
              <a:t>did</a:t>
            </a:r>
            <a:r>
              <a:rPr lang="fr-FR" sz="4300" dirty="0" smtClean="0"/>
              <a:t> not </a:t>
            </a:r>
            <a:r>
              <a:rPr lang="fr-FR" sz="4300" dirty="0" err="1" smtClean="0"/>
              <a:t>exists</a:t>
            </a:r>
            <a:endParaRPr lang="fr-FR" sz="43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/>
              <a:t> </a:t>
            </a:r>
            <a:r>
              <a:rPr lang="fr-FR" sz="4300" dirty="0" err="1" smtClean="0"/>
              <a:t>E.g</a:t>
            </a:r>
            <a:r>
              <a:rPr lang="fr-FR" sz="4300" dirty="0" smtClean="0"/>
              <a:t>. for </a:t>
            </a:r>
            <a:r>
              <a:rPr lang="fr-FR" sz="4300" dirty="0" err="1" smtClean="0"/>
              <a:t>each</a:t>
            </a:r>
            <a:r>
              <a:rPr lang="fr-FR" sz="4300" dirty="0" smtClean="0"/>
              <a:t> SP </a:t>
            </a:r>
            <a:r>
              <a:rPr lang="fr-FR" sz="4300" dirty="0" err="1" smtClean="0"/>
              <a:t>tuple</a:t>
            </a:r>
            <a:r>
              <a:rPr lang="fr-FR" sz="4300" dirty="0" smtClean="0"/>
              <a:t> </a:t>
            </a:r>
            <a:r>
              <a:rPr lang="fr-FR" sz="4300" dirty="0" err="1" smtClean="0"/>
              <a:t>with</a:t>
            </a:r>
            <a:r>
              <a:rPr lang="fr-FR" sz="4300" dirty="0" smtClean="0"/>
              <a:t> S# = S1</a:t>
            </a:r>
            <a:r>
              <a:rPr lang="fr-FR" sz="4300" dirty="0"/>
              <a:t>, SNAME value </a:t>
            </a:r>
            <a:r>
              <a:rPr lang="fr-FR" sz="4300" dirty="0" err="1"/>
              <a:t>inherited</a:t>
            </a:r>
            <a:r>
              <a:rPr lang="fr-FR" sz="4300" dirty="0"/>
              <a:t> </a:t>
            </a:r>
            <a:r>
              <a:rPr lang="fr-FR" sz="4300" dirty="0" err="1" smtClean="0"/>
              <a:t>from</a:t>
            </a:r>
            <a:r>
              <a:rPr lang="fr-FR" sz="4300" dirty="0" smtClean="0"/>
              <a:t> S </a:t>
            </a:r>
            <a:r>
              <a:rPr lang="fr-FR" sz="4300" dirty="0" err="1" smtClean="0"/>
              <a:t>would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Smith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14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58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/>
              <a:t>Proposed Foundations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 err="1" smtClean="0"/>
              <a:t>Operationally</a:t>
            </a:r>
            <a:r>
              <a:rPr lang="fr-FR" sz="4300" dirty="0" smtClean="0"/>
              <a:t>, the expression </a:t>
            </a:r>
            <a:r>
              <a:rPr lang="fr-FR" sz="4300" dirty="0" err="1" smtClean="0"/>
              <a:t>could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as in </a:t>
            </a:r>
            <a:r>
              <a:rPr lang="fr-FR" sz="4300" dirty="0" err="1" smtClean="0"/>
              <a:t>specific</a:t>
            </a:r>
            <a:r>
              <a:rPr lang="fr-FR" sz="4300" dirty="0" smtClean="0"/>
              <a:t> </a:t>
            </a:r>
            <a:r>
              <a:rPr lang="fr-FR" sz="4300" dirty="0" err="1" smtClean="0"/>
              <a:t>view</a:t>
            </a:r>
            <a:r>
              <a:rPr lang="fr-FR" sz="4300" dirty="0" smtClean="0"/>
              <a:t>  </a:t>
            </a:r>
            <a:r>
              <a:rPr lang="fr-FR" sz="4300" dirty="0" err="1" smtClean="0"/>
              <a:t>we</a:t>
            </a:r>
            <a:r>
              <a:rPr lang="fr-FR" sz="4300" dirty="0" smtClean="0"/>
              <a:t> show </a:t>
            </a:r>
            <a:r>
              <a:rPr lang="fr-FR" sz="4300" dirty="0" err="1" smtClean="0"/>
              <a:t>soon</a:t>
            </a:r>
            <a:endParaRPr lang="fr-FR" sz="43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sz="3900" dirty="0" smtClean="0"/>
              <a:t> </a:t>
            </a:r>
            <a:r>
              <a:rPr lang="fr-FR" sz="3900" dirty="0" err="1" smtClean="0"/>
              <a:t>Defining</a:t>
            </a:r>
            <a:r>
              <a:rPr lang="fr-FR" sz="3900" dirty="0" smtClean="0"/>
              <a:t> </a:t>
            </a:r>
            <a:r>
              <a:rPr lang="fr-FR" sz="3900" dirty="0" err="1" smtClean="0"/>
              <a:t>mathematically</a:t>
            </a:r>
            <a:r>
              <a:rPr lang="fr-FR" sz="3900" dirty="0" smtClean="0"/>
              <a:t> the </a:t>
            </a:r>
            <a:r>
              <a:rPr lang="fr-FR" sz="3900" dirty="0" err="1" smtClean="0"/>
              <a:t>same</a:t>
            </a:r>
            <a:r>
              <a:rPr lang="fr-FR" sz="3900" dirty="0" smtClean="0"/>
              <a:t> relation as « </a:t>
            </a:r>
            <a:r>
              <a:rPr lang="fr-FR" sz="3900" dirty="0" err="1" smtClean="0"/>
              <a:t>denormalized</a:t>
            </a:r>
            <a:r>
              <a:rPr lang="fr-FR" sz="3900" dirty="0" smtClean="0"/>
              <a:t> » SP </a:t>
            </a:r>
            <a:r>
              <a:rPr lang="fr-FR" sz="3900" dirty="0" err="1" smtClean="0"/>
              <a:t>with</a:t>
            </a:r>
            <a:r>
              <a:rPr lang="fr-FR" sz="3900" dirty="0" smtClean="0"/>
              <a:t> </a:t>
            </a:r>
            <a:r>
              <a:rPr lang="fr-FR" sz="3900" dirty="0" err="1" smtClean="0"/>
              <a:t>stored</a:t>
            </a:r>
            <a:r>
              <a:rPr lang="fr-FR" sz="3900" dirty="0" smtClean="0"/>
              <a:t> SNAME </a:t>
            </a:r>
            <a:r>
              <a:rPr lang="fr-FR" sz="3900" dirty="0" err="1" smtClean="0"/>
              <a:t>would</a:t>
            </a:r>
            <a:r>
              <a:rPr lang="fr-FR" sz="3900" dirty="0" smtClean="0"/>
              <a:t> </a:t>
            </a:r>
            <a:r>
              <a:rPr lang="fr-FR" sz="3900" dirty="0" err="1" smtClean="0"/>
              <a:t>be</a:t>
            </a:r>
            <a:endParaRPr lang="fr-FR" sz="3900" dirty="0" smtClean="0"/>
          </a:p>
          <a:p>
            <a:r>
              <a:rPr lang="fr-FR" sz="4300" dirty="0" smtClean="0"/>
              <a:t>SP </a:t>
            </a:r>
            <a:r>
              <a:rPr lang="fr-FR" sz="4300" dirty="0" err="1" smtClean="0"/>
              <a:t>with</a:t>
            </a:r>
            <a:r>
              <a:rPr lang="fr-FR" sz="4300" dirty="0" smtClean="0"/>
              <a:t> </a:t>
            </a:r>
            <a:r>
              <a:rPr lang="fr-FR" sz="4300" dirty="0" err="1" smtClean="0"/>
              <a:t>inherited</a:t>
            </a:r>
            <a:r>
              <a:rPr lang="fr-FR" sz="4300" dirty="0" smtClean="0"/>
              <a:t> SNAME </a:t>
            </a:r>
            <a:r>
              <a:rPr lang="fr-FR" sz="4300" dirty="0" err="1" smtClean="0"/>
              <a:t>would</a:t>
            </a:r>
            <a:r>
              <a:rPr lang="fr-FR" sz="4300" i="1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</a:t>
            </a:r>
            <a:r>
              <a:rPr lang="fr-FR" sz="4300" dirty="0" err="1" smtClean="0"/>
              <a:t>then</a:t>
            </a:r>
            <a:r>
              <a:rPr lang="fr-FR" sz="4300" dirty="0" smtClean="0"/>
              <a:t> </a:t>
            </a:r>
            <a:r>
              <a:rPr lang="fr-FR" sz="4300" dirty="0" err="1" smtClean="0"/>
              <a:t>mathematically</a:t>
            </a:r>
            <a:r>
              <a:rPr lang="fr-FR" sz="4300" dirty="0" smtClean="0"/>
              <a:t> the </a:t>
            </a:r>
            <a:r>
              <a:rPr lang="fr-FR" sz="4300" dirty="0" err="1" smtClean="0"/>
              <a:t>same</a:t>
            </a:r>
            <a:r>
              <a:rPr lang="fr-FR" sz="4300" dirty="0" smtClean="0"/>
              <a:t> relation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/>
              <a:t> </a:t>
            </a:r>
            <a:r>
              <a:rPr lang="fr-FR" sz="4300" b="1" dirty="0" smtClean="0"/>
              <a:t>But </a:t>
            </a:r>
            <a:r>
              <a:rPr lang="fr-FR" sz="4300" b="1" dirty="0" err="1" smtClean="0"/>
              <a:t>without</a:t>
            </a:r>
            <a:r>
              <a:rPr lang="fr-FR" sz="4300" b="1" dirty="0" smtClean="0"/>
              <a:t> anomalies</a:t>
            </a: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15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0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/>
              <a:t>Proposed Foundations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 err="1" smtClean="0"/>
              <a:t>Formally</a:t>
            </a:r>
            <a:r>
              <a:rPr lang="fr-FR" sz="4300" dirty="0" smtClean="0"/>
              <a:t>, the </a:t>
            </a:r>
            <a:r>
              <a:rPr lang="fr-FR" sz="4300" dirty="0" err="1" smtClean="0"/>
              <a:t>result</a:t>
            </a:r>
            <a:r>
              <a:rPr lang="fr-FR" sz="4300" dirty="0" smtClean="0"/>
              <a:t> </a:t>
            </a:r>
            <a:r>
              <a:rPr lang="fr-FR" sz="4300" dirty="0" err="1" smtClean="0"/>
              <a:t>would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a </a:t>
            </a:r>
            <a:r>
              <a:rPr lang="fr-FR" sz="4300" dirty="0" err="1" smtClean="0">
                <a:solidFill>
                  <a:srgbClr val="FF0000"/>
                </a:solidFill>
              </a:rPr>
              <a:t>Stored</a:t>
            </a:r>
            <a:r>
              <a:rPr lang="fr-FR" sz="4300" dirty="0" smtClean="0">
                <a:solidFill>
                  <a:srgbClr val="FF0000"/>
                </a:solidFill>
              </a:rPr>
              <a:t> and </a:t>
            </a:r>
            <a:r>
              <a:rPr lang="fr-FR" sz="4300" dirty="0" err="1" smtClean="0">
                <a:solidFill>
                  <a:srgbClr val="FF0000"/>
                </a:solidFill>
              </a:rPr>
              <a:t>Inherited</a:t>
            </a:r>
            <a:r>
              <a:rPr lang="fr-FR" sz="4300" dirty="0" smtClean="0">
                <a:solidFill>
                  <a:srgbClr val="FF0000"/>
                </a:solidFill>
              </a:rPr>
              <a:t> Relation</a:t>
            </a:r>
            <a:r>
              <a:rPr lang="fr-FR" sz="4300" dirty="0" smtClean="0"/>
              <a:t> (SIR)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600" dirty="0"/>
              <a:t> </a:t>
            </a:r>
            <a:r>
              <a:rPr lang="fr-FR" sz="4600" dirty="0" err="1" smtClean="0"/>
              <a:t>E.g</a:t>
            </a:r>
            <a:r>
              <a:rPr lang="fr-FR" sz="4600" dirty="0" smtClean="0"/>
              <a:t>. </a:t>
            </a:r>
            <a:r>
              <a:rPr lang="en-US" sz="4600" dirty="0"/>
              <a:t>SP (</a:t>
            </a:r>
            <a:r>
              <a:rPr lang="en-US" sz="4600" u="sng" dirty="0"/>
              <a:t>S#</a:t>
            </a:r>
            <a:r>
              <a:rPr lang="en-US" sz="4600" dirty="0"/>
              <a:t>, </a:t>
            </a:r>
            <a:r>
              <a:rPr lang="en-US" sz="4600" i="1" dirty="0"/>
              <a:t>SNAME</a:t>
            </a:r>
            <a:r>
              <a:rPr lang="en-US" sz="4600" dirty="0"/>
              <a:t>, </a:t>
            </a:r>
            <a:r>
              <a:rPr lang="en-US" sz="4600" u="sng" dirty="0"/>
              <a:t>P#</a:t>
            </a:r>
            <a:r>
              <a:rPr lang="en-US" sz="4600" dirty="0"/>
              <a:t>,QTY</a:t>
            </a:r>
            <a:r>
              <a:rPr lang="en-US" sz="4600" dirty="0" smtClean="0"/>
              <a:t>)</a:t>
            </a:r>
            <a:r>
              <a:rPr lang="en-US" sz="4000" dirty="0" smtClean="0"/>
              <a:t> </a:t>
            </a:r>
          </a:p>
          <a:p>
            <a:r>
              <a:rPr lang="fr-FR" sz="4000" dirty="0"/>
              <a:t> </a:t>
            </a:r>
            <a:r>
              <a:rPr lang="fr-FR" sz="4000" i="1" dirty="0" err="1" smtClean="0"/>
              <a:t>Italics</a:t>
            </a:r>
            <a:r>
              <a:rPr lang="fr-FR" sz="4000" i="1" dirty="0" smtClean="0"/>
              <a:t> </a:t>
            </a:r>
            <a:r>
              <a:rPr lang="fr-FR" sz="4000" dirty="0" err="1" smtClean="0"/>
              <a:t>denote</a:t>
            </a:r>
            <a:r>
              <a:rPr lang="fr-FR" sz="4000" dirty="0" smtClean="0"/>
              <a:t> an IA</a:t>
            </a:r>
            <a:endParaRPr lang="fr-FR" sz="4600" dirty="0" smtClean="0"/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fr-FR" sz="4300" dirty="0" err="1" smtClean="0"/>
              <a:t>See</a:t>
            </a:r>
            <a:r>
              <a:rPr lang="fr-FR" sz="4300" dirty="0" smtClean="0"/>
              <a:t> [1] for (</a:t>
            </a:r>
            <a:r>
              <a:rPr lang="fr-FR" sz="4300" dirty="0" err="1" smtClean="0"/>
              <a:t>much</a:t>
            </a:r>
            <a:r>
              <a:rPr lang="fr-FR" sz="4300" dirty="0" smtClean="0"/>
              <a:t>) more on </a:t>
            </a:r>
            <a:r>
              <a:rPr lang="fr-FR" sz="4300" dirty="0" err="1" smtClean="0"/>
              <a:t>SIRs</a:t>
            </a:r>
            <a:endParaRPr lang="fr-FR" sz="4300" dirty="0" smtClean="0"/>
          </a:p>
          <a:p>
            <a:pPr marL="0" indent="0">
              <a:buNone/>
            </a:pPr>
            <a:r>
              <a:rPr lang="en-US" sz="2400" dirty="0"/>
              <a:t>[1] Litwin, W. SQL for Stored and Inherited Relations. 21</a:t>
            </a:r>
            <a:r>
              <a:rPr lang="en-US" sz="2400" baseline="30000" dirty="0"/>
              <a:t>st</a:t>
            </a:r>
            <a:r>
              <a:rPr lang="en-US" sz="2400" dirty="0"/>
              <a:t> Intl. Conf. on Enterprise Information Systems, (ICEIS 2019), </a:t>
            </a:r>
            <a:r>
              <a:rPr lang="en-US" sz="2400" u="sng" dirty="0">
                <a:hlinkClick r:id="rId3"/>
              </a:rPr>
              <a:t>http://www.iceis.org/?y=2019</a:t>
            </a:r>
            <a:r>
              <a:rPr lang="en-US" sz="2400" dirty="0"/>
              <a:t> , 12p.</a:t>
            </a:r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16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5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/>
              <a:t> </a:t>
            </a:r>
            <a:r>
              <a:rPr lang="fr-FR" sz="4300" dirty="0" smtClean="0"/>
              <a:t>SQL </a:t>
            </a:r>
            <a:r>
              <a:rPr lang="fr-FR" sz="4300" dirty="0" err="1" smtClean="0"/>
              <a:t>view</a:t>
            </a:r>
            <a:r>
              <a:rPr lang="fr-FR" sz="4300" dirty="0"/>
              <a:t> </a:t>
            </a:r>
            <a:r>
              <a:rPr lang="fr-FR" sz="4300" dirty="0" err="1" smtClean="0"/>
              <a:t>being</a:t>
            </a:r>
            <a:r>
              <a:rPr lang="fr-FR" sz="4300" dirty="0" smtClean="0"/>
              <a:t> </a:t>
            </a:r>
            <a:r>
              <a:rPr lang="fr-FR" sz="4300" dirty="0" err="1" smtClean="0"/>
              <a:t>mathematically</a:t>
            </a:r>
            <a:r>
              <a:rPr lang="fr-FR" sz="4300" dirty="0" smtClean="0"/>
              <a:t> the </a:t>
            </a:r>
            <a:r>
              <a:rPr lang="fr-FR" sz="4300" dirty="0" err="1" smtClean="0"/>
              <a:t>same</a:t>
            </a:r>
            <a:r>
              <a:rPr lang="fr-FR" sz="4300" dirty="0" smtClean="0"/>
              <a:t> relation as </a:t>
            </a:r>
            <a:r>
              <a:rPr lang="en-US" sz="4000" dirty="0" smtClean="0"/>
              <a:t>SP</a:t>
            </a:r>
            <a:r>
              <a:rPr lang="en-US" sz="4000" dirty="0"/>
              <a:t> (</a:t>
            </a:r>
            <a:r>
              <a:rPr lang="en-US" sz="4000" u="sng" dirty="0"/>
              <a:t>S#</a:t>
            </a:r>
            <a:r>
              <a:rPr lang="en-US" sz="4000" dirty="0"/>
              <a:t>, SNAME, </a:t>
            </a:r>
            <a:r>
              <a:rPr lang="en-US" sz="4000" u="sng" dirty="0"/>
              <a:t>P#</a:t>
            </a:r>
            <a:r>
              <a:rPr lang="en-US" sz="4000" dirty="0"/>
              <a:t>,QTY</a:t>
            </a:r>
            <a:r>
              <a:rPr lang="en-US" sz="4000" dirty="0" smtClean="0"/>
              <a:t>) could be: </a:t>
            </a:r>
            <a:endParaRPr lang="fr-FR" sz="3900" dirty="0" smtClean="0"/>
          </a:p>
          <a:p>
            <a:pPr marL="742950" indent="-742950">
              <a:buAutoNum type="arabicParenBoth"/>
            </a:pPr>
            <a:r>
              <a:rPr lang="en-US" sz="3600" dirty="0" smtClean="0"/>
              <a:t>Create </a:t>
            </a:r>
            <a:r>
              <a:rPr lang="en-US" sz="3600" dirty="0"/>
              <a:t>View SP As </a:t>
            </a:r>
            <a:r>
              <a:rPr lang="en-US" sz="3600" dirty="0" smtClean="0"/>
              <a:t>(</a:t>
            </a:r>
            <a:r>
              <a:rPr lang="en-US" sz="3600" dirty="0"/>
              <a:t>Select S#, SNAME, P#, QTY From SP_ Left Join S On (SP_.S# = S.S</a:t>
            </a:r>
            <a:r>
              <a:rPr lang="en-US" sz="3600" dirty="0" smtClean="0"/>
              <a:t>#)) 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400" dirty="0"/>
              <a:t> </a:t>
            </a:r>
            <a:r>
              <a:rPr lang="fr-FR" sz="4400" dirty="0" smtClean="0"/>
              <a:t>SP_ </a:t>
            </a:r>
            <a:r>
              <a:rPr lang="fr-FR" sz="4400" dirty="0" err="1" smtClean="0"/>
              <a:t>is</a:t>
            </a:r>
            <a:r>
              <a:rPr lang="fr-FR" sz="4400" dirty="0" smtClean="0"/>
              <a:t> </a:t>
            </a:r>
            <a:r>
              <a:rPr lang="fr-FR" sz="4400" dirty="0" err="1" smtClean="0"/>
              <a:t>renamed</a:t>
            </a:r>
            <a:r>
              <a:rPr lang="fr-FR" sz="4400" dirty="0" smtClean="0"/>
              <a:t> SP (</a:t>
            </a:r>
            <a:r>
              <a:rPr lang="en-US" sz="4000" u="sng" dirty="0" smtClean="0"/>
              <a:t>S#</a:t>
            </a:r>
            <a:r>
              <a:rPr lang="en-US" sz="4000" dirty="0" smtClean="0"/>
              <a:t>, </a:t>
            </a:r>
            <a:r>
              <a:rPr lang="en-US" sz="4000" u="sng" dirty="0"/>
              <a:t>P#</a:t>
            </a:r>
            <a:r>
              <a:rPr lang="en-US" sz="4000" dirty="0"/>
              <a:t>,QTY)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17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6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18457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/>
              <a:t> </a:t>
            </a:r>
            <a:r>
              <a:rPr lang="fr-FR" sz="4600" i="1" dirty="0" err="1" smtClean="0">
                <a:solidFill>
                  <a:srgbClr val="FF0000"/>
                </a:solidFill>
              </a:rPr>
              <a:t>Inheritance</a:t>
            </a:r>
            <a:r>
              <a:rPr lang="fr-FR" sz="4600" i="1" dirty="0" smtClean="0">
                <a:solidFill>
                  <a:srgbClr val="FF0000"/>
                </a:solidFill>
              </a:rPr>
              <a:t> Expression</a:t>
            </a:r>
            <a:r>
              <a:rPr lang="fr-FR" sz="4600" i="1" dirty="0" smtClean="0"/>
              <a:t> </a:t>
            </a:r>
            <a:r>
              <a:rPr lang="fr-FR" sz="4600" dirty="0" smtClean="0"/>
              <a:t>(IE) </a:t>
            </a:r>
            <a:r>
              <a:rPr lang="fr-FR" sz="4600" dirty="0" err="1" smtClean="0"/>
              <a:t>defining</a:t>
            </a:r>
            <a:r>
              <a:rPr lang="fr-FR" sz="4600" dirty="0" smtClean="0"/>
              <a:t> SNAME in </a:t>
            </a:r>
            <a:r>
              <a:rPr lang="fr-FR" sz="4600" dirty="0" err="1" smtClean="0"/>
              <a:t>view</a:t>
            </a:r>
            <a:r>
              <a:rPr lang="fr-FR" sz="4600" dirty="0" smtClean="0"/>
              <a:t> SP </a:t>
            </a:r>
            <a:r>
              <a:rPr lang="fr-FR" sz="4600" dirty="0" err="1" smtClean="0"/>
              <a:t>is</a:t>
            </a:r>
            <a:r>
              <a:rPr lang="fr-FR" sz="4600" dirty="0" smtClean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300" dirty="0"/>
              <a:t> </a:t>
            </a:r>
            <a:r>
              <a:rPr lang="en-US" sz="4400" dirty="0">
                <a:solidFill>
                  <a:srgbClr val="FF0000"/>
                </a:solidFill>
              </a:rPr>
              <a:t>SNAME From SP_ Left Join S On (SP_.S# = S.S#)</a:t>
            </a:r>
            <a:endParaRPr lang="fr-FR" sz="4300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4600" dirty="0" smtClean="0"/>
              <a:t> </a:t>
            </a:r>
            <a:r>
              <a:rPr lang="fr-FR" sz="4600" dirty="0" err="1" smtClean="0"/>
              <a:t>Hence</a:t>
            </a:r>
            <a:r>
              <a:rPr lang="fr-FR" sz="4600" dirty="0" smtClean="0"/>
              <a:t> SIR SP </a:t>
            </a:r>
            <a:r>
              <a:rPr lang="fr-FR" sz="4600" dirty="0" err="1" smtClean="0"/>
              <a:t>could</a:t>
            </a:r>
            <a:r>
              <a:rPr lang="fr-FR" sz="4600" dirty="0" smtClean="0"/>
              <a:t> </a:t>
            </a:r>
            <a:r>
              <a:rPr lang="fr-FR" sz="4600" dirty="0" err="1" smtClean="0"/>
              <a:t>be</a:t>
            </a:r>
            <a:r>
              <a:rPr lang="fr-FR" sz="4600" dirty="0" smtClean="0"/>
              <a:t>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4400" dirty="0" smtClean="0"/>
              <a:t>(2</a:t>
            </a:r>
            <a:r>
              <a:rPr lang="en-US" sz="4400" dirty="0"/>
              <a:t>)</a:t>
            </a:r>
            <a:r>
              <a:rPr lang="en-US" sz="4400" dirty="0" smtClean="0"/>
              <a:t>  Create </a:t>
            </a:r>
            <a:r>
              <a:rPr lang="en-US" sz="4400" dirty="0"/>
              <a:t>Table SP (S# Char 5, </a:t>
            </a:r>
            <a:r>
              <a:rPr lang="en-US" sz="4400" dirty="0">
                <a:solidFill>
                  <a:srgbClr val="FF0000"/>
                </a:solidFill>
              </a:rPr>
              <a:t>SNAME</a:t>
            </a:r>
            <a:r>
              <a:rPr lang="en-US" sz="4400" dirty="0"/>
              <a:t>, P# Char 5, QTY INT </a:t>
            </a:r>
            <a:r>
              <a:rPr lang="en-US" sz="4400" dirty="0">
                <a:solidFill>
                  <a:srgbClr val="FF0000"/>
                </a:solidFill>
              </a:rPr>
              <a:t>From SP_ Left Join S On (SP_.S# = S.S#</a:t>
            </a:r>
            <a:r>
              <a:rPr lang="en-US" sz="4400" dirty="0"/>
              <a:t>) Primary Key (S#, P</a:t>
            </a:r>
            <a:r>
              <a:rPr lang="en-US" sz="4400" dirty="0" smtClean="0"/>
              <a:t>#));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400" dirty="0" smtClean="0"/>
              <a:t> </a:t>
            </a:r>
            <a:r>
              <a:rPr lang="fr-FR" sz="4600" dirty="0" err="1" smtClean="0"/>
              <a:t>Here</a:t>
            </a:r>
            <a:r>
              <a:rPr lang="fr-FR" sz="4600" dirty="0" smtClean="0"/>
              <a:t> SP_ </a:t>
            </a:r>
            <a:r>
              <a:rPr lang="fr-FR" sz="4600" dirty="0" err="1" smtClean="0"/>
              <a:t>is</a:t>
            </a:r>
            <a:r>
              <a:rPr lang="fr-FR" sz="4600" dirty="0" smtClean="0"/>
              <a:t> the default relation </a:t>
            </a:r>
            <a:r>
              <a:rPr lang="fr-FR" sz="4600" dirty="0" err="1" smtClean="0"/>
              <a:t>name</a:t>
            </a:r>
            <a:r>
              <a:rPr lang="fr-FR" sz="4600" dirty="0" smtClean="0"/>
              <a:t> of all and </a:t>
            </a:r>
            <a:r>
              <a:rPr lang="fr-FR" sz="4600" dirty="0" err="1" smtClean="0"/>
              <a:t>only</a:t>
            </a:r>
            <a:r>
              <a:rPr lang="fr-FR" sz="4600" dirty="0" smtClean="0"/>
              <a:t> </a:t>
            </a:r>
            <a:r>
              <a:rPr lang="fr-FR" sz="4600" dirty="0" err="1" smtClean="0"/>
              <a:t>SAs</a:t>
            </a:r>
            <a:r>
              <a:rPr lang="fr-FR" sz="4600" dirty="0" smtClean="0"/>
              <a:t> in SIR SP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4600" dirty="0"/>
              <a:t> </a:t>
            </a:r>
            <a:r>
              <a:rPr lang="fr-FR" sz="4600" dirty="0" err="1" smtClean="0"/>
              <a:t>Renamed</a:t>
            </a:r>
            <a:r>
              <a:rPr lang="fr-FR" sz="4600" dirty="0" smtClean="0"/>
              <a:t> original SP as </a:t>
            </a:r>
            <a:r>
              <a:rPr lang="fr-FR" sz="4600" dirty="0" err="1" smtClean="0"/>
              <a:t>well</a:t>
            </a:r>
            <a:endParaRPr lang="fr-FR" sz="4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9" y="980728"/>
            <a:ext cx="8784976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4300" dirty="0" smtClean="0"/>
              <a:t> SP </a:t>
            </a:r>
            <a:r>
              <a:rPr lang="fr-FR" sz="4300" dirty="0" err="1" smtClean="0"/>
              <a:t>normalization</a:t>
            </a:r>
            <a:r>
              <a:rPr lang="fr-FR" sz="4300" dirty="0" smtClean="0"/>
              <a:t> anomalies </a:t>
            </a:r>
            <a:r>
              <a:rPr lang="fr-FR" sz="4300" dirty="0" err="1"/>
              <a:t>c</a:t>
            </a:r>
            <a:r>
              <a:rPr lang="fr-FR" sz="4300" dirty="0" err="1" smtClean="0"/>
              <a:t>ould</a:t>
            </a:r>
            <a:r>
              <a:rPr lang="fr-FR" sz="4300" dirty="0" smtClean="0"/>
              <a:t> </a:t>
            </a:r>
            <a:r>
              <a:rPr lang="fr-FR" sz="4300" dirty="0" err="1" smtClean="0"/>
              <a:t>similarly</a:t>
            </a:r>
            <a:r>
              <a:rPr lang="fr-FR" sz="4300" dirty="0" smtClean="0"/>
              <a:t> </a:t>
            </a:r>
            <a:r>
              <a:rPr lang="fr-FR" sz="4300" dirty="0" err="1" smtClean="0"/>
              <a:t>concern</a:t>
            </a:r>
            <a:r>
              <a:rPr lang="fr-FR" sz="4300" dirty="0" smtClean="0"/>
              <a:t> </a:t>
            </a:r>
            <a:r>
              <a:rPr lang="fr-FR" sz="4300" dirty="0" err="1" smtClean="0"/>
              <a:t>every</a:t>
            </a:r>
            <a:r>
              <a:rPr lang="fr-FR" sz="4300" dirty="0" smtClean="0"/>
              <a:t> </a:t>
            </a:r>
            <a:r>
              <a:rPr lang="fr-FR" sz="4300" dirty="0" err="1" smtClean="0"/>
              <a:t>other</a:t>
            </a:r>
            <a:r>
              <a:rPr lang="fr-FR" sz="4300" dirty="0" smtClean="0"/>
              <a:t> non-key </a:t>
            </a:r>
            <a:r>
              <a:rPr lang="fr-FR" sz="4300" dirty="0" err="1" smtClean="0"/>
              <a:t>attribute</a:t>
            </a:r>
            <a:r>
              <a:rPr lang="fr-FR" sz="4300" dirty="0" smtClean="0"/>
              <a:t> of S or P if in SP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4300" dirty="0"/>
              <a:t> </a:t>
            </a:r>
            <a:r>
              <a:rPr lang="fr-FR" sz="4300" dirty="0" smtClean="0"/>
              <a:t>SIR SP </a:t>
            </a:r>
            <a:r>
              <a:rPr lang="fr-FR" sz="4300" dirty="0" err="1" smtClean="0"/>
              <a:t>should</a:t>
            </a:r>
            <a:r>
              <a:rPr lang="fr-FR" sz="4300" dirty="0" smtClean="0"/>
              <a:t> </a:t>
            </a:r>
            <a:r>
              <a:rPr lang="fr-FR" sz="4300" dirty="0" err="1" smtClean="0"/>
              <a:t>be</a:t>
            </a:r>
            <a:r>
              <a:rPr lang="fr-FR" sz="4300" dirty="0" smtClean="0"/>
              <a:t> more </a:t>
            </a:r>
            <a:r>
              <a:rPr lang="fr-FR" sz="4300" dirty="0" err="1" smtClean="0"/>
              <a:t>general</a:t>
            </a: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19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15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 ?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4896544"/>
          </a:xfrm>
        </p:spPr>
        <p:txBody>
          <a:bodyPr>
            <a:noAutofit/>
          </a:bodyPr>
          <a:lstStyle/>
          <a:p>
            <a:r>
              <a:rPr lang="en-US" i="1" dirty="0" smtClean="0"/>
              <a:t>Every normalized relation can be extended</a:t>
            </a:r>
            <a:r>
              <a:rPr lang="en-US" dirty="0" smtClean="0"/>
              <a:t> </a:t>
            </a:r>
            <a:r>
              <a:rPr lang="en-US" i="1" dirty="0" smtClean="0"/>
              <a:t>with </a:t>
            </a:r>
            <a:r>
              <a:rPr lang="en-US" i="1" dirty="0" smtClean="0">
                <a:solidFill>
                  <a:srgbClr val="FF0000"/>
                </a:solidFill>
              </a:rPr>
              <a:t>inherited attributes</a:t>
            </a:r>
            <a:r>
              <a:rPr lang="en-US" i="1" dirty="0" smtClean="0"/>
              <a:t> (IAs)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i="1" dirty="0" smtClean="0"/>
              <a:t>Without getting any new anomalies</a:t>
            </a:r>
          </a:p>
          <a:p>
            <a:r>
              <a:rPr lang="en-US" i="1" dirty="0" smtClean="0"/>
              <a:t>Some extended relations can also become: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 More faithful to reality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 smtClean="0"/>
              <a:t> Simpler to query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i="1" dirty="0" smtClean="0"/>
              <a:t> Queries typically free of logical navigation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i="1" dirty="0" smtClean="0"/>
              <a:t> Needed for the same queries to the same relations without IAs</a:t>
            </a:r>
            <a:endParaRPr lang="en-US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35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8" y="980728"/>
            <a:ext cx="8874421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6700" dirty="0" smtClean="0"/>
              <a:t>(3) Create </a:t>
            </a:r>
            <a:r>
              <a:rPr lang="en-US" sz="6700" dirty="0"/>
              <a:t>Table SP (S# Char 5, </a:t>
            </a:r>
            <a:r>
              <a:rPr lang="en-US" sz="6700" dirty="0">
                <a:solidFill>
                  <a:srgbClr val="FF0000"/>
                </a:solidFill>
              </a:rPr>
              <a:t>SNAME, STATUS, S.CITY, </a:t>
            </a:r>
            <a:r>
              <a:rPr lang="en-US" sz="6700" dirty="0"/>
              <a:t>P# Char 5</a:t>
            </a:r>
            <a:r>
              <a:rPr lang="en-US" sz="6700" dirty="0">
                <a:solidFill>
                  <a:srgbClr val="FF0000"/>
                </a:solidFill>
              </a:rPr>
              <a:t>, PNAME, COLOR, WEIGHT, P.CITY</a:t>
            </a:r>
            <a:r>
              <a:rPr lang="en-US" sz="6700" dirty="0"/>
              <a:t>, QTY INT </a:t>
            </a:r>
            <a:r>
              <a:rPr lang="en-US" sz="6700" dirty="0">
                <a:solidFill>
                  <a:srgbClr val="FF0000"/>
                </a:solidFill>
              </a:rPr>
              <a:t>From SP_ Left Join S On (SP_.S# = S.S#) LEFT JOIN P On </a:t>
            </a:r>
            <a:r>
              <a:rPr lang="en-US" sz="6700" dirty="0" smtClean="0">
                <a:solidFill>
                  <a:srgbClr val="FF0000"/>
                </a:solidFill>
              </a:rPr>
              <a:t>(</a:t>
            </a:r>
            <a:r>
              <a:rPr lang="en-US" sz="6700" dirty="0">
                <a:solidFill>
                  <a:srgbClr val="FF0000"/>
                </a:solidFill>
              </a:rPr>
              <a:t>SP_.P# = P.P#</a:t>
            </a:r>
            <a:r>
              <a:rPr lang="en-US" sz="6700" dirty="0"/>
              <a:t>) Primary Key (S#, P</a:t>
            </a:r>
            <a:r>
              <a:rPr lang="en-US" sz="6700" dirty="0" smtClean="0"/>
              <a:t>#));</a:t>
            </a:r>
          </a:p>
          <a:p>
            <a:pPr marL="0" indent="0">
              <a:buNone/>
            </a:pPr>
            <a:endParaRPr lang="en-US" sz="67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6700" dirty="0" smtClean="0"/>
              <a:t>View</a:t>
            </a:r>
            <a:r>
              <a:rPr lang="fr-FR" sz="6700" dirty="0" smtClean="0"/>
              <a:t> SP </a:t>
            </a:r>
            <a:r>
              <a:rPr lang="fr-FR" sz="6700" dirty="0" err="1" smtClean="0"/>
              <a:t>being</a:t>
            </a:r>
            <a:r>
              <a:rPr lang="fr-FR" sz="6700" dirty="0" smtClean="0"/>
              <a:t> </a:t>
            </a:r>
            <a:r>
              <a:rPr lang="fr-FR" sz="6700" dirty="0" err="1" smtClean="0"/>
              <a:t>mathematically</a:t>
            </a:r>
            <a:r>
              <a:rPr lang="fr-FR" sz="6700" dirty="0" smtClean="0"/>
              <a:t> the </a:t>
            </a:r>
            <a:r>
              <a:rPr lang="fr-FR" sz="6700" dirty="0" err="1" smtClean="0"/>
              <a:t>same</a:t>
            </a:r>
            <a:r>
              <a:rPr lang="fr-FR" sz="6700" dirty="0" smtClean="0"/>
              <a:t> relation:</a:t>
            </a:r>
          </a:p>
          <a:p>
            <a:pPr marL="0" indent="0">
              <a:buNone/>
            </a:pPr>
            <a:r>
              <a:rPr lang="en-US" sz="6700" dirty="0" smtClean="0"/>
              <a:t>(4) Create </a:t>
            </a:r>
            <a:r>
              <a:rPr lang="en-US" sz="6700" dirty="0"/>
              <a:t>View SP AS (SP_.S#, SNAME, STATUS, S.CITY, SP_.P#, PNAME, COLOR, WEIGHT, P.CITY, QTY From SP_ Left Join S On (SP_.S# = S.S#) LEFT JOIN P On </a:t>
            </a:r>
            <a:r>
              <a:rPr lang="en-US" sz="6700" dirty="0" smtClean="0"/>
              <a:t>(</a:t>
            </a:r>
            <a:r>
              <a:rPr lang="en-US" sz="6700" dirty="0"/>
              <a:t>SP_.P# = P.P</a:t>
            </a:r>
            <a:r>
              <a:rPr lang="en-US" sz="6700" dirty="0" smtClean="0"/>
              <a:t>#));</a:t>
            </a:r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1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778098"/>
          </a:xfrm>
        </p:spPr>
        <p:txBody>
          <a:bodyPr/>
          <a:lstStyle/>
          <a:p>
            <a:pPr lvl="0"/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59" y="980728"/>
            <a:ext cx="8784976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IE in SIR SP is </a:t>
            </a:r>
            <a:r>
              <a:rPr lang="en-US" sz="4400" dirty="0" smtClean="0">
                <a:solidFill>
                  <a:srgbClr val="FF0000"/>
                </a:solidFill>
              </a:rPr>
              <a:t>less procedural</a:t>
            </a:r>
            <a:r>
              <a:rPr lang="en-US" sz="4400" dirty="0" smtClean="0"/>
              <a:t> than view SP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/>
              <a:t> Less mandatory characters to type-in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 112 instead of 157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 Procedurality (so time) gain of almost 1/3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b="1" dirty="0" smtClean="0"/>
              <a:t>Non-procedurality was a driving force for Database Science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4400" b="1" dirty="0"/>
              <a:t> </a:t>
            </a:r>
            <a:r>
              <a:rPr lang="fr-FR" sz="4400" b="1" dirty="0" smtClean="0"/>
              <a:t>For the </a:t>
            </a:r>
            <a:r>
              <a:rPr lang="fr-FR" sz="4400" b="1" dirty="0" err="1" smtClean="0"/>
              <a:t>relational</a:t>
            </a:r>
            <a:r>
              <a:rPr lang="fr-FR" sz="4400" b="1" dirty="0" smtClean="0"/>
              <a:t> model / Codasyl model in </a:t>
            </a:r>
            <a:r>
              <a:rPr lang="fr-FR" sz="4400" b="1" dirty="0" err="1" smtClean="0"/>
              <a:t>particular</a:t>
            </a:r>
            <a:endParaRPr lang="en-US" sz="4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4400" b="1" dirty="0" smtClean="0"/>
              <a:t> </a:t>
            </a:r>
            <a:r>
              <a:rPr lang="en-US" sz="4400" b="1" dirty="0"/>
              <a:t>F</a:t>
            </a:r>
            <a:r>
              <a:rPr lang="en-US" sz="4400" b="1" dirty="0" smtClean="0"/>
              <a:t>or entire Computer Science, in fact</a:t>
            </a:r>
          </a:p>
          <a:p>
            <a:pPr marL="0" indent="0">
              <a:buNone/>
            </a:pPr>
            <a:endParaRPr lang="fr-FR" sz="4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21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9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r>
              <a:rPr lang="en-US" sz="3200" dirty="0" smtClean="0"/>
              <a:t>S-P DB with SIR SP (no anomalies)</a:t>
            </a:r>
            <a:endParaRPr lang="en-US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S-P2 Content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 </a:t>
            </a:r>
            <a:r>
              <a:rPr lang="en-US" sz="1400" dirty="0"/>
              <a:t>					</a:t>
            </a:r>
            <a:r>
              <a:rPr lang="en-US" sz="1400" b="1" dirty="0"/>
              <a:t>Table 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SNAME	STATUS 	CITY		</a:t>
            </a:r>
            <a:r>
              <a:rPr lang="en-US" sz="1400" dirty="0" smtClean="0"/>
              <a:t>P#      PNAME</a:t>
            </a:r>
            <a:r>
              <a:rPr lang="en-US" sz="1400" dirty="0"/>
              <a:t> </a:t>
            </a:r>
            <a:r>
              <a:rPr lang="en-US" sz="1400" dirty="0" smtClean="0"/>
              <a:t> COLOR    </a:t>
            </a:r>
            <a:r>
              <a:rPr lang="en-US" sz="1400" dirty="0"/>
              <a:t>WEIGHT </a:t>
            </a:r>
            <a:r>
              <a:rPr lang="en-US" sz="1400" dirty="0" smtClean="0"/>
              <a:t>  CITY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    	Smith	20	London		P1    </a:t>
            </a:r>
            <a:r>
              <a:rPr lang="en-US" sz="1400" dirty="0" smtClean="0"/>
              <a:t>  Nut</a:t>
            </a:r>
            <a:r>
              <a:rPr lang="en-US" sz="1400" dirty="0"/>
              <a:t>	</a:t>
            </a:r>
            <a:r>
              <a:rPr lang="en-US" sz="1400" dirty="0" smtClean="0"/>
              <a:t>    Red</a:t>
            </a:r>
            <a:r>
              <a:rPr lang="en-US" sz="1400" dirty="0"/>
              <a:t>	</a:t>
            </a:r>
            <a:r>
              <a:rPr lang="en-US" sz="1400" dirty="0" smtClean="0"/>
              <a:t>12</a:t>
            </a:r>
            <a:r>
              <a:rPr lang="en-US" sz="1400" dirty="0"/>
              <a:t> </a:t>
            </a:r>
            <a:r>
              <a:rPr lang="en-US" sz="1400" dirty="0" smtClean="0"/>
              <a:t>          Lon&lt;don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	10	Paris		</a:t>
            </a:r>
            <a:r>
              <a:rPr lang="en-US" sz="1400" dirty="0" smtClean="0"/>
              <a:t>P2      Bolt</a:t>
            </a:r>
            <a:r>
              <a:rPr lang="en-US" sz="1400" dirty="0"/>
              <a:t>	</a:t>
            </a:r>
            <a:r>
              <a:rPr lang="en-US" sz="1400" dirty="0" smtClean="0"/>
              <a:t>    Green</a:t>
            </a:r>
            <a:r>
              <a:rPr lang="en-US" sz="1400" dirty="0"/>
              <a:t>	</a:t>
            </a:r>
            <a:r>
              <a:rPr lang="en-US" sz="1400" dirty="0" smtClean="0"/>
              <a:t>17           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	30	Paris		</a:t>
            </a:r>
            <a:r>
              <a:rPr lang="en-US" sz="1400" dirty="0" smtClean="0"/>
              <a:t>P3     Screw 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17            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	20	London		P4 </a:t>
            </a:r>
            <a:r>
              <a:rPr lang="en-US" sz="1400" dirty="0" smtClean="0"/>
              <a:t>    Screw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14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S5	Adams	30 	Athens		</a:t>
            </a:r>
            <a:r>
              <a:rPr lang="en-US" sz="1400" dirty="0" smtClean="0"/>
              <a:t>P5     Cam</a:t>
            </a:r>
            <a:r>
              <a:rPr lang="en-US" sz="1400" dirty="0"/>
              <a:t>	</a:t>
            </a:r>
            <a:r>
              <a:rPr lang="en-US" sz="1400" dirty="0" smtClean="0"/>
              <a:t>     Blue</a:t>
            </a:r>
            <a:r>
              <a:rPr lang="en-US" sz="1400" dirty="0"/>
              <a:t>	</a:t>
            </a:r>
            <a:r>
              <a:rPr lang="en-US" sz="1400" dirty="0" smtClean="0"/>
              <a:t>12            Paris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					</a:t>
            </a:r>
            <a:r>
              <a:rPr lang="en-US" sz="1400" dirty="0" smtClean="0"/>
              <a:t>P6     Cog</a:t>
            </a:r>
            <a:r>
              <a:rPr lang="en-US" sz="1400" dirty="0"/>
              <a:t>	</a:t>
            </a:r>
            <a:r>
              <a:rPr lang="en-US" sz="1400" dirty="0" smtClean="0"/>
              <a:t>     Red</a:t>
            </a:r>
            <a:r>
              <a:rPr lang="en-US" sz="1400" dirty="0"/>
              <a:t>	</a:t>
            </a:r>
            <a:r>
              <a:rPr lang="en-US" sz="1400" dirty="0" smtClean="0"/>
              <a:t>19            London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</a:t>
            </a:r>
            <a:r>
              <a:rPr lang="en-US" sz="1400" i="1" dirty="0" smtClean="0"/>
              <a:t>SNAMES	</a:t>
            </a:r>
            <a:r>
              <a:rPr lang="en-US" sz="1400" i="1" dirty="0"/>
              <a:t>S</a:t>
            </a:r>
            <a:r>
              <a:rPr lang="en-US" sz="1400" i="1" dirty="0" smtClean="0"/>
              <a:t>TATUS  	S.CITY      	</a:t>
            </a:r>
            <a:r>
              <a:rPr lang="en-US" sz="1400" dirty="0" smtClean="0"/>
              <a:t>P#	</a:t>
            </a:r>
            <a:r>
              <a:rPr lang="en-US" sz="1400" i="1" dirty="0" smtClean="0"/>
              <a:t>PNAME    </a:t>
            </a:r>
            <a:r>
              <a:rPr lang="en-US" sz="1400" i="1" dirty="0"/>
              <a:t>COLOR   </a:t>
            </a:r>
            <a:r>
              <a:rPr lang="en-US" sz="1400" i="1" dirty="0" smtClean="0"/>
              <a:t>WEIGHT       P.CITY</a:t>
            </a:r>
            <a:r>
              <a:rPr lang="en-US" sz="1400" dirty="0" smtClean="0"/>
              <a:t> 	    QTY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Smith    </a:t>
            </a:r>
            <a:r>
              <a:rPr lang="en-US" sz="1400" dirty="0"/>
              <a:t>  </a:t>
            </a:r>
            <a:r>
              <a:rPr lang="en-US" sz="1400" dirty="0" smtClean="0"/>
              <a:t>	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/>
              <a:t> Nut            </a:t>
            </a:r>
            <a:r>
              <a:rPr lang="en-US" sz="1400" i="1" dirty="0" smtClean="0"/>
              <a:t>Red          12	         London</a:t>
            </a:r>
            <a:r>
              <a:rPr lang="en-US" sz="1400" i="1" dirty="0"/>
              <a:t>	</a:t>
            </a:r>
            <a:r>
              <a:rPr lang="en-US" sz="1400" i="1" dirty="0" smtClean="0"/>
              <a:t>    </a:t>
            </a:r>
            <a:r>
              <a:rPr lang="en-US" sz="1400" dirty="0" smtClean="0"/>
              <a:t>300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 smtClean="0"/>
              <a:t>Smith </a:t>
            </a:r>
            <a:r>
              <a:rPr lang="en-US" sz="1400" dirty="0" smtClean="0"/>
              <a:t>            </a:t>
            </a:r>
            <a:r>
              <a:rPr lang="en-US" sz="1400" i="1" dirty="0" smtClean="0"/>
              <a:t>20</a:t>
            </a:r>
            <a:r>
              <a:rPr lang="en-US" sz="1400" i="1" dirty="0"/>
              <a:t>	</a:t>
            </a:r>
            <a:r>
              <a:rPr lang="en-US" sz="1400" i="1" dirty="0" smtClean="0"/>
              <a:t>London    	</a:t>
            </a:r>
            <a:r>
              <a:rPr lang="en-US" sz="1400" dirty="0" smtClean="0"/>
              <a:t>P2</a:t>
            </a:r>
            <a:r>
              <a:rPr lang="en-US" sz="1400" dirty="0"/>
              <a:t>	</a:t>
            </a:r>
            <a:r>
              <a:rPr lang="en-US" sz="1400" i="1" dirty="0"/>
              <a:t> Bolt           </a:t>
            </a:r>
            <a:r>
              <a:rPr lang="en-US" sz="1400" i="1" dirty="0" smtClean="0"/>
              <a:t>Green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P3</a:t>
            </a:r>
            <a:r>
              <a:rPr lang="en-US" sz="1400" dirty="0"/>
              <a:t>	</a:t>
            </a:r>
            <a:r>
              <a:rPr lang="en-US" sz="1400" i="1" dirty="0"/>
              <a:t> Screw       </a:t>
            </a:r>
            <a:r>
              <a:rPr lang="en-US" sz="1400" i="1" dirty="0" smtClean="0"/>
              <a:t> Blue  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Oslo 	    </a:t>
            </a:r>
            <a:r>
              <a:rPr lang="en-US" sz="1400" dirty="0" smtClean="0"/>
              <a:t>400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</a:t>
            </a:r>
            <a:r>
              <a:rPr lang="en-US" sz="1400" dirty="0"/>
              <a:t>	</a:t>
            </a:r>
            <a:r>
              <a:rPr lang="en-US" sz="1400" i="1" dirty="0"/>
              <a:t> Screw        </a:t>
            </a:r>
            <a:r>
              <a:rPr lang="en-US" sz="1400" i="1" dirty="0" smtClean="0"/>
              <a:t>Red           14</a:t>
            </a:r>
            <a:r>
              <a:rPr lang="en-US" sz="1400" i="1" dirty="0"/>
              <a:t>	 </a:t>
            </a:r>
            <a:r>
              <a:rPr lang="en-US" sz="1400" i="1" dirty="0" smtClean="0"/>
              <a:t>        Londo</a:t>
            </a:r>
            <a:r>
              <a:rPr lang="en-US" sz="1400" dirty="0" smtClean="0"/>
              <a:t>n     200  </a:t>
            </a:r>
            <a:r>
              <a:rPr lang="en-US" sz="1400" dirty="0"/>
              <a:t>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P5</a:t>
            </a:r>
            <a:r>
              <a:rPr lang="en-US" sz="1400" dirty="0"/>
              <a:t>	</a:t>
            </a:r>
            <a:r>
              <a:rPr lang="en-US" sz="1400" i="1" dirty="0" smtClean="0"/>
              <a:t>Cam           Blue           12   </a:t>
            </a:r>
            <a:r>
              <a:rPr lang="en-US" sz="1400" i="1" dirty="0"/>
              <a:t>	 </a:t>
            </a:r>
            <a:r>
              <a:rPr lang="en-US" sz="1400" i="1" dirty="0" smtClean="0"/>
              <a:t>        Paris         </a:t>
            </a:r>
            <a:r>
              <a:rPr lang="en-US" sz="1400" dirty="0" smtClean="0"/>
              <a:t>100  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S1</a:t>
            </a:r>
            <a:r>
              <a:rPr lang="en-US" sz="1400" dirty="0"/>
              <a:t>	</a:t>
            </a:r>
            <a:r>
              <a:rPr lang="en-US" sz="1400" i="1" dirty="0"/>
              <a:t> Smith      </a:t>
            </a:r>
            <a:r>
              <a:rPr lang="en-US" sz="1400" i="1" dirty="0" smtClean="0"/>
              <a:t>     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P6</a:t>
            </a:r>
            <a:r>
              <a:rPr lang="en-US" sz="1400" dirty="0"/>
              <a:t>	</a:t>
            </a:r>
            <a:r>
              <a:rPr lang="en-US" sz="1400" i="1" dirty="0" smtClean="0"/>
              <a:t> Cog</a:t>
            </a:r>
            <a:r>
              <a:rPr lang="en-US" sz="1400" i="1" dirty="0"/>
              <a:t> </a:t>
            </a:r>
            <a:r>
              <a:rPr lang="en-US" sz="1400" i="1" dirty="0" smtClean="0"/>
              <a:t>           Red</a:t>
            </a:r>
            <a:r>
              <a:rPr lang="en-US" sz="1400" i="1" dirty="0"/>
              <a:t> </a:t>
            </a:r>
            <a:r>
              <a:rPr lang="en-US" sz="1400" i="1" dirty="0" smtClean="0"/>
              <a:t>          19</a:t>
            </a:r>
            <a:r>
              <a:rPr lang="en-US" sz="1400" i="1" dirty="0"/>
              <a:t>	 </a:t>
            </a:r>
            <a:r>
              <a:rPr lang="en-US" sz="1400" i="1" dirty="0" smtClean="0"/>
              <a:t>        London     </a:t>
            </a:r>
            <a:r>
              <a:rPr lang="en-US" sz="1400" dirty="0" smtClean="0"/>
              <a:t>100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/>
              <a:t> Jones      </a:t>
            </a:r>
            <a:r>
              <a:rPr lang="en-US" sz="1400" i="1" dirty="0" smtClean="0"/>
              <a:t>	10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P1</a:t>
            </a:r>
            <a:r>
              <a:rPr lang="en-US" sz="1400" dirty="0"/>
              <a:t>	</a:t>
            </a:r>
            <a:r>
              <a:rPr lang="en-US" sz="1400" i="1" dirty="0" smtClean="0"/>
              <a:t>Nut             Red            12</a:t>
            </a:r>
            <a:r>
              <a:rPr lang="en-US" sz="1400" i="1" dirty="0"/>
              <a:t>	</a:t>
            </a:r>
            <a:r>
              <a:rPr lang="en-US" sz="1400" i="1" dirty="0" smtClean="0"/>
              <a:t>         London</a:t>
            </a:r>
            <a:r>
              <a:rPr lang="en-US" sz="1400" dirty="0" smtClean="0"/>
              <a:t>     300  </a:t>
            </a:r>
            <a:r>
              <a:rPr lang="en-US" sz="1400" dirty="0"/>
              <a:t>	</a:t>
            </a:r>
            <a:r>
              <a:rPr lang="en-US" sz="1400" i="1" dirty="0"/>
              <a:t>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</a:t>
            </a:r>
            <a:r>
              <a:rPr lang="en-US" sz="1400" i="1" dirty="0" smtClean="0"/>
              <a:t>Jones             10          </a:t>
            </a:r>
            <a:r>
              <a:rPr lang="en-US" sz="1400" dirty="0" smtClean="0"/>
              <a:t>        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</a:t>
            </a:r>
            <a:r>
              <a:rPr lang="en-US" sz="1400" i="1" dirty="0" smtClean="0"/>
              <a:t>        Paris</a:t>
            </a:r>
            <a:r>
              <a:rPr lang="en-US" sz="1400" dirty="0" smtClean="0"/>
              <a:t>          400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</a:t>
            </a:r>
            <a:r>
              <a:rPr lang="en-US" sz="1400" i="1" dirty="0" smtClean="0"/>
              <a:t>Blake      	30</a:t>
            </a:r>
            <a:r>
              <a:rPr lang="en-US" sz="1400" dirty="0"/>
              <a:t>	 </a:t>
            </a:r>
            <a:r>
              <a:rPr lang="en-US" sz="1400" i="1" dirty="0" smtClean="0"/>
              <a:t>Paris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          </a:t>
            </a:r>
            <a:r>
              <a:rPr lang="en-US" sz="1400" dirty="0" smtClean="0"/>
              <a:t>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P2 	</a:t>
            </a:r>
            <a:r>
              <a:rPr lang="en-US" sz="1400" i="1" dirty="0" smtClean="0"/>
              <a:t>Bolt</a:t>
            </a:r>
            <a:r>
              <a:rPr lang="en-US" sz="1400" i="1" dirty="0"/>
              <a:t> </a:t>
            </a:r>
            <a:r>
              <a:rPr lang="en-US" sz="1400" i="1" dirty="0" smtClean="0"/>
              <a:t>           Green        17</a:t>
            </a:r>
            <a:r>
              <a:rPr lang="en-US" sz="1400" i="1" dirty="0"/>
              <a:t>	 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</a:t>
            </a:r>
            <a:r>
              <a:rPr lang="en-US" sz="1400" dirty="0"/>
              <a:t>	</a:t>
            </a:r>
            <a:r>
              <a:rPr lang="en-US" sz="1400" i="1" dirty="0" smtClean="0"/>
              <a:t>London 	</a:t>
            </a:r>
            <a:r>
              <a:rPr lang="en-US" sz="1400" dirty="0" smtClean="0"/>
              <a:t>P4 	</a:t>
            </a:r>
            <a:r>
              <a:rPr lang="en-US" sz="1400" i="1" dirty="0" smtClean="0"/>
              <a:t>Screw         Red           14</a:t>
            </a:r>
            <a:r>
              <a:rPr lang="en-US" sz="1400" i="1" dirty="0"/>
              <a:t>	  </a:t>
            </a:r>
            <a:r>
              <a:rPr lang="en-US" sz="1400" i="1" dirty="0" smtClean="0"/>
              <a:t>       London</a:t>
            </a:r>
            <a:r>
              <a:rPr lang="en-US" sz="1400" dirty="0" smtClean="0"/>
              <a:t>      300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</a:t>
            </a:r>
            <a:r>
              <a:rPr lang="en-US" sz="1400" i="1" dirty="0" smtClean="0"/>
              <a:t>Clark      	20                  London 	</a:t>
            </a:r>
            <a:r>
              <a:rPr lang="en-US" sz="1400" dirty="0" smtClean="0"/>
              <a:t>P5 	</a:t>
            </a:r>
            <a:r>
              <a:rPr lang="en-US" sz="1400" i="1" dirty="0" smtClean="0"/>
              <a:t>Cam           Blue          12     </a:t>
            </a:r>
            <a:r>
              <a:rPr lang="en-US" sz="1400" i="1" dirty="0"/>
              <a:t> </a:t>
            </a:r>
            <a:r>
              <a:rPr lang="en-US" sz="1400" i="1" dirty="0" smtClean="0"/>
              <a:t>       Paris</a:t>
            </a:r>
            <a:r>
              <a:rPr lang="en-US" sz="1400" dirty="0" smtClean="0"/>
              <a:t>           400 </a:t>
            </a:r>
            <a:endParaRPr lang="fr-FR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85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Codd’s</a:t>
            </a:r>
            <a:r>
              <a:rPr lang="en-US" sz="3200" dirty="0" smtClean="0"/>
              <a:t> S-P DB with view </a:t>
            </a:r>
            <a:r>
              <a:rPr lang="en-US" sz="3200" dirty="0"/>
              <a:t>SP (no anomalies)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636912"/>
            <a:ext cx="8568952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 smtClean="0"/>
              <a:t>View SP</a:t>
            </a:r>
            <a:endParaRPr lang="fr-FR" sz="1400" b="1" dirty="0"/>
          </a:p>
          <a:p>
            <a:pPr marL="0" indent="0">
              <a:buNone/>
            </a:pPr>
            <a:r>
              <a:rPr lang="en-US" sz="1400" i="1" dirty="0" smtClean="0"/>
              <a:t>S</a:t>
            </a:r>
            <a:r>
              <a:rPr lang="en-US" sz="1400" i="1" dirty="0"/>
              <a:t>#	SNAMES	STATUS  	</a:t>
            </a:r>
            <a:r>
              <a:rPr lang="en-US" sz="1400" i="1" dirty="0" smtClean="0"/>
              <a:t>S.CITY      </a:t>
            </a:r>
            <a:r>
              <a:rPr lang="en-US" sz="1400" i="1" dirty="0"/>
              <a:t>	P#	PNAME    COLOR   WEIGHT       </a:t>
            </a:r>
            <a:r>
              <a:rPr lang="en-US" sz="1400" i="1" dirty="0" smtClean="0"/>
              <a:t>P.CITY </a:t>
            </a:r>
            <a:r>
              <a:rPr lang="en-US" sz="1400" i="1" dirty="0"/>
              <a:t>	    QTY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Smith      	20	London   	P1	 Nut            Red          12	         London	    300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Smith             20	London    	P2	 Bolt           Green       17	         Paris         200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	20	London 	P3	 Screw        Blue          17	         Oslo 	    400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	20	London 	P4 	 Screw        Red           14	         London     200  	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S1	 Smith           20	London 	P5	Cam           Blue           12   	         Paris         100  </a:t>
            </a:r>
          </a:p>
          <a:p>
            <a:pPr marL="0" indent="0">
              <a:buNone/>
            </a:pPr>
            <a:r>
              <a:rPr lang="en-US" sz="1400" i="1" dirty="0"/>
              <a:t>S1	 Smith           20	London 	P6	 Cog            Red           19	         London     100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S2	 Jones      	10	</a:t>
            </a:r>
            <a:r>
              <a:rPr lang="en-US" sz="1400" i="1" dirty="0" smtClean="0"/>
              <a:t>Paris </a:t>
            </a:r>
            <a:r>
              <a:rPr lang="en-US" sz="1400" i="1" dirty="0"/>
              <a:t>	P1	Nut             Red            12	         London     300  	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S2	Jones             10                   Paris 	P2 	Bolt            Green        17	         Paris          400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S3	Blake      	30	</a:t>
            </a:r>
            <a:r>
              <a:rPr lang="en-US" sz="1400" i="1" dirty="0" smtClean="0"/>
              <a:t>Paris </a:t>
            </a:r>
            <a:r>
              <a:rPr lang="en-US" sz="1400" i="1" dirty="0"/>
              <a:t>	P2 	Bolt            Green        17	         Paris          200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	London 	P2 	Bolt            Green        17	         Paris          200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	London 	P4 	Screw         Red           14	         London      300 </a:t>
            </a:r>
            <a:endParaRPr lang="fr-FR" sz="1400" i="1" dirty="0"/>
          </a:p>
          <a:p>
            <a:pPr marL="0" indent="0">
              <a:buNone/>
            </a:pPr>
            <a:r>
              <a:rPr lang="en-US" sz="1400" i="1" dirty="0"/>
              <a:t>S4	Clark      	20                  London 	P5 	Cam           Blue          12             Paris           400</a:t>
            </a:r>
            <a:endParaRPr lang="en-US" sz="1200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23</a:t>
            </a:fld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764704"/>
            <a:ext cx="5328592" cy="204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004048" y="764704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SP</a:t>
            </a:r>
            <a:r>
              <a:rPr lang="fr-FR" b="1" dirty="0" smtClean="0"/>
              <a:t>_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54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Autofit/>
          </a:bodyPr>
          <a:lstStyle/>
          <a:p>
            <a:r>
              <a:rPr lang="en-US" sz="3200" dirty="0" smtClean="0"/>
              <a:t>S-P DB with </a:t>
            </a:r>
            <a:r>
              <a:rPr lang="en-US" sz="3200" dirty="0" err="1" smtClean="0"/>
              <a:t>denormalized</a:t>
            </a:r>
            <a:r>
              <a:rPr lang="en-US" sz="3200" dirty="0" smtClean="0"/>
              <a:t> SP (full of </a:t>
            </a:r>
            <a:r>
              <a:rPr lang="en-US" sz="3200" dirty="0"/>
              <a:t>anomalies)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S-P2 Content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/>
              <a:t>Table S </a:t>
            </a:r>
            <a:r>
              <a:rPr lang="en-US" sz="1400" dirty="0"/>
              <a:t>					</a:t>
            </a:r>
            <a:r>
              <a:rPr lang="en-US" sz="1400" b="1" dirty="0"/>
              <a:t>Table 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/>
              <a:t>S#	SNAME	STATUS 	CITY		</a:t>
            </a:r>
            <a:r>
              <a:rPr lang="en-US" sz="1400" dirty="0" smtClean="0"/>
              <a:t>P#      PNAME</a:t>
            </a:r>
            <a:r>
              <a:rPr lang="en-US" sz="1400" dirty="0"/>
              <a:t>	COLOR    WEIGHT CITY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    	Smith	20	London		P1    </a:t>
            </a:r>
            <a:r>
              <a:rPr lang="en-US" sz="1400" dirty="0" smtClean="0"/>
              <a:t>  Nut</a:t>
            </a:r>
            <a:r>
              <a:rPr lang="en-US" sz="1400" dirty="0"/>
              <a:t>	Red	12	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	10	Paris		</a:t>
            </a:r>
            <a:r>
              <a:rPr lang="en-US" sz="1400" dirty="0" smtClean="0"/>
              <a:t>P2      Bolt</a:t>
            </a:r>
            <a:r>
              <a:rPr lang="en-US" sz="1400" dirty="0"/>
              <a:t>	Green	17	Paris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	30	Paris		</a:t>
            </a:r>
            <a:r>
              <a:rPr lang="en-US" sz="1400" dirty="0" smtClean="0"/>
              <a:t>P3     Screw </a:t>
            </a:r>
            <a:r>
              <a:rPr lang="en-US" sz="1400" dirty="0"/>
              <a:t>	Blue	17	Oslo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	20	London		P4 </a:t>
            </a:r>
            <a:r>
              <a:rPr lang="en-US" sz="1400" dirty="0" smtClean="0"/>
              <a:t>    Screw</a:t>
            </a:r>
            <a:r>
              <a:rPr lang="en-US" sz="1400" dirty="0"/>
              <a:t>	Red	14	London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S5	Adams	30 	Athens		</a:t>
            </a:r>
            <a:r>
              <a:rPr lang="en-US" sz="1400" dirty="0" smtClean="0"/>
              <a:t>P5     Cam</a:t>
            </a:r>
            <a:r>
              <a:rPr lang="en-US" sz="1400" dirty="0"/>
              <a:t>	Blue	12	Paris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					</a:t>
            </a:r>
            <a:r>
              <a:rPr lang="en-US" sz="1400" dirty="0" smtClean="0"/>
              <a:t>P6     Cog</a:t>
            </a:r>
            <a:r>
              <a:rPr lang="en-US" sz="1400" dirty="0"/>
              <a:t>	Red	19	London</a:t>
            </a:r>
            <a:endParaRPr lang="fr-FR" sz="1400" dirty="0"/>
          </a:p>
          <a:p>
            <a:pPr marL="0" indent="0">
              <a:buNone/>
            </a:pPr>
            <a:r>
              <a:rPr lang="en-US" sz="1400" b="1" dirty="0" smtClean="0"/>
              <a:t>Table SP</a:t>
            </a:r>
            <a:endParaRPr lang="fr-FR" sz="1400" b="1" dirty="0"/>
          </a:p>
          <a:p>
            <a:pPr marL="0" indent="0">
              <a:buNone/>
            </a:pPr>
            <a:r>
              <a:rPr lang="en-US" sz="1400" dirty="0" smtClean="0"/>
              <a:t>S</a:t>
            </a:r>
            <a:r>
              <a:rPr lang="en-US" sz="1400" dirty="0"/>
              <a:t>#	SNAMES	STATUS  	</a:t>
            </a:r>
            <a:r>
              <a:rPr lang="en-US" sz="1400" dirty="0" smtClean="0"/>
              <a:t>S.CITY      </a:t>
            </a:r>
            <a:r>
              <a:rPr lang="en-US" sz="1400" dirty="0"/>
              <a:t>	P#	PNAME    COLOR   WEIGHT       </a:t>
            </a:r>
            <a:r>
              <a:rPr lang="en-US" sz="1400" dirty="0" smtClean="0"/>
              <a:t>P.CITY </a:t>
            </a:r>
            <a:r>
              <a:rPr lang="en-US" sz="1400" dirty="0"/>
              <a:t>	    QTY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Smith      	20	London   	P1	 Nut            Red          12	         London	    300  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Smith             20	London    	P2	 Bolt           Green       17	         Paris         200  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 Smith      	20	London 	P3	 Screw        Blue          17	         Oslo 	    400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 Smith      	20	London 	P4 	 Screw        Red           14	         London     200  	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S1	 Smith           20	London 	P5	Cam           Blue           12   	         Paris         100  </a:t>
            </a:r>
          </a:p>
          <a:p>
            <a:pPr marL="0" indent="0">
              <a:buNone/>
            </a:pPr>
            <a:r>
              <a:rPr lang="en-US" sz="1400" dirty="0"/>
              <a:t>S1	 Smith           20	London 	P6	 Cog            Red           19	         London     100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 Jones      	10	 Paris 	P1	Nut             Red            12	         London     300  	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S2	Jones             10                   Paris 	P2 	Bolt            Green        17	         Paris          400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S3	Blake      	30	 Paris 	P2 	Bolt            Green        17	         Paris          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      	20	London 	P2 	Bolt            Green        17	         Paris          200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      	20	London 	P4 	Screw         Red           14	         London      300 </a:t>
            </a:r>
            <a:endParaRPr lang="fr-FR" sz="1400" dirty="0"/>
          </a:p>
          <a:p>
            <a:pPr marL="0" indent="0">
              <a:buNone/>
            </a:pPr>
            <a:r>
              <a:rPr lang="en-US" sz="1400" dirty="0"/>
              <a:t>S4	Clark      	20                  London 	P5 	Cam           Blue          12             Paris           400 </a:t>
            </a:r>
            <a:endParaRPr lang="fr-FR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419872" y="6858000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5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/>
          <a:lstStyle/>
          <a:p>
            <a:pPr lvl="0"/>
            <a:r>
              <a:rPr lang="fr-FR" b="1" dirty="0" err="1" smtClean="0"/>
              <a:t>Practical</a:t>
            </a:r>
            <a:r>
              <a:rPr lang="fr-FR" b="1" dirty="0" smtClean="0"/>
              <a:t> Issue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018437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How far can we reduce the procedurality of IE for SP scheme 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FF0000"/>
                </a:solidFill>
              </a:rPr>
              <a:t>Hurray! Typically to ZERO</a:t>
            </a:r>
            <a:r>
              <a:rPr lang="en-US" sz="2800" dirty="0" smtClean="0"/>
              <a:t>   </a:t>
            </a:r>
          </a:p>
          <a:p>
            <a:pPr marL="0" indent="0">
              <a:buNone/>
            </a:pPr>
            <a:r>
              <a:rPr lang="en-US" sz="2800" dirty="0" smtClean="0"/>
              <a:t>(5) </a:t>
            </a:r>
            <a:r>
              <a:rPr lang="en-US" dirty="0" smtClean="0"/>
              <a:t>Create Table SP (</a:t>
            </a:r>
            <a:r>
              <a:rPr lang="en-US" dirty="0" smtClean="0">
                <a:solidFill>
                  <a:srgbClr val="FF0000"/>
                </a:solidFill>
              </a:rPr>
              <a:t>S#</a:t>
            </a:r>
            <a:r>
              <a:rPr lang="en-US" dirty="0" smtClean="0"/>
              <a:t> Char 5, </a:t>
            </a:r>
            <a:r>
              <a:rPr lang="en-US" dirty="0" smtClean="0">
                <a:solidFill>
                  <a:srgbClr val="FF0000"/>
                </a:solidFill>
              </a:rPr>
              <a:t>P#</a:t>
            </a:r>
            <a:r>
              <a:rPr lang="en-US" dirty="0" smtClean="0"/>
              <a:t> Char 5, QTY INT </a:t>
            </a:r>
            <a:br>
              <a:rPr lang="en-US" dirty="0" smtClean="0"/>
            </a:br>
            <a:r>
              <a:rPr lang="en-US" dirty="0" smtClean="0"/>
              <a:t>Primary Key (S#, P#));   /* Creates the “biblical” SP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May define  also SIR SP (3) provided that: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3000" dirty="0" smtClean="0"/>
              <a:t>Every </a:t>
            </a:r>
            <a:r>
              <a:rPr lang="en-US" sz="3000" dirty="0" smtClean="0">
                <a:solidFill>
                  <a:srgbClr val="FF0000"/>
                </a:solidFill>
              </a:rPr>
              <a:t>foreign key</a:t>
            </a:r>
            <a:r>
              <a:rPr lang="en-US" sz="3000" dirty="0" smtClean="0"/>
              <a:t> implicitly denotes also all the non-key attributes it references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Stored or, perhaps, themselves inherited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For every foreign key value, the inherited ones are all those for the (same) referenced key value   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 The </a:t>
            </a:r>
            <a:r>
              <a:rPr lang="en-US" sz="2800" smtClean="0"/>
              <a:t>outer equijoins </a:t>
            </a:r>
            <a:r>
              <a:rPr lang="en-US" sz="2800" dirty="0" smtClean="0"/>
              <a:t>are implicit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25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7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What is Foreign Key in Fact ?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018437" cy="504056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An attribute </a:t>
            </a:r>
            <a:r>
              <a:rPr lang="en-US" sz="2800" i="1" dirty="0" smtClean="0"/>
              <a:t>referencing</a:t>
            </a:r>
            <a:r>
              <a:rPr lang="en-US" sz="2800" dirty="0" smtClean="0"/>
              <a:t> a key of a relation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Called then </a:t>
            </a:r>
            <a:r>
              <a:rPr lang="en-US" sz="2800" i="1" dirty="0" smtClean="0"/>
              <a:t>referenced </a:t>
            </a:r>
            <a:r>
              <a:rPr lang="en-US" sz="2800" dirty="0" smtClean="0"/>
              <a:t>key or relation</a:t>
            </a:r>
          </a:p>
          <a:p>
            <a:pPr>
              <a:spcBef>
                <a:spcPts val="1200"/>
              </a:spcBef>
            </a:pPr>
            <a:r>
              <a:rPr lang="en-US" sz="2800" i="1" dirty="0" smtClean="0"/>
              <a:t>Natural</a:t>
            </a:r>
            <a:r>
              <a:rPr lang="en-US" sz="2800" dirty="0" smtClean="0"/>
              <a:t> foreign key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Same names and same matching values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Referenced key is the primary 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No referential integrity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E.g., SP.S# naturally references S.S#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800" dirty="0" smtClean="0"/>
              <a:t> SP.P# naturally references P.P# </a:t>
            </a:r>
          </a:p>
          <a:p>
            <a:r>
              <a:rPr lang="en-US" sz="2800" i="1" dirty="0" smtClean="0"/>
              <a:t>Declared</a:t>
            </a:r>
            <a:r>
              <a:rPr lang="en-US" sz="2800" dirty="0" smtClean="0"/>
              <a:t> foreign key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A clause defines name and, perhaps value match and referential integrity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 smtClean="0"/>
              <a:t> On Insert, on update….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E.g., SQL Foreign Key clause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26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7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/>
          <a:lstStyle/>
          <a:p>
            <a:pPr lvl="0"/>
            <a:r>
              <a:rPr lang="fr-FR" b="1" dirty="0" err="1" smtClean="0"/>
              <a:t>Practical</a:t>
            </a:r>
            <a:r>
              <a:rPr lang="fr-FR" b="1" dirty="0" smtClean="0"/>
              <a:t> Issue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748464" cy="5040560"/>
          </a:xfrm>
        </p:spPr>
        <p:txBody>
          <a:bodyPr>
            <a:normAutofit fontScale="92500"/>
          </a:bodyPr>
          <a:lstStyle/>
          <a:p>
            <a:pPr>
              <a:spcBef>
                <a:spcPts val="300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The explicit result of (5) is SIR SP (3), as stated already, i.e.,: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(3) Create Table SP (S# Char 5, </a:t>
            </a:r>
            <a:r>
              <a:rPr lang="en-US" dirty="0" smtClean="0">
                <a:solidFill>
                  <a:srgbClr val="FF0000"/>
                </a:solidFill>
              </a:rPr>
              <a:t>SNAME, STATUS, S.CITY, </a:t>
            </a:r>
            <a:r>
              <a:rPr lang="en-US" dirty="0" smtClean="0">
                <a:solidFill>
                  <a:srgbClr val="002060"/>
                </a:solidFill>
              </a:rPr>
              <a:t>P# Char 5,</a:t>
            </a:r>
            <a:r>
              <a:rPr lang="en-US" dirty="0" smtClean="0">
                <a:solidFill>
                  <a:srgbClr val="FF0000"/>
                </a:solidFill>
              </a:rPr>
              <a:t> PNAME, COLOR, WEIGHT, P.CITY</a:t>
            </a:r>
            <a:r>
              <a:rPr lang="en-US" dirty="0" smtClean="0"/>
              <a:t>, QTY INT </a:t>
            </a:r>
            <a:r>
              <a:rPr lang="en-US" dirty="0" smtClean="0">
                <a:solidFill>
                  <a:srgbClr val="FF0000"/>
                </a:solidFill>
              </a:rPr>
              <a:t>From SP_ Left Join S On (SP_.S# = S.S#) LEFT JOIN P On (SP_.P# = P.P#</a:t>
            </a:r>
            <a:r>
              <a:rPr lang="en-US" dirty="0" smtClean="0"/>
              <a:t>) Primary Key (S#, P#));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 Loosely speaking, we see the traditional Create Table SP (5) as an abbreviation of the actual one (3)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 Same for any Create Table with foreign keys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27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5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Why New Foundations?</a:t>
            </a:r>
            <a:br>
              <a:rPr lang="en-US" b="1" dirty="0"/>
            </a:b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600" dirty="0" smtClean="0"/>
              <a:t>With respect to a base relation, added IAs provide for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600" dirty="0" smtClean="0"/>
              <a:t> More </a:t>
            </a:r>
            <a:r>
              <a:rPr lang="en-US" sz="3600" dirty="0"/>
              <a:t>faithful conceptual </a:t>
            </a:r>
            <a:r>
              <a:rPr lang="en-US" sz="3600" dirty="0" smtClean="0"/>
              <a:t>model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600" dirty="0"/>
              <a:t> </a:t>
            </a:r>
            <a:r>
              <a:rPr lang="en-US" sz="3600" dirty="0" smtClean="0"/>
              <a:t>Compare SIR SP and SP_</a:t>
            </a:r>
            <a:r>
              <a:rPr lang="fr-FR" sz="3600" dirty="0" smtClean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fr-FR" sz="3600" dirty="0" smtClean="0"/>
              <a:t>SP_ </a:t>
            </a:r>
            <a:r>
              <a:rPr lang="fr-FR" sz="3600" dirty="0" err="1" smtClean="0"/>
              <a:t>is</a:t>
            </a:r>
            <a:r>
              <a:rPr lang="fr-FR" sz="3600" dirty="0" smtClean="0"/>
              <a:t> the </a:t>
            </a:r>
            <a:r>
              <a:rPr lang="fr-FR" sz="3600" dirty="0" err="1" smtClean="0"/>
              <a:t>poorest</a:t>
            </a:r>
            <a:r>
              <a:rPr lang="fr-FR" sz="3600" dirty="0" smtClean="0"/>
              <a:t> </a:t>
            </a:r>
            <a:r>
              <a:rPr lang="fr-FR" sz="3600" dirty="0" err="1" smtClean="0"/>
              <a:t>conceptual</a:t>
            </a:r>
            <a:r>
              <a:rPr lang="fr-FR" sz="3600" dirty="0" smtClean="0"/>
              <a:t> model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 smtClean="0"/>
              <a:t> </a:t>
            </a:r>
            <a:r>
              <a:rPr lang="fr-FR" sz="3600" dirty="0" err="1" smtClean="0"/>
              <a:t>Hardly</a:t>
            </a:r>
            <a:r>
              <a:rPr lang="fr-FR" sz="3600" dirty="0" smtClean="0"/>
              <a:t> real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fr-FR" sz="3600" dirty="0" smtClean="0"/>
              <a:t>SP as in (3) </a:t>
            </a:r>
            <a:r>
              <a:rPr lang="fr-FR" sz="3600" dirty="0" err="1" smtClean="0"/>
              <a:t>is</a:t>
            </a:r>
            <a:r>
              <a:rPr lang="fr-FR" sz="3600" dirty="0" smtClean="0"/>
              <a:t> the </a:t>
            </a:r>
            <a:r>
              <a:rPr lang="fr-FR" sz="3600" dirty="0" err="1" smtClean="0"/>
              <a:t>richest</a:t>
            </a:r>
            <a:r>
              <a:rPr lang="fr-FR" sz="3600" dirty="0" smtClean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fr-FR" sz="3600" dirty="0" smtClean="0"/>
              <a:t>Most real in </a:t>
            </a:r>
            <a:r>
              <a:rPr lang="fr-FR" sz="3600" dirty="0" err="1" smtClean="0"/>
              <a:t>other</a:t>
            </a:r>
            <a:r>
              <a:rPr lang="fr-FR" sz="3600" dirty="0" smtClean="0"/>
              <a:t> </a:t>
            </a:r>
            <a:r>
              <a:rPr lang="fr-FR" sz="3600" dirty="0" err="1" smtClean="0"/>
              <a:t>words</a:t>
            </a: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35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4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Why New Foundations?</a:t>
            </a:r>
            <a:br>
              <a:rPr lang="en-US" b="1" dirty="0"/>
            </a:b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04056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3600" b="1" dirty="0" err="1" smtClean="0"/>
              <a:t>Logical</a:t>
            </a:r>
            <a:r>
              <a:rPr lang="fr-FR" sz="3600" b="1" dirty="0" smtClean="0"/>
              <a:t> navigation free </a:t>
            </a:r>
            <a:r>
              <a:rPr lang="fr-FR" sz="3600" b="1" dirty="0" err="1" smtClean="0"/>
              <a:t>queries</a:t>
            </a:r>
            <a:endParaRPr lang="fr-FR" sz="36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en-US" sz="3200" dirty="0"/>
              <a:t>Selects S#, SNAME, </a:t>
            </a:r>
            <a:r>
              <a:rPr lang="en-US" sz="3200" dirty="0" smtClean="0"/>
              <a:t>P#, PNAME, QTY</a:t>
            </a:r>
            <a:r>
              <a:rPr lang="en-US" sz="3200" i="1" dirty="0" smtClean="0"/>
              <a:t> </a:t>
            </a:r>
            <a:r>
              <a:rPr lang="en-US" sz="3200" dirty="0"/>
              <a:t>From </a:t>
            </a:r>
            <a:r>
              <a:rPr lang="en-US" sz="3200" dirty="0" smtClean="0"/>
              <a:t>SP;</a:t>
            </a:r>
            <a:endParaRPr lang="fr-FR" sz="32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3600" dirty="0"/>
              <a:t> </a:t>
            </a:r>
            <a:r>
              <a:rPr lang="fr-FR" sz="3600" dirty="0" err="1" smtClean="0"/>
              <a:t>Same</a:t>
            </a:r>
            <a:r>
              <a:rPr lang="fr-FR" sz="3600" dirty="0" smtClean="0"/>
              <a:t> </a:t>
            </a:r>
            <a:r>
              <a:rPr lang="fr-FR" sz="3600" dirty="0" err="1" smtClean="0"/>
              <a:t>result</a:t>
            </a:r>
            <a:r>
              <a:rPr lang="fr-FR" sz="3600" dirty="0" smtClean="0"/>
              <a:t> </a:t>
            </a:r>
            <a:r>
              <a:rPr lang="fr-FR" sz="3600" dirty="0" err="1" smtClean="0"/>
              <a:t>query</a:t>
            </a:r>
            <a:r>
              <a:rPr lang="fr-FR" sz="3600" dirty="0" smtClean="0"/>
              <a:t> to </a:t>
            </a:r>
            <a:r>
              <a:rPr lang="fr-FR" sz="3600" dirty="0"/>
              <a:t>SP </a:t>
            </a:r>
            <a:r>
              <a:rPr lang="fr-FR" sz="3600" dirty="0" err="1"/>
              <a:t>interpreted</a:t>
            </a:r>
            <a:r>
              <a:rPr lang="fr-FR" sz="3600" dirty="0"/>
              <a:t> </a:t>
            </a:r>
            <a:r>
              <a:rPr lang="fr-FR" sz="3600" dirty="0" smtClean="0"/>
              <a:t>as at </a:t>
            </a:r>
            <a:r>
              <a:rPr lang="fr-FR" sz="3600" dirty="0" err="1" smtClean="0"/>
              <a:t>present</a:t>
            </a:r>
            <a:r>
              <a:rPr lang="fr-FR" sz="36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600" dirty="0"/>
              <a:t> </a:t>
            </a:r>
            <a:r>
              <a:rPr lang="en-US" sz="3200" dirty="0"/>
              <a:t>Selects S#, SNAME, </a:t>
            </a:r>
            <a:r>
              <a:rPr lang="en-US" sz="3200" dirty="0" smtClean="0"/>
              <a:t>P#, PNAME, QTY</a:t>
            </a:r>
            <a:r>
              <a:rPr lang="en-US" sz="3200" i="1" dirty="0" smtClean="0"/>
              <a:t> </a:t>
            </a:r>
            <a:r>
              <a:rPr lang="en-US" sz="3200" dirty="0" smtClean="0"/>
              <a:t>From </a:t>
            </a:r>
            <a:r>
              <a:rPr lang="en-US" sz="3200" dirty="0"/>
              <a:t>SP_</a:t>
            </a:r>
            <a:r>
              <a:rPr lang="en-US" sz="3200" dirty="0">
                <a:solidFill>
                  <a:srgbClr val="FF0000"/>
                </a:solidFill>
              </a:rPr>
              <a:t> Left Join S On (SP_.S# = S.S#) LEFT JOIN P On (SP_.P# = P.P</a:t>
            </a:r>
            <a:r>
              <a:rPr lang="en-US" sz="3200" dirty="0" smtClean="0">
                <a:solidFill>
                  <a:srgbClr val="FF0000"/>
                </a:solidFill>
              </a:rPr>
              <a:t>#</a:t>
            </a:r>
            <a:r>
              <a:rPr lang="en-US" sz="3200" dirty="0" smtClean="0"/>
              <a:t>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3600" b="1" dirty="0" err="1" smtClean="0">
                <a:solidFill>
                  <a:srgbClr val="FF0000"/>
                </a:solidFill>
              </a:rPr>
              <a:t>Logical</a:t>
            </a:r>
            <a:r>
              <a:rPr lang="fr-FR" sz="3600" b="1" dirty="0" smtClean="0">
                <a:solidFill>
                  <a:srgbClr val="FF0000"/>
                </a:solidFill>
              </a:rPr>
              <a:t> navigation </a:t>
            </a:r>
            <a:r>
              <a:rPr lang="fr-FR" sz="3600" b="1" dirty="0" smtClean="0"/>
              <a:t>doubles the procedurality </a:t>
            </a:r>
            <a:r>
              <a:rPr lang="fr-FR" sz="3600" b="1" dirty="0" err="1" smtClean="0"/>
              <a:t>here</a:t>
            </a:r>
            <a:endParaRPr lang="en-US" sz="3600" b="1" dirty="0" smtClean="0"/>
          </a:p>
          <a:p>
            <a:pPr marL="457200" lvl="1" indent="0">
              <a:buNone/>
            </a:pP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35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29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40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4680520"/>
          </a:xfrm>
        </p:spPr>
        <p:txBody>
          <a:bodyPr>
            <a:noAutofit/>
          </a:bodyPr>
          <a:lstStyle/>
          <a:p>
            <a:r>
              <a:rPr lang="en-US" sz="4000" i="1" smtClean="0"/>
              <a:t>All these </a:t>
            </a:r>
            <a:r>
              <a:rPr lang="en-US" sz="4000" i="1" dirty="0" smtClean="0"/>
              <a:t>properties </a:t>
            </a:r>
            <a:r>
              <a:rPr lang="en-US" sz="4000" i="1" dirty="0"/>
              <a:t>are </a:t>
            </a:r>
            <a:r>
              <a:rPr lang="en-US" sz="4000" i="1" dirty="0" smtClean="0"/>
              <a:t>provided </a:t>
            </a:r>
            <a:r>
              <a:rPr lang="en-US" sz="4000" i="1" dirty="0"/>
              <a:t>at </a:t>
            </a:r>
            <a:r>
              <a:rPr lang="en-US" sz="4000" i="1" dirty="0" smtClean="0"/>
              <a:t>present </a:t>
            </a:r>
            <a:r>
              <a:rPr lang="en-US" sz="4000" i="1" dirty="0"/>
              <a:t>only </a:t>
            </a:r>
            <a:r>
              <a:rPr lang="en-US" sz="4000" i="1" dirty="0" smtClean="0"/>
              <a:t>by additional specific views of normalized relations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en-US" sz="4000" i="1" dirty="0" smtClean="0"/>
              <a:t>To add IAs can </a:t>
            </a:r>
            <a:r>
              <a:rPr lang="en-US" sz="4000" i="1" dirty="0"/>
              <a:t>be nonetheless always less procedural than to define any such </a:t>
            </a:r>
            <a:r>
              <a:rPr lang="en-US" sz="4000" i="1" dirty="0" smtClean="0"/>
              <a:t>views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1080120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b="1" dirty="0" smtClean="0"/>
              <a:t>Why Logical </a:t>
            </a:r>
            <a:r>
              <a:rPr lang="en-US" b="1" dirty="0"/>
              <a:t>Navigation </a:t>
            </a:r>
            <a:r>
              <a:rPr lang="en-US" b="1" dirty="0" smtClean="0"/>
              <a:t>Altogether?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04056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600" dirty="0" smtClean="0"/>
              <a:t>A typical, real-life inspired, query to a relation with a foreign key needs some referenced attributes as well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 smtClean="0"/>
              <a:t>E.g. A typical Select query to SP needs SNAME or PNAME at least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600" dirty="0" smtClean="0"/>
              <a:t> Cryptic S# or P# alone rarely suffice in real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As long as these attributes are not with foreign key</a:t>
            </a:r>
            <a:r>
              <a:rPr lang="en-US" sz="3600" dirty="0" smtClean="0"/>
              <a:t>s</a:t>
            </a:r>
            <a:r>
              <a:rPr lang="en-US" sz="3600" dirty="0" smtClean="0"/>
              <a:t>, logical navigation is a must</a:t>
            </a:r>
          </a:p>
          <a:p>
            <a:pPr marL="457200" lvl="1" indent="0">
              <a:buNone/>
            </a:pP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35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Why New Foundations?</a:t>
            </a:r>
            <a:br>
              <a:rPr lang="en-US" b="1" dirty="0"/>
            </a:b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80728"/>
            <a:ext cx="8640960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dirty="0" err="1" smtClean="0"/>
              <a:t>Present</a:t>
            </a:r>
            <a:r>
              <a:rPr lang="fr-FR" dirty="0" smtClean="0"/>
              <a:t> practice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 </a:t>
            </a:r>
            <a:r>
              <a:rPr lang="fr-FR" dirty="0" err="1" smtClean="0"/>
              <a:t>Extend</a:t>
            </a:r>
            <a:r>
              <a:rPr lang="fr-FR" dirty="0" smtClean="0"/>
              <a:t> S-P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SP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dirty="0" err="1"/>
              <a:t>D</a:t>
            </a:r>
            <a:r>
              <a:rPr lang="fr-FR" dirty="0" err="1" smtClean="0"/>
              <a:t>efining</a:t>
            </a:r>
            <a:r>
              <a:rPr lang="fr-FR" dirty="0" smtClean="0"/>
              <a:t> </a:t>
            </a:r>
            <a:r>
              <a:rPr lang="fr-FR" dirty="0" err="1" smtClean="0"/>
              <a:t>mathematically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relation as </a:t>
            </a:r>
            <a:r>
              <a:rPr lang="fr-FR" dirty="0" err="1" smtClean="0"/>
              <a:t>our</a:t>
            </a:r>
            <a:r>
              <a:rPr lang="fr-FR" dirty="0" smtClean="0"/>
              <a:t> SIR SP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fr-FR" dirty="0"/>
              <a:t> O</a:t>
            </a:r>
            <a:r>
              <a:rPr lang="fr-FR" dirty="0" smtClean="0"/>
              <a:t>ur </a:t>
            </a:r>
            <a:r>
              <a:rPr lang="fr-FR" dirty="0" err="1" smtClean="0"/>
              <a:t>view</a:t>
            </a:r>
            <a:r>
              <a:rPr lang="fr-FR" dirty="0" smtClean="0"/>
              <a:t> SP  (4) in </a:t>
            </a:r>
            <a:r>
              <a:rPr lang="fr-FR" dirty="0" err="1" smtClean="0"/>
              <a:t>fact</a:t>
            </a:r>
            <a:r>
              <a:rPr lang="fr-FR" dirty="0"/>
              <a:t> </a:t>
            </a:r>
            <a:r>
              <a:rPr lang="fr-FR" dirty="0" smtClean="0"/>
              <a:t>: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/>
              <a:t>(4) Create View SP AS (SP_.S#, SNAME, STATUS, S.CITY, SP_.P#, PNAME, COLOR, WEIGHT, P.CITY, QTY From SP_ Left Join S On (SP_.S# = S.S#) LEFT JOIN P On </a:t>
            </a:r>
            <a:br>
              <a:rPr lang="en-US" dirty="0"/>
            </a:br>
            <a:r>
              <a:rPr lang="en-US" dirty="0"/>
              <a:t>(SP_.P# = P.P</a:t>
            </a:r>
            <a:r>
              <a:rPr lang="en-US" dirty="0" smtClean="0"/>
              <a:t>#));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Query </a:t>
            </a:r>
            <a:r>
              <a:rPr lang="fr-FR" dirty="0" err="1"/>
              <a:t>view</a:t>
            </a:r>
            <a:r>
              <a:rPr lang="fr-FR" dirty="0"/>
              <a:t> SP </a:t>
            </a:r>
            <a:r>
              <a:rPr lang="fr-FR" dirty="0" err="1" smtClean="0"/>
              <a:t>instead</a:t>
            </a:r>
            <a:r>
              <a:rPr lang="fr-FR" dirty="0" smtClean="0"/>
              <a:t> </a:t>
            </a:r>
            <a:r>
              <a:rPr lang="fr-FR" dirty="0"/>
              <a:t>of </a:t>
            </a:r>
            <a:r>
              <a:rPr lang="fr-FR" dirty="0" smtClean="0"/>
              <a:t>base </a:t>
            </a:r>
            <a:r>
              <a:rPr lang="fr-FR" dirty="0" smtClean="0"/>
              <a:t>table SP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31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02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Why New Foundations?</a:t>
            </a:r>
            <a:br>
              <a:rPr lang="en-US" b="1" dirty="0"/>
            </a:b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4000" dirty="0" err="1" smtClean="0"/>
              <a:t>However</a:t>
            </a:r>
            <a:r>
              <a:rPr lang="fr-FR" sz="4000" dirty="0" smtClean="0"/>
              <a:t>, as </a:t>
            </a:r>
            <a:r>
              <a:rPr lang="fr-FR" sz="4000" dirty="0" err="1" smtClean="0"/>
              <a:t>hinted</a:t>
            </a:r>
            <a:r>
              <a:rPr lang="fr-FR" sz="4000" dirty="0" smtClean="0"/>
              <a:t> to, </a:t>
            </a:r>
            <a:r>
              <a:rPr lang="fr-FR" sz="4000" dirty="0" err="1" smtClean="0"/>
              <a:t>adding</a:t>
            </a:r>
            <a:r>
              <a:rPr lang="fr-FR" sz="4000" dirty="0" smtClean="0"/>
              <a:t> </a:t>
            </a:r>
            <a:r>
              <a:rPr lang="fr-FR" sz="4000" dirty="0" err="1" smtClean="0"/>
              <a:t>IAs</a:t>
            </a:r>
            <a:r>
              <a:rPr lang="fr-FR" sz="4000" dirty="0" smtClean="0"/>
              <a:t> </a:t>
            </a:r>
            <a:r>
              <a:rPr lang="fr-FR" sz="4000" dirty="0" smtClean="0"/>
              <a:t>to a </a:t>
            </a:r>
            <a:r>
              <a:rPr lang="fr-FR" sz="4000" dirty="0" err="1" smtClean="0"/>
              <a:t>stored</a:t>
            </a:r>
            <a:r>
              <a:rPr lang="fr-FR" sz="4000" dirty="0" smtClean="0"/>
              <a:t> table </a:t>
            </a:r>
            <a:r>
              <a:rPr lang="fr-FR" sz="4000" dirty="0" err="1" smtClean="0"/>
              <a:t>can</a:t>
            </a:r>
            <a:r>
              <a:rPr lang="fr-FR" sz="4000" dirty="0" smtClean="0"/>
              <a:t> </a:t>
            </a:r>
            <a:r>
              <a:rPr lang="fr-FR" sz="4000" dirty="0" err="1" smtClean="0"/>
              <a:t>be</a:t>
            </a:r>
            <a:r>
              <a:rPr lang="fr-FR" sz="4000" dirty="0" smtClean="0"/>
              <a:t> </a:t>
            </a:r>
            <a:r>
              <a:rPr lang="fr-FR" sz="4000" dirty="0" err="1" smtClean="0"/>
              <a:t>always</a:t>
            </a:r>
            <a:r>
              <a:rPr lang="fr-FR" sz="4000" dirty="0" smtClean="0"/>
              <a:t> </a:t>
            </a:r>
            <a:r>
              <a:rPr lang="fr-FR" sz="4000" dirty="0" err="1" smtClean="0"/>
              <a:t>less</a:t>
            </a:r>
            <a:r>
              <a:rPr lang="fr-FR" sz="4000" dirty="0" smtClean="0"/>
              <a:t> </a:t>
            </a:r>
            <a:r>
              <a:rPr lang="fr-FR" sz="4000" dirty="0" err="1" smtClean="0"/>
              <a:t>procedural</a:t>
            </a:r>
            <a:r>
              <a:rPr lang="fr-FR" sz="4000" dirty="0" smtClean="0"/>
              <a:t> </a:t>
            </a:r>
            <a:r>
              <a:rPr lang="fr-FR" sz="4000" dirty="0" err="1" smtClean="0"/>
              <a:t>than</a:t>
            </a:r>
            <a:r>
              <a:rPr lang="fr-FR" sz="4000" dirty="0" smtClean="0"/>
              <a:t> </a:t>
            </a:r>
            <a:r>
              <a:rPr lang="fr-FR" sz="4000" dirty="0" err="1" smtClean="0"/>
              <a:t>adding</a:t>
            </a:r>
            <a:r>
              <a:rPr lang="fr-FR" sz="4000" dirty="0" smtClean="0"/>
              <a:t> </a:t>
            </a:r>
            <a:r>
              <a:rPr lang="fr-FR" sz="4000" dirty="0" err="1" smtClean="0"/>
              <a:t>equivalent</a:t>
            </a:r>
            <a:r>
              <a:rPr lang="fr-FR" sz="4000" dirty="0" smtClean="0"/>
              <a:t> </a:t>
            </a:r>
            <a:r>
              <a:rPr lang="fr-FR" sz="4000" dirty="0" err="1" smtClean="0"/>
              <a:t>view</a:t>
            </a:r>
            <a:r>
              <a:rPr lang="fr-FR" sz="4000" dirty="0" smtClean="0"/>
              <a:t> to the DB</a:t>
            </a:r>
            <a:endParaRPr lang="fr-FR" sz="4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000" dirty="0" smtClean="0"/>
              <a:t> As </a:t>
            </a:r>
            <a:r>
              <a:rPr lang="fr-FR" sz="4000" dirty="0" err="1" smtClean="0"/>
              <a:t>seen</a:t>
            </a:r>
            <a:r>
              <a:rPr lang="fr-FR" sz="4000" dirty="0" smtClean="0"/>
              <a:t> for table SP / </a:t>
            </a:r>
            <a:r>
              <a:rPr lang="fr-FR" sz="4000" dirty="0" err="1" smtClean="0"/>
              <a:t>view</a:t>
            </a:r>
            <a:r>
              <a:rPr lang="fr-FR" sz="4000" dirty="0" smtClean="0"/>
              <a:t> SP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4000" dirty="0" smtClean="0"/>
              <a:t> Recall the 112 characters for IE in Create Table SP (3) instead </a:t>
            </a:r>
            <a:r>
              <a:rPr lang="en-US" sz="4000" dirty="0"/>
              <a:t>of </a:t>
            </a:r>
            <a:r>
              <a:rPr lang="en-US" sz="4000" dirty="0" smtClean="0"/>
              <a:t>157 for Create View SP (4)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§"/>
            </a:pPr>
            <a:endParaRPr lang="fr-FR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32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1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Why New Foundations?</a:t>
            </a:r>
            <a:br>
              <a:rPr lang="en-US" b="1" dirty="0"/>
            </a:b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3600" dirty="0" smtClean="0"/>
              <a:t> </a:t>
            </a:r>
            <a:r>
              <a:rPr lang="fr-FR" sz="4000" dirty="0" smtClean="0"/>
              <a:t>As </a:t>
            </a:r>
            <a:r>
              <a:rPr lang="fr-FR" sz="4000" dirty="0" err="1" smtClean="0"/>
              <a:t>also</a:t>
            </a:r>
            <a:r>
              <a:rPr lang="fr-FR" sz="4000" dirty="0" smtClean="0"/>
              <a:t> </a:t>
            </a:r>
            <a:r>
              <a:rPr lang="fr-FR" sz="4000" dirty="0" err="1" smtClean="0"/>
              <a:t>seen</a:t>
            </a:r>
            <a:r>
              <a:rPr lang="fr-FR" sz="4000" dirty="0" smtClean="0"/>
              <a:t>, </a:t>
            </a:r>
            <a:r>
              <a:rPr lang="fr-FR" sz="4000" dirty="0" err="1" smtClean="0"/>
              <a:t>it</a:t>
            </a:r>
            <a:r>
              <a:rPr lang="fr-FR" sz="4000" dirty="0" smtClean="0"/>
              <a:t> </a:t>
            </a:r>
            <a:r>
              <a:rPr lang="fr-FR" sz="4000" dirty="0" err="1" smtClean="0">
                <a:solidFill>
                  <a:srgbClr val="FF0000"/>
                </a:solidFill>
              </a:rPr>
              <a:t>can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</a:rPr>
              <a:t>cost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</a:rPr>
              <a:t>even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</a:rPr>
              <a:t>nothing</a:t>
            </a:r>
            <a:endParaRPr lang="fr-FR" sz="4000" dirty="0" smtClean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4000" dirty="0" smtClean="0"/>
              <a:t> </a:t>
            </a:r>
            <a:r>
              <a:rPr lang="fr-FR" sz="4000" dirty="0" err="1" smtClean="0"/>
              <a:t>E.g</a:t>
            </a:r>
            <a:r>
              <a:rPr lang="fr-FR" sz="4000" dirty="0" smtClean="0"/>
              <a:t>. </a:t>
            </a:r>
            <a:r>
              <a:rPr lang="fr-FR" sz="4000" dirty="0" err="1" smtClean="0"/>
              <a:t>our</a:t>
            </a:r>
            <a:r>
              <a:rPr lang="fr-FR" sz="4000" dirty="0" smtClean="0"/>
              <a:t> </a:t>
            </a:r>
            <a:r>
              <a:rPr lang="fr-FR" sz="4000" dirty="0" err="1" smtClean="0"/>
              <a:t>Create</a:t>
            </a:r>
            <a:r>
              <a:rPr lang="fr-FR" sz="4000" dirty="0" smtClean="0"/>
              <a:t> Table SP (5) / </a:t>
            </a:r>
            <a:r>
              <a:rPr lang="fr-FR" sz="4000" dirty="0" err="1" smtClean="0"/>
              <a:t>Create</a:t>
            </a:r>
            <a:r>
              <a:rPr lang="fr-FR" sz="4000" dirty="0" smtClean="0"/>
              <a:t> </a:t>
            </a:r>
            <a:r>
              <a:rPr lang="fr-FR" sz="4000" dirty="0" err="1"/>
              <a:t>V</a:t>
            </a:r>
            <a:r>
              <a:rPr lang="fr-FR" sz="4000" dirty="0" err="1" smtClean="0"/>
              <a:t>iew</a:t>
            </a:r>
            <a:r>
              <a:rPr lang="fr-FR" sz="4000" dirty="0" smtClean="0"/>
              <a:t> SP (4)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4000" dirty="0"/>
              <a:t> </a:t>
            </a:r>
            <a:r>
              <a:rPr lang="fr-FR" sz="4000" dirty="0" smtClean="0"/>
              <a:t>0 </a:t>
            </a:r>
            <a:r>
              <a:rPr lang="fr-FR" sz="4000" dirty="0" err="1" smtClean="0"/>
              <a:t>added</a:t>
            </a:r>
            <a:r>
              <a:rPr lang="fr-FR" sz="4000" dirty="0" smtClean="0"/>
              <a:t> </a:t>
            </a:r>
            <a:r>
              <a:rPr lang="fr-FR" sz="4000" dirty="0" err="1" smtClean="0"/>
              <a:t>characters</a:t>
            </a:r>
            <a:r>
              <a:rPr lang="fr-FR" sz="4000" dirty="0" smtClean="0"/>
              <a:t> / 157 </a:t>
            </a:r>
            <a:r>
              <a:rPr lang="fr-FR" sz="4000" dirty="0" err="1" smtClean="0"/>
              <a:t>characters</a:t>
            </a:r>
            <a:r>
              <a:rPr lang="fr-FR" sz="4000" dirty="0" smtClean="0"/>
              <a:t> for the </a:t>
            </a:r>
            <a:r>
              <a:rPr lang="fr-FR" sz="4000" dirty="0" err="1" smtClean="0"/>
              <a:t>view</a:t>
            </a:r>
            <a:endParaRPr lang="fr-FR" sz="4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000" dirty="0"/>
              <a:t> </a:t>
            </a:r>
            <a:r>
              <a:rPr lang="fr-FR" sz="4000" dirty="0" err="1" smtClean="0"/>
              <a:t>Same</a:t>
            </a:r>
            <a:r>
              <a:rPr lang="fr-FR" sz="4000" dirty="0" smtClean="0"/>
              <a:t> for </a:t>
            </a:r>
            <a:r>
              <a:rPr lang="fr-FR" sz="4000" dirty="0" err="1" smtClean="0"/>
              <a:t>altering</a:t>
            </a:r>
            <a:r>
              <a:rPr lang="fr-FR" sz="4000" dirty="0" smtClean="0"/>
              <a:t> SIR SP / </a:t>
            </a:r>
            <a:r>
              <a:rPr lang="fr-FR" sz="4000" dirty="0" err="1" smtClean="0"/>
              <a:t>view</a:t>
            </a:r>
            <a:r>
              <a:rPr lang="fr-FR" sz="4000" dirty="0" smtClean="0"/>
              <a:t> SP  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33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1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80920" cy="864096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Implementing </a:t>
            </a:r>
            <a:r>
              <a:rPr lang="en-US" b="1" dirty="0" smtClean="0"/>
              <a:t>SIRs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5688632" cy="4968552"/>
          </a:xfrm>
        </p:spPr>
        <p:txBody>
          <a:bodyPr>
            <a:noAutofit/>
          </a:bodyPr>
          <a:lstStyle/>
          <a:p>
            <a:r>
              <a:rPr lang="en-US" sz="2800" dirty="0" smtClean="0"/>
              <a:t>SIR-layer manages all SIRs</a:t>
            </a:r>
          </a:p>
          <a:p>
            <a:r>
              <a:rPr lang="en-US" sz="2800" dirty="0" smtClean="0"/>
              <a:t>Internally calls existing (kernel) SQL DBS (not SIR-enabled)</a:t>
            </a:r>
          </a:p>
          <a:p>
            <a:r>
              <a:rPr lang="fr-FR" sz="2800" dirty="0" smtClean="0"/>
              <a:t>SP, </a:t>
            </a:r>
            <a:r>
              <a:rPr lang="fr-FR" sz="2800" dirty="0" err="1" smtClean="0"/>
              <a:t>even</a:t>
            </a:r>
            <a:r>
              <a:rPr lang="fr-FR" sz="2800" dirty="0" smtClean="0"/>
              <a:t> </a:t>
            </a:r>
            <a:r>
              <a:rPr lang="fr-FR" sz="2800" dirty="0" err="1" smtClean="0"/>
              <a:t>defined</a:t>
            </a:r>
            <a:r>
              <a:rPr lang="fr-FR" sz="2800" dirty="0" smtClean="0"/>
              <a:t> as </a:t>
            </a:r>
            <a:r>
              <a:rPr lang="fr-FR" sz="2800" dirty="0" err="1" smtClean="0"/>
              <a:t>presently</a:t>
            </a:r>
            <a:r>
              <a:rPr lang="fr-FR" sz="2800" dirty="0" smtClean="0"/>
              <a:t> by (5), </a:t>
            </a:r>
            <a:r>
              <a:rPr lang="fr-FR" sz="2800" dirty="0" err="1" smtClean="0"/>
              <a:t>canonically</a:t>
            </a:r>
            <a:r>
              <a:rPr lang="fr-FR" sz="2800" dirty="0" smtClean="0"/>
              <a:t> </a:t>
            </a:r>
            <a:r>
              <a:rPr lang="fr-FR" sz="2800" dirty="0" err="1" smtClean="0"/>
              <a:t>becomes</a:t>
            </a:r>
            <a:r>
              <a:rPr lang="fr-FR" sz="2800" dirty="0" smtClean="0"/>
              <a:t> </a:t>
            </a:r>
            <a:r>
              <a:rPr lang="fr-FR" sz="2800" dirty="0" err="1" smtClean="0"/>
              <a:t>internally</a:t>
            </a:r>
            <a:r>
              <a:rPr lang="fr-FR" sz="28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</a:t>
            </a:r>
            <a:r>
              <a:rPr lang="fr-FR" sz="2800" dirty="0" smtClean="0"/>
              <a:t>Base SP_ (S#, P#, QTY)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 smtClean="0"/>
              <a:t> </a:t>
            </a:r>
            <a:r>
              <a:rPr lang="fr-FR" sz="2800" dirty="0" err="1" smtClean="0"/>
              <a:t>View</a:t>
            </a:r>
            <a:r>
              <a:rPr lang="fr-FR" sz="2800" dirty="0" smtClean="0"/>
              <a:t> SP (4)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SIR-layer </a:t>
            </a:r>
            <a:r>
              <a:rPr lang="fr-FR" sz="2800" dirty="0" err="1"/>
              <a:t>canonically</a:t>
            </a:r>
            <a:r>
              <a:rPr lang="fr-FR" sz="2800" dirty="0"/>
              <a:t> directs </a:t>
            </a:r>
            <a:r>
              <a:rPr lang="fr-FR" sz="2800" dirty="0" err="1"/>
              <a:t>every</a:t>
            </a:r>
            <a:r>
              <a:rPr lang="fr-FR" sz="2800" dirty="0"/>
              <a:t> </a:t>
            </a:r>
            <a:r>
              <a:rPr lang="fr-FR" sz="2800" dirty="0" err="1"/>
              <a:t>query</a:t>
            </a:r>
            <a:r>
              <a:rPr lang="fr-FR" sz="2800" dirty="0"/>
              <a:t> to </a:t>
            </a:r>
            <a:r>
              <a:rPr lang="fr-FR" sz="2800" dirty="0" err="1"/>
              <a:t>view</a:t>
            </a:r>
            <a:r>
              <a:rPr lang="fr-FR" sz="2800" dirty="0"/>
              <a:t> </a:t>
            </a:r>
            <a:r>
              <a:rPr lang="fr-FR" sz="2800" dirty="0" smtClean="0"/>
              <a:t>SP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/>
              <a:t> </a:t>
            </a:r>
            <a:r>
              <a:rPr lang="fr-FR" sz="2800" dirty="0" err="1" smtClean="0"/>
              <a:t>Discussed</a:t>
            </a:r>
            <a:r>
              <a:rPr lang="fr-FR" sz="2800" dirty="0" smtClean="0"/>
              <a:t> </a:t>
            </a:r>
            <a:r>
              <a:rPr lang="fr-FR" sz="2800" dirty="0" err="1" smtClean="0"/>
              <a:t>logical</a:t>
            </a:r>
            <a:r>
              <a:rPr lang="fr-FR" sz="2800" dirty="0" smtClean="0"/>
              <a:t> navigation free </a:t>
            </a:r>
            <a:r>
              <a:rPr lang="fr-FR" sz="2800" dirty="0" err="1" smtClean="0"/>
              <a:t>queries</a:t>
            </a:r>
            <a:r>
              <a:rPr lang="fr-FR" sz="2800" dirty="0" smtClean="0"/>
              <a:t> are OK</a:t>
            </a:r>
          </a:p>
          <a:p>
            <a:pPr marL="0" indent="0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Simple ?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 </a:t>
            </a:r>
            <a:endParaRPr lang="fr-FR" sz="24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34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44208" y="3789040"/>
            <a:ext cx="2160240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SIR-layer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8" name="Cylindre 7"/>
          <p:cNvSpPr/>
          <p:nvPr/>
        </p:nvSpPr>
        <p:spPr>
          <a:xfrm>
            <a:off x="6444208" y="4653136"/>
            <a:ext cx="2160240" cy="1800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Kernel</a:t>
            </a:r>
          </a:p>
          <a:p>
            <a:pPr algn="ctr"/>
            <a:r>
              <a:rPr lang="en-US" sz="4000" dirty="0" smtClean="0"/>
              <a:t>SQL DBS</a:t>
            </a:r>
            <a:endParaRPr lang="en-US" sz="4000" dirty="0"/>
          </a:p>
        </p:txBody>
      </p:sp>
      <p:cxnSp>
        <p:nvCxnSpPr>
          <p:cNvPr id="10" name="Connecteur droit avec flèche 9"/>
          <p:cNvCxnSpPr>
            <a:stCxn id="7" idx="2"/>
          </p:cNvCxnSpPr>
          <p:nvPr/>
        </p:nvCxnSpPr>
        <p:spPr>
          <a:xfrm>
            <a:off x="7524328" y="4365104"/>
            <a:ext cx="18188" cy="50405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6" idx="4"/>
            <a:endCxn id="7" idx="0"/>
          </p:cNvCxnSpPr>
          <p:nvPr/>
        </p:nvCxnSpPr>
        <p:spPr>
          <a:xfrm>
            <a:off x="7524328" y="2240868"/>
            <a:ext cx="0" cy="154817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Émoticône 15"/>
          <p:cNvSpPr/>
          <p:nvPr/>
        </p:nvSpPr>
        <p:spPr>
          <a:xfrm>
            <a:off x="6876256" y="1448780"/>
            <a:ext cx="1296144" cy="7920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332604" y="3034839"/>
            <a:ext cx="245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SIR-</a:t>
            </a:r>
            <a:r>
              <a:rPr lang="fr-FR" sz="2400" b="1" dirty="0" err="1" smtClean="0">
                <a:solidFill>
                  <a:srgbClr val="FF0000"/>
                </a:solidFill>
              </a:rPr>
              <a:t>enabled</a:t>
            </a:r>
            <a:r>
              <a:rPr lang="fr-FR" sz="2400" b="1" dirty="0" smtClean="0">
                <a:solidFill>
                  <a:srgbClr val="FF0000"/>
                </a:solidFill>
              </a:rPr>
              <a:t> DBS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228184" y="2838127"/>
            <a:ext cx="2592288" cy="37592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1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Crash Course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You consider the traditional: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SP (</a:t>
            </a:r>
            <a:r>
              <a:rPr lang="en-US" sz="3200" u="sng" dirty="0" smtClean="0"/>
              <a:t>S#</a:t>
            </a:r>
            <a:r>
              <a:rPr lang="en-US" sz="3200" dirty="0" smtClean="0"/>
              <a:t>, </a:t>
            </a:r>
            <a:r>
              <a:rPr lang="en-US" sz="3200" u="sng" dirty="0" smtClean="0"/>
              <a:t>P#</a:t>
            </a:r>
            <a:r>
              <a:rPr lang="en-US" sz="3200" dirty="0" smtClean="0"/>
              <a:t>, QTY)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 From now on, you mean: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SP (</a:t>
            </a:r>
            <a:r>
              <a:rPr lang="en-US" sz="3200" u="sng" dirty="0" smtClean="0"/>
              <a:t>S#</a:t>
            </a:r>
            <a:r>
              <a:rPr lang="en-US" sz="3200" dirty="0" smtClean="0"/>
              <a:t>, </a:t>
            </a:r>
            <a:r>
              <a:rPr lang="en-US" sz="3200" i="1" dirty="0" smtClean="0"/>
              <a:t>SNAME, STATUS, S.CITY</a:t>
            </a:r>
            <a:r>
              <a:rPr lang="en-US" sz="3200" dirty="0" smtClean="0"/>
              <a:t>, </a:t>
            </a:r>
            <a:r>
              <a:rPr lang="en-US" sz="3200" u="sng" dirty="0" smtClean="0"/>
              <a:t>P#</a:t>
            </a:r>
            <a:r>
              <a:rPr lang="en-US" sz="3200" dirty="0" smtClean="0"/>
              <a:t>, </a:t>
            </a:r>
            <a:r>
              <a:rPr lang="en-US" sz="3200" i="1" dirty="0" smtClean="0"/>
              <a:t>PNAME, COLOR, WEIGHT, P.CITY</a:t>
            </a:r>
            <a:r>
              <a:rPr lang="en-US" sz="3200" dirty="0" smtClean="0"/>
              <a:t>, QTY)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Nothing new, you just transpose a popular idea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USA, EC, VIP, SIGMOD, VLDB, EDBT…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Already known to Romans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3200" dirty="0"/>
              <a:t> </a:t>
            </a:r>
            <a:r>
              <a:rPr lang="fr-FR" sz="3200" dirty="0" err="1" smtClean="0"/>
              <a:t>E.g</a:t>
            </a:r>
            <a:r>
              <a:rPr lang="fr-FR" sz="3200" dirty="0"/>
              <a:t>.</a:t>
            </a:r>
            <a:r>
              <a:rPr lang="fr-FR" sz="3200" dirty="0" smtClean="0"/>
              <a:t>, SPQR &amp; </a:t>
            </a:r>
            <a:r>
              <a:rPr lang="fr-FR" sz="3200" dirty="0" err="1" smtClean="0"/>
              <a:t>next</a:t>
            </a:r>
            <a:r>
              <a:rPr lang="fr-FR" sz="3200" dirty="0" smtClean="0"/>
              <a:t> slide</a:t>
            </a:r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35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24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Caseres</a:t>
            </a:r>
            <a:r>
              <a:rPr lang="en-US" b="1" dirty="0" smtClean="0"/>
              <a:t> </a:t>
            </a:r>
            <a:r>
              <a:rPr lang="en-US" b="1" dirty="0"/>
              <a:t>Art Museum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36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43808" y="6165304"/>
            <a:ext cx="3680048" cy="365125"/>
          </a:xfrm>
        </p:spPr>
        <p:txBody>
          <a:bodyPr/>
          <a:lstStyle/>
          <a:p>
            <a:r>
              <a:rPr lang="fr-FR" sz="2800" b="1" dirty="0" smtClean="0">
                <a:solidFill>
                  <a:srgbClr val="7030A0"/>
                </a:solidFill>
              </a:rPr>
              <a:t>Zoom at the </a:t>
            </a:r>
            <a:r>
              <a:rPr lang="fr-FR" sz="2800" b="1" dirty="0" err="1" smtClean="0">
                <a:solidFill>
                  <a:srgbClr val="7030A0"/>
                </a:solidFill>
              </a:rPr>
              <a:t>legend</a:t>
            </a:r>
            <a:endParaRPr lang="fr-FR" sz="2800" b="1" dirty="0">
              <a:solidFill>
                <a:srgbClr val="7030A0"/>
              </a:solidFill>
            </a:endParaRP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235992"/>
            <a:ext cx="3534966" cy="4713288"/>
          </a:xfrm>
        </p:spPr>
      </p:pic>
    </p:spTree>
    <p:extLst>
      <p:ext uri="{BB962C8B-B14F-4D97-AF65-F5344CB8AC3E}">
        <p14:creationId xmlns:p14="http://schemas.microsoft.com/office/powerpoint/2010/main" val="149980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Caseres</a:t>
            </a:r>
            <a:r>
              <a:rPr lang="en-US" b="1" dirty="0" smtClean="0"/>
              <a:t> </a:t>
            </a:r>
            <a:r>
              <a:rPr lang="en-US" b="1" dirty="0"/>
              <a:t>Art Museum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37</a:t>
            </a:fld>
            <a:endParaRPr lang="fr-FR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5733256"/>
            <a:ext cx="7427168" cy="5369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C, F, </a:t>
            </a:r>
            <a:r>
              <a:rPr lang="fr-FR" dirty="0" err="1" smtClean="0"/>
              <a:t>Gl</a:t>
            </a:r>
            <a:r>
              <a:rPr lang="fr-FR" dirty="0" smtClean="0"/>
              <a:t>, Popu…  are Roman « </a:t>
            </a:r>
            <a:r>
              <a:rPr lang="fr-FR" dirty="0" err="1" smtClean="0"/>
              <a:t>foreign</a:t>
            </a:r>
            <a:r>
              <a:rPr lang="fr-FR" dirty="0" smtClean="0"/>
              <a:t> keys »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7024"/>
            <a:ext cx="4753386" cy="43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80728"/>
            <a:ext cx="396251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7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Crash Course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3600" dirty="0" smtClean="0"/>
              <a:t> </a:t>
            </a:r>
            <a:r>
              <a:rPr lang="fr-FR" sz="3600" dirty="0"/>
              <a:t>Y</a:t>
            </a:r>
            <a:r>
              <a:rPr lang="fr-FR" sz="3600" dirty="0" smtClean="0"/>
              <a:t>ou </a:t>
            </a:r>
            <a:r>
              <a:rPr lang="fr-FR" sz="3600" dirty="0" err="1" smtClean="0"/>
              <a:t>write</a:t>
            </a:r>
            <a:r>
              <a:rPr lang="fr-FR" sz="3600" dirty="0"/>
              <a:t> for SIR-</a:t>
            </a:r>
            <a:r>
              <a:rPr lang="fr-FR" sz="3600" dirty="0" err="1"/>
              <a:t>enabled</a:t>
            </a:r>
            <a:r>
              <a:rPr lang="fr-FR" sz="3600" dirty="0"/>
              <a:t> SQL </a:t>
            </a:r>
            <a:r>
              <a:rPr lang="fr-FR" sz="3600" dirty="0" smtClean="0"/>
              <a:t>DBS:</a:t>
            </a:r>
            <a:endParaRPr lang="en-US" sz="3600" dirty="0" smtClean="0"/>
          </a:p>
          <a:p>
            <a:pPr marL="457200" lvl="1" indent="0">
              <a:buNone/>
            </a:pPr>
            <a:r>
              <a:rPr lang="en-US" sz="3600" dirty="0" smtClean="0"/>
              <a:t>Create </a:t>
            </a:r>
            <a:r>
              <a:rPr lang="en-US" sz="3600" dirty="0"/>
              <a:t>Table SP (S# Char 5, P# Char 5, QTY INT </a:t>
            </a:r>
            <a:r>
              <a:rPr lang="en-US" sz="3600" dirty="0" smtClean="0"/>
              <a:t>Primary </a:t>
            </a:r>
            <a:r>
              <a:rPr lang="en-US" sz="3600" dirty="0"/>
              <a:t>Key (S#, P#));</a:t>
            </a:r>
            <a:r>
              <a:rPr lang="fr-FR" sz="36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3600" dirty="0" smtClean="0"/>
              <a:t>DBS </a:t>
            </a:r>
            <a:r>
              <a:rPr lang="fr-FR" sz="3600" dirty="0" err="1" smtClean="0"/>
              <a:t>extends</a:t>
            </a:r>
            <a:r>
              <a:rPr lang="fr-FR" sz="3600" dirty="0" smtClean="0"/>
              <a:t> S# and P#</a:t>
            </a:r>
            <a:r>
              <a:rPr lang="fr-FR" sz="3600" dirty="0"/>
              <a:t> </a:t>
            </a:r>
            <a:r>
              <a:rPr lang="fr-FR" sz="3600" dirty="0" smtClean="0"/>
              <a:t>:</a:t>
            </a:r>
            <a:r>
              <a:rPr lang="en-US" dirty="0" smtClean="0"/>
              <a:t>    </a:t>
            </a:r>
          </a:p>
          <a:p>
            <a:pPr marL="457200" lvl="1" indent="0">
              <a:buNone/>
            </a:pPr>
            <a:r>
              <a:rPr lang="en-US" sz="3200" dirty="0" smtClean="0"/>
              <a:t>Create </a:t>
            </a:r>
            <a:r>
              <a:rPr lang="en-US" sz="3200" dirty="0"/>
              <a:t>Table SP (S# Char 5, </a:t>
            </a:r>
            <a:r>
              <a:rPr lang="en-US" sz="3200" dirty="0">
                <a:solidFill>
                  <a:srgbClr val="FF0000"/>
                </a:solidFill>
              </a:rPr>
              <a:t>SNAME, STATUS, </a:t>
            </a:r>
            <a:r>
              <a:rPr lang="en-US" sz="3200" dirty="0" smtClean="0">
                <a:solidFill>
                  <a:srgbClr val="FF0000"/>
                </a:solidFill>
              </a:rPr>
              <a:t>   S.CITY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/>
              <a:t>P# Char </a:t>
            </a:r>
            <a:r>
              <a:rPr lang="en-US" sz="3200" dirty="0" smtClean="0"/>
              <a:t>5, </a:t>
            </a:r>
            <a:r>
              <a:rPr lang="en-US" sz="3200" dirty="0">
                <a:solidFill>
                  <a:srgbClr val="FF0000"/>
                </a:solidFill>
              </a:rPr>
              <a:t>PNAME, COLOR, WEIGHT, P.CITY</a:t>
            </a:r>
            <a:r>
              <a:rPr lang="en-US" sz="3200" dirty="0"/>
              <a:t>, QTY INT </a:t>
            </a:r>
            <a:r>
              <a:rPr lang="en-US" sz="3200" dirty="0">
                <a:solidFill>
                  <a:srgbClr val="FF0000"/>
                </a:solidFill>
              </a:rPr>
              <a:t>From SP_ Left Join S On (SP_.S# = S.S#) LEFT JOIN P On (SP_.P# = P.P#</a:t>
            </a:r>
            <a:r>
              <a:rPr lang="en-US" sz="3200" dirty="0"/>
              <a:t>) Primary Key (S#, P#))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38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2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Crash Course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3600" dirty="0" smtClean="0"/>
              <a:t>SIR-</a:t>
            </a:r>
            <a:r>
              <a:rPr lang="fr-FR" sz="3600" dirty="0" err="1" smtClean="0"/>
              <a:t>enabled</a:t>
            </a:r>
            <a:r>
              <a:rPr lang="fr-FR" sz="3600" dirty="0" smtClean="0"/>
              <a:t> DBS </a:t>
            </a:r>
            <a:r>
              <a:rPr lang="fr-FR" sz="3600" dirty="0" err="1" smtClean="0"/>
              <a:t>canonically</a:t>
            </a:r>
            <a:r>
              <a:rPr lang="fr-FR" sz="3600" dirty="0" smtClean="0"/>
              <a:t> issues to </a:t>
            </a:r>
            <a:r>
              <a:rPr lang="fr-FR" sz="3600" dirty="0" smtClean="0"/>
              <a:t>the </a:t>
            </a:r>
            <a:r>
              <a:rPr lang="fr-FR" sz="3600" dirty="0" err="1" smtClean="0"/>
              <a:t>kernel</a:t>
            </a:r>
            <a:r>
              <a:rPr lang="fr-FR" sz="3600" dirty="0" smtClean="0"/>
              <a:t> </a:t>
            </a:r>
            <a:r>
              <a:rPr lang="fr-FR" sz="3600" dirty="0" smtClean="0"/>
              <a:t>SQL DBS: 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Create </a:t>
            </a:r>
            <a:r>
              <a:rPr lang="en-US" sz="3200" dirty="0">
                <a:solidFill>
                  <a:srgbClr val="002060"/>
                </a:solidFill>
              </a:rPr>
              <a:t>Table </a:t>
            </a:r>
            <a:r>
              <a:rPr lang="en-US" sz="3200" dirty="0" smtClean="0">
                <a:solidFill>
                  <a:srgbClr val="002060"/>
                </a:solidFill>
              </a:rPr>
              <a:t>SP_ </a:t>
            </a:r>
            <a:r>
              <a:rPr lang="en-US" sz="3200" dirty="0">
                <a:solidFill>
                  <a:srgbClr val="002060"/>
                </a:solidFill>
              </a:rPr>
              <a:t>(S# Char 5, P# Char 5, QTY INT </a:t>
            </a:r>
            <a:r>
              <a:rPr lang="en-US" sz="3200" dirty="0" smtClean="0">
                <a:solidFill>
                  <a:srgbClr val="002060"/>
                </a:solidFill>
              </a:rPr>
              <a:t>Primary </a:t>
            </a:r>
            <a:r>
              <a:rPr lang="en-US" sz="3200" dirty="0">
                <a:solidFill>
                  <a:srgbClr val="002060"/>
                </a:solidFill>
              </a:rPr>
              <a:t>Key (S#, P#));</a:t>
            </a:r>
            <a:r>
              <a:rPr lang="fr-FR" sz="3200" dirty="0" smtClean="0">
                <a:solidFill>
                  <a:srgbClr val="00206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Create </a:t>
            </a:r>
            <a:r>
              <a:rPr lang="en-US" sz="3200" dirty="0">
                <a:solidFill>
                  <a:srgbClr val="002060"/>
                </a:solidFill>
              </a:rPr>
              <a:t>View SP AS (SP_.S#, SNAME, STATUS, S.CITY, SP_.P#, PNAME, COLOR, WEIGHT, P.CITY, QTY From SP_ Left Join S On (SP_.S# = S.S#) LEFT JOIN P On </a:t>
            </a:r>
            <a:r>
              <a:rPr lang="en-US" sz="3200" dirty="0" smtClean="0">
                <a:solidFill>
                  <a:srgbClr val="002060"/>
                </a:solidFill>
              </a:rPr>
              <a:t>(</a:t>
            </a:r>
            <a:r>
              <a:rPr lang="en-US" sz="3200" dirty="0">
                <a:solidFill>
                  <a:srgbClr val="002060"/>
                </a:solidFill>
              </a:rPr>
              <a:t>SP_.P# = P.P</a:t>
            </a:r>
            <a:r>
              <a:rPr lang="en-US" sz="3200" dirty="0" smtClean="0">
                <a:solidFill>
                  <a:srgbClr val="002060"/>
                </a:solidFill>
              </a:rPr>
              <a:t>#));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39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2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rgbClr val="7030A0"/>
                </a:solidFill>
              </a:rPr>
              <a:t>What’s Up</a:t>
            </a:r>
            <a:endParaRPr lang="en-US" sz="400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040560"/>
          </a:xfrm>
        </p:spPr>
        <p:txBody>
          <a:bodyPr>
            <a:noAutofit/>
          </a:bodyPr>
          <a:lstStyle/>
          <a:p>
            <a:r>
              <a:rPr lang="en-US" sz="3600" i="1" smtClean="0"/>
              <a:t>Present relation schemes with foreign keys should even typically suffice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i="1" smtClean="0"/>
              <a:t>Through new look at such schemes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i="1" smtClean="0"/>
              <a:t>As abbreviations of full schemes with IAs we will show how to define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i="1" smtClean="0"/>
              <a:t>Like for any abbreviations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i="1" smtClean="0"/>
              <a:t> SSRC, IBM, VIP, MS, SPQR…</a:t>
            </a:r>
            <a:endParaRPr lang="en-US" i="1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en-US" smtClean="0"/>
              <a:t>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Crash </a:t>
            </a:r>
            <a:r>
              <a:rPr lang="en-US" b="1" dirty="0"/>
              <a:t>Course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0434" y="764704"/>
            <a:ext cx="9001000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4400" dirty="0" smtClean="0"/>
              <a:t>From </a:t>
            </a:r>
            <a:r>
              <a:rPr lang="fr-FR" sz="4400" dirty="0" err="1" smtClean="0"/>
              <a:t>now</a:t>
            </a:r>
            <a:r>
              <a:rPr lang="fr-FR" sz="4400" dirty="0" smtClean="0"/>
              <a:t> on, </a:t>
            </a:r>
            <a:r>
              <a:rPr lang="fr-FR" sz="4400" dirty="0" smtClean="0"/>
              <a:t>SIR-</a:t>
            </a:r>
            <a:r>
              <a:rPr lang="fr-FR" sz="4400" dirty="0" err="1" smtClean="0"/>
              <a:t>enabled</a:t>
            </a:r>
            <a:r>
              <a:rPr lang="fr-FR" sz="4400" dirty="0" smtClean="0"/>
              <a:t> DBS </a:t>
            </a:r>
            <a:r>
              <a:rPr lang="fr-FR" sz="4400" dirty="0" err="1" smtClean="0"/>
              <a:t>canonically</a:t>
            </a:r>
            <a:r>
              <a:rPr lang="fr-FR" sz="4400" dirty="0" smtClean="0"/>
              <a:t> directs </a:t>
            </a:r>
            <a:r>
              <a:rPr lang="fr-FR" sz="4400" dirty="0" err="1" smtClean="0"/>
              <a:t>every</a:t>
            </a:r>
            <a:r>
              <a:rPr lang="fr-FR" sz="4400" dirty="0" smtClean="0"/>
              <a:t> Select query to SP to </a:t>
            </a:r>
            <a:r>
              <a:rPr lang="fr-FR" sz="4400" dirty="0" err="1"/>
              <a:t>view</a:t>
            </a:r>
            <a:r>
              <a:rPr lang="fr-FR" sz="4400" dirty="0"/>
              <a:t> </a:t>
            </a:r>
            <a:r>
              <a:rPr lang="fr-FR" sz="4400" dirty="0" smtClean="0"/>
              <a:t>SP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400" dirty="0" err="1" smtClean="0"/>
              <a:t>Queries</a:t>
            </a:r>
            <a:r>
              <a:rPr lang="fr-FR" sz="4400" dirty="0"/>
              <a:t> to S or P and SP are </a:t>
            </a:r>
            <a:r>
              <a:rPr lang="fr-FR" sz="4400" dirty="0" smtClean="0"/>
              <a:t>free of </a:t>
            </a:r>
            <a:r>
              <a:rPr lang="fr-FR" sz="4400" dirty="0" err="1" smtClean="0"/>
              <a:t>usual</a:t>
            </a:r>
            <a:r>
              <a:rPr lang="fr-FR" sz="4400" dirty="0" smtClean="0"/>
              <a:t> </a:t>
            </a:r>
            <a:r>
              <a:rPr lang="fr-FR" sz="4400" dirty="0" err="1" smtClean="0"/>
              <a:t>logical</a:t>
            </a:r>
            <a:r>
              <a:rPr lang="fr-FR" sz="4400" dirty="0" smtClean="0"/>
              <a:t> navigation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4400" dirty="0"/>
              <a:t> O</a:t>
            </a:r>
            <a:r>
              <a:rPr lang="fr-FR" sz="4400" dirty="0" smtClean="0"/>
              <a:t>ver </a:t>
            </a:r>
            <a:r>
              <a:rPr lang="fr-FR" sz="4400" dirty="0" err="1" smtClean="0"/>
              <a:t>foreign</a:t>
            </a:r>
            <a:r>
              <a:rPr lang="fr-FR" sz="4400" dirty="0" smtClean="0"/>
              <a:t> &amp; </a:t>
            </a:r>
            <a:r>
              <a:rPr lang="fr-FR" sz="4400" dirty="0" err="1" smtClean="0"/>
              <a:t>references</a:t>
            </a:r>
            <a:r>
              <a:rPr lang="fr-FR" sz="4400" dirty="0" smtClean="0"/>
              <a:t> keys </a:t>
            </a:r>
            <a:endParaRPr lang="en-US" sz="4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400" dirty="0" smtClean="0"/>
              <a:t> </a:t>
            </a:r>
            <a:r>
              <a:rPr lang="fr-FR" sz="4400" dirty="0" err="1" smtClean="0"/>
              <a:t>Without</a:t>
            </a:r>
            <a:r>
              <a:rPr lang="fr-FR" sz="4400" dirty="0" smtClean="0"/>
              <a:t> DBA </a:t>
            </a:r>
            <a:r>
              <a:rPr lang="fr-FR" sz="4400" dirty="0" err="1" smtClean="0"/>
              <a:t>defining</a:t>
            </a:r>
            <a:r>
              <a:rPr lang="fr-FR" sz="4400" dirty="0" smtClean="0"/>
              <a:t> </a:t>
            </a:r>
            <a:r>
              <a:rPr lang="fr-FR" sz="4400" dirty="0" err="1" smtClean="0"/>
              <a:t>any</a:t>
            </a:r>
            <a:r>
              <a:rPr lang="fr-FR" sz="4400" dirty="0" smtClean="0"/>
              <a:t> </a:t>
            </a:r>
            <a:r>
              <a:rPr lang="fr-FR" sz="4400" dirty="0" err="1" smtClean="0"/>
              <a:t>views</a:t>
            </a:r>
            <a:endParaRPr lang="fr-FR" sz="4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40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1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Crash </a:t>
            </a:r>
            <a:r>
              <a:rPr lang="en-US" b="1" dirty="0"/>
              <a:t>Course</a:t>
            </a:r>
            <a:endParaRPr lang="fr-FR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0434" y="764704"/>
            <a:ext cx="9001000" cy="5256584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FR" sz="4000" dirty="0" smtClean="0"/>
              <a:t>For update </a:t>
            </a:r>
            <a:r>
              <a:rPr lang="fr-FR" sz="4000" dirty="0" err="1" smtClean="0"/>
              <a:t>queries</a:t>
            </a:r>
            <a:r>
              <a:rPr lang="fr-FR" sz="4000" dirty="0" smtClean="0"/>
              <a:t>: Insert, Update, </a:t>
            </a:r>
            <a:r>
              <a:rPr lang="fr-FR" sz="4000" dirty="0" err="1" smtClean="0"/>
              <a:t>Delete</a:t>
            </a:r>
            <a:r>
              <a:rPr lang="fr-FR" sz="4000" dirty="0" smtClean="0"/>
              <a:t>, SIR-</a:t>
            </a:r>
            <a:r>
              <a:rPr lang="fr-FR" sz="4000" dirty="0" err="1" smtClean="0"/>
              <a:t>enabled</a:t>
            </a:r>
            <a:r>
              <a:rPr lang="fr-FR" sz="4000" dirty="0" smtClean="0"/>
              <a:t>  DBS </a:t>
            </a:r>
            <a:r>
              <a:rPr lang="fr-FR" sz="4000" dirty="0" err="1" smtClean="0"/>
              <a:t>processes</a:t>
            </a:r>
            <a:r>
              <a:rPr lang="fr-FR" sz="4000" dirty="0" smtClean="0"/>
              <a:t> </a:t>
            </a:r>
            <a:r>
              <a:rPr lang="fr-FR" sz="4000" dirty="0" err="1" smtClean="0"/>
              <a:t>those</a:t>
            </a:r>
            <a:r>
              <a:rPr lang="fr-FR" sz="4000" dirty="0" smtClean="0"/>
              <a:t> </a:t>
            </a:r>
            <a:r>
              <a:rPr lang="fr-FR" sz="4000" dirty="0" err="1" smtClean="0"/>
              <a:t>towards</a:t>
            </a:r>
            <a:r>
              <a:rPr lang="fr-FR" sz="4000" dirty="0" smtClean="0"/>
              <a:t> </a:t>
            </a:r>
            <a:r>
              <a:rPr lang="fr-FR" sz="4000" dirty="0" err="1" smtClean="0"/>
              <a:t>view</a:t>
            </a:r>
            <a:r>
              <a:rPr lang="fr-FR" sz="4000" dirty="0" smtClean="0"/>
              <a:t> SP or table SP_ or, </a:t>
            </a:r>
            <a:r>
              <a:rPr lang="fr-FR" sz="4000" dirty="0" err="1" smtClean="0"/>
              <a:t>even</a:t>
            </a:r>
            <a:r>
              <a:rPr lang="fr-FR" sz="4000" dirty="0" smtClean="0"/>
              <a:t>, </a:t>
            </a:r>
            <a:r>
              <a:rPr lang="fr-FR" sz="4000" dirty="0" err="1" smtClean="0"/>
              <a:t>other</a:t>
            </a:r>
            <a:r>
              <a:rPr lang="fr-FR" sz="4000" dirty="0" smtClean="0"/>
              <a:t> tables in S-P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000" dirty="0" smtClean="0"/>
              <a:t> </a:t>
            </a:r>
            <a:r>
              <a:rPr lang="fr-FR" sz="4000" dirty="0" err="1"/>
              <a:t>A</a:t>
            </a:r>
            <a:r>
              <a:rPr lang="fr-FR" sz="4000" dirty="0" err="1" smtClean="0"/>
              <a:t>ccording</a:t>
            </a:r>
            <a:r>
              <a:rPr lang="fr-FR" sz="4000" dirty="0" smtClean="0"/>
              <a:t> to </a:t>
            </a:r>
            <a:r>
              <a:rPr lang="fr-FR" sz="4000" dirty="0" err="1" smtClean="0"/>
              <a:t>view</a:t>
            </a:r>
            <a:r>
              <a:rPr lang="fr-FR" sz="4000" dirty="0" smtClean="0"/>
              <a:t> update </a:t>
            </a:r>
            <a:r>
              <a:rPr lang="fr-FR" sz="4000" dirty="0" err="1" smtClean="0"/>
              <a:t>capabilities</a:t>
            </a:r>
            <a:r>
              <a:rPr lang="fr-FR" sz="4000" dirty="0" smtClean="0"/>
              <a:t> of </a:t>
            </a:r>
            <a:r>
              <a:rPr lang="fr-FR" sz="4000" dirty="0" err="1" smtClean="0"/>
              <a:t>kernel</a:t>
            </a:r>
            <a:r>
              <a:rPr lang="fr-FR" sz="4000" dirty="0" smtClean="0"/>
              <a:t> DBS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000" dirty="0"/>
              <a:t> </a:t>
            </a:r>
            <a:r>
              <a:rPr lang="fr-FR" sz="4000" dirty="0" err="1" smtClean="0"/>
              <a:t>E.g</a:t>
            </a:r>
            <a:r>
              <a:rPr lang="fr-FR" sz="4000" dirty="0" smtClean="0"/>
              <a:t>. </a:t>
            </a:r>
            <a:r>
              <a:rPr lang="fr-FR" sz="4000" dirty="0" err="1" smtClean="0"/>
              <a:t>Some</a:t>
            </a:r>
            <a:r>
              <a:rPr lang="fr-FR" sz="4000" dirty="0" smtClean="0"/>
              <a:t> MySQL </a:t>
            </a:r>
            <a:r>
              <a:rPr lang="fr-FR" sz="4000" dirty="0" err="1" smtClean="0"/>
              <a:t>capabilities</a:t>
            </a:r>
            <a:r>
              <a:rPr lang="fr-FR" sz="4000" dirty="0" smtClean="0"/>
              <a:t>  </a:t>
            </a:r>
            <a:r>
              <a:rPr lang="fr-FR" sz="4000" dirty="0" err="1" smtClean="0"/>
              <a:t>lack</a:t>
            </a:r>
            <a:r>
              <a:rPr lang="fr-FR" sz="4000" dirty="0" smtClean="0"/>
              <a:t> to SQL-Server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3600" dirty="0" err="1" smtClean="0"/>
              <a:t>Details</a:t>
            </a:r>
            <a:r>
              <a:rPr lang="fr-FR" sz="3600" dirty="0" smtClean="0"/>
              <a:t> in the </a:t>
            </a:r>
            <a:r>
              <a:rPr lang="fr-FR" sz="3600" dirty="0" err="1" smtClean="0"/>
              <a:t>papers</a:t>
            </a:r>
            <a:r>
              <a:rPr lang="fr-FR" sz="3600" dirty="0" smtClean="0"/>
              <a:t> on </a:t>
            </a:r>
            <a:r>
              <a:rPr lang="fr-FR" sz="3600" dirty="0" err="1" smtClean="0"/>
              <a:t>my</a:t>
            </a:r>
            <a:r>
              <a:rPr lang="fr-FR" sz="3600" dirty="0" smtClean="0"/>
              <a:t> Web site</a:t>
            </a:r>
            <a:endParaRPr lang="en-US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z="1600" smtClean="0"/>
              <a:t>41</a:t>
            </a:fld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3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S-P was the mold for about every relational DB.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Our </a:t>
            </a:r>
            <a:r>
              <a:rPr lang="en-US" dirty="0"/>
              <a:t>examples and the benefits of the IAs extend accordingly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expected </a:t>
            </a:r>
            <a:r>
              <a:rPr lang="en-US" dirty="0"/>
              <a:t>typical.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b="1" dirty="0" err="1" smtClean="0"/>
              <a:t>Every</a:t>
            </a:r>
            <a:r>
              <a:rPr lang="fr-FR" b="1" dirty="0" smtClean="0"/>
              <a:t> RDBS </a:t>
            </a:r>
            <a:r>
              <a:rPr lang="fr-FR" b="1" dirty="0" err="1" smtClean="0"/>
              <a:t>should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SIR-</a:t>
            </a:r>
            <a:r>
              <a:rPr lang="fr-FR" b="1" dirty="0" err="1" smtClean="0"/>
              <a:t>enabled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 </a:t>
            </a:r>
            <a:r>
              <a:rPr lang="fr-FR" sz="3000" dirty="0" smtClean="0"/>
              <a:t>1st </a:t>
            </a:r>
            <a:r>
              <a:rPr lang="fr-FR" sz="3000" dirty="0" err="1" smtClean="0"/>
              <a:t>implementation</a:t>
            </a:r>
            <a:r>
              <a:rPr lang="fr-FR" sz="3000" dirty="0" smtClean="0"/>
              <a:t> </a:t>
            </a:r>
            <a:r>
              <a:rPr lang="fr-FR" sz="3000" dirty="0"/>
              <a:t>of </a:t>
            </a:r>
            <a:r>
              <a:rPr lang="fr-FR" sz="3000" dirty="0" err="1"/>
              <a:t>SIRs</a:t>
            </a:r>
            <a:r>
              <a:rPr lang="fr-FR" sz="3000" dirty="0"/>
              <a:t> </a:t>
            </a:r>
            <a:r>
              <a:rPr lang="fr-FR" sz="3000" dirty="0" err="1" smtClean="0"/>
              <a:t>is</a:t>
            </a:r>
            <a:r>
              <a:rPr lang="fr-FR" sz="3000" dirty="0" smtClean="0"/>
              <a:t> the </a:t>
            </a:r>
            <a:r>
              <a:rPr lang="fr-FR" sz="3000" dirty="0" err="1"/>
              <a:t>next</a:t>
            </a:r>
            <a:r>
              <a:rPr lang="fr-FR" sz="3000" dirty="0"/>
              <a:t> </a:t>
            </a:r>
            <a:r>
              <a:rPr lang="fr-FR" sz="3000" dirty="0" err="1"/>
              <a:t>step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P</a:t>
            </a:r>
            <a:r>
              <a:rPr lang="en-US" b="1" dirty="0" smtClean="0"/>
              <a:t>roposed </a:t>
            </a:r>
            <a:r>
              <a:rPr lang="en-US" b="1" dirty="0"/>
              <a:t>foundations should enter </a:t>
            </a:r>
            <a:r>
              <a:rPr lang="en-US" b="1" dirty="0" smtClean="0"/>
              <a:t>teaching</a:t>
            </a:r>
            <a:r>
              <a:rPr lang="en-US" b="1" dirty="0"/>
              <a:t> </a:t>
            </a:r>
            <a:r>
              <a:rPr lang="en-US" b="1" dirty="0" smtClean="0"/>
              <a:t>&amp;  textbooks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</a:t>
            </a:r>
            <a:r>
              <a:rPr lang="fr-FR" dirty="0" err="1" smtClean="0"/>
              <a:t>E.g</a:t>
            </a:r>
            <a:r>
              <a:rPr lang="fr-FR" dirty="0" smtClean="0"/>
              <a:t>., </a:t>
            </a:r>
            <a:r>
              <a:rPr lang="fr-FR" dirty="0" err="1" smtClean="0"/>
              <a:t>Statement</a:t>
            </a:r>
            <a:r>
              <a:rPr lang="fr-FR" dirty="0" smtClean="0"/>
              <a:t>: « </a:t>
            </a:r>
            <a:r>
              <a:rPr lang="fr-FR" dirty="0" err="1" smtClean="0"/>
              <a:t>biblical</a:t>
            </a:r>
            <a:r>
              <a:rPr lang="fr-FR" dirty="0" smtClean="0"/>
              <a:t> » SP </a:t>
            </a:r>
            <a:r>
              <a:rPr lang="fr-FR" dirty="0" err="1" smtClean="0"/>
              <a:t>should</a:t>
            </a:r>
            <a:r>
              <a:rPr lang="fr-FR" dirty="0" smtClean="0"/>
              <a:t> not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SNAME …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fr-FR" dirty="0" smtClean="0"/>
              <a:t> « </a:t>
            </a:r>
            <a:r>
              <a:rPr lang="fr-FR" dirty="0" err="1" smtClean="0"/>
              <a:t>fake</a:t>
            </a:r>
            <a:r>
              <a:rPr lang="fr-FR" dirty="0" smtClean="0"/>
              <a:t> news »</a:t>
            </a:r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04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7030A0"/>
                </a:solidFill>
              </a:rPr>
              <a:t>Conclusion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680520"/>
          </a:xfrm>
        </p:spPr>
        <p:txBody>
          <a:bodyPr>
            <a:noAutofit/>
          </a:bodyPr>
          <a:lstStyle/>
          <a:p>
            <a:r>
              <a:rPr lang="en-US" sz="4000" dirty="0" smtClean="0"/>
              <a:t>New foundation should provide for SIRs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4000" dirty="0" smtClean="0"/>
              <a:t> </a:t>
            </a:r>
            <a:r>
              <a:rPr lang="fr-FR" sz="4000" dirty="0" err="1" smtClean="0"/>
              <a:t>Including</a:t>
            </a:r>
            <a:r>
              <a:rPr lang="fr-FR" sz="4000" dirty="0" smtClean="0"/>
              <a:t> </a:t>
            </a:r>
            <a:r>
              <a:rPr lang="fr-FR" sz="4000" dirty="0" err="1" smtClean="0"/>
              <a:t>our</a:t>
            </a:r>
            <a:r>
              <a:rPr lang="fr-FR" sz="4000" dirty="0" smtClean="0"/>
              <a:t> </a:t>
            </a:r>
            <a:r>
              <a:rPr lang="fr-FR" sz="4000" dirty="0" err="1" smtClean="0"/>
              <a:t>interpretation</a:t>
            </a:r>
            <a:r>
              <a:rPr lang="fr-FR" sz="4000" dirty="0" smtClean="0"/>
              <a:t> of </a:t>
            </a:r>
            <a:r>
              <a:rPr lang="fr-FR" sz="4000" dirty="0" err="1" smtClean="0"/>
              <a:t>foreign</a:t>
            </a:r>
            <a:r>
              <a:rPr lang="fr-FR" sz="4000" dirty="0" smtClean="0"/>
              <a:t> keys</a:t>
            </a:r>
          </a:p>
          <a:p>
            <a:r>
              <a:rPr lang="fr-FR" sz="4000" dirty="0" smtClean="0"/>
              <a:t>One </a:t>
            </a:r>
            <a:r>
              <a:rPr lang="fr-FR" sz="4000" dirty="0" err="1" smtClean="0"/>
              <a:t>should</a:t>
            </a:r>
            <a:r>
              <a:rPr lang="fr-FR" sz="4000" dirty="0" smtClean="0"/>
              <a:t> update the </a:t>
            </a:r>
            <a:r>
              <a:rPr lang="fr-FR" sz="4000" dirty="0" err="1" smtClean="0"/>
              <a:t>definitions</a:t>
            </a:r>
            <a:r>
              <a:rPr lang="fr-FR" sz="4000" dirty="0" smtClean="0"/>
              <a:t> of NF</a:t>
            </a:r>
          </a:p>
          <a:p>
            <a:r>
              <a:rPr lang="fr-FR" sz="4000" dirty="0" err="1" smtClean="0"/>
              <a:t>Relatonal</a:t>
            </a:r>
            <a:r>
              <a:rPr lang="fr-FR" sz="4000" dirty="0" smtClean="0"/>
              <a:t> DB design </a:t>
            </a:r>
            <a:r>
              <a:rPr lang="fr-FR" sz="4000" dirty="0" err="1" smtClean="0"/>
              <a:t>rules</a:t>
            </a:r>
            <a:r>
              <a:rPr lang="fr-FR" sz="4000" dirty="0" smtClean="0"/>
              <a:t> </a:t>
            </a:r>
            <a:r>
              <a:rPr lang="fr-FR" sz="4000" dirty="0" err="1" smtClean="0"/>
              <a:t>should</a:t>
            </a:r>
            <a:r>
              <a:rPr lang="fr-FR" sz="4000" dirty="0" smtClean="0"/>
              <a:t> </a:t>
            </a:r>
            <a:r>
              <a:rPr lang="fr-FR" sz="4000" dirty="0" err="1" smtClean="0"/>
              <a:t>get</a:t>
            </a:r>
            <a:r>
              <a:rPr lang="fr-FR" sz="4000" dirty="0" smtClean="0"/>
              <a:t> </a:t>
            </a:r>
            <a:r>
              <a:rPr lang="fr-FR" sz="4000" dirty="0" err="1" smtClean="0"/>
              <a:t>refreshed</a:t>
            </a:r>
            <a:endParaRPr lang="en-US" sz="4000" dirty="0" smtClean="0"/>
          </a:p>
          <a:p>
            <a:endParaRPr lang="en-US" sz="40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24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“Better late than never”, it </a:t>
            </a:r>
            <a:r>
              <a:rPr lang="en-US" dirty="0"/>
              <a:t>should become </a:t>
            </a:r>
            <a:r>
              <a:rPr lang="en-US" dirty="0" smtClean="0"/>
              <a:t>common </a:t>
            </a:r>
            <a:r>
              <a:rPr lang="en-US" dirty="0"/>
              <a:t>knowledge </a:t>
            </a:r>
            <a:r>
              <a:rPr lang="en-US" dirty="0" smtClean="0"/>
              <a:t>that, unlike today, a </a:t>
            </a:r>
            <a:r>
              <a:rPr lang="en-US" dirty="0"/>
              <a:t>normalized relation </a:t>
            </a:r>
            <a:r>
              <a:rPr lang="en-US" dirty="0" smtClean="0"/>
              <a:t>may: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Still have </a:t>
            </a:r>
            <a:r>
              <a:rPr lang="en-US" dirty="0"/>
              <a:t>also its all other conceptual attributes: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SNAME</a:t>
            </a:r>
            <a:r>
              <a:rPr lang="en-US" dirty="0"/>
              <a:t>,…, PNAME</a:t>
            </a:r>
            <a:r>
              <a:rPr lang="en-US" dirty="0" smtClean="0"/>
              <a:t>,…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</a:t>
            </a:r>
            <a:r>
              <a:rPr lang="en-US" dirty="0" smtClean="0"/>
              <a:t>Provide for </a:t>
            </a:r>
            <a:r>
              <a:rPr lang="en-US" dirty="0"/>
              <a:t>logical navigation free </a:t>
            </a:r>
            <a:r>
              <a:rPr lang="en-US" dirty="0" smtClean="0"/>
              <a:t>queries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Selects S#, SNAME, PNAME, QTY</a:t>
            </a:r>
            <a:r>
              <a:rPr lang="en-US" i="1" dirty="0"/>
              <a:t> </a:t>
            </a:r>
            <a:r>
              <a:rPr lang="en-US" dirty="0"/>
              <a:t>From SP</a:t>
            </a:r>
            <a:r>
              <a:rPr lang="en-US" dirty="0" smtClean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err="1" smtClean="0"/>
              <a:t>Even</a:t>
            </a:r>
            <a:r>
              <a:rPr lang="fr-FR" b="1" dirty="0" smtClean="0"/>
              <a:t> if the relation </a:t>
            </a:r>
            <a:r>
              <a:rPr lang="fr-FR" b="1" dirty="0" err="1" smtClean="0"/>
              <a:t>scheme</a:t>
            </a:r>
            <a:r>
              <a:rPr lang="fr-FR" b="1" dirty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simply</a:t>
            </a:r>
            <a:r>
              <a:rPr lang="fr-FR" b="1" dirty="0" smtClean="0"/>
              <a:t> as at </a:t>
            </a:r>
            <a:r>
              <a:rPr lang="fr-FR" b="1" dirty="0" err="1" smtClean="0"/>
              <a:t>present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err="1" smtClean="0"/>
              <a:t>E.g</a:t>
            </a:r>
            <a:r>
              <a:rPr lang="fr-FR" dirty="0" smtClean="0"/>
              <a:t>. for SP</a:t>
            </a:r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48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2565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Need for the logical navigation through base relations or need for a specific view </a:t>
            </a:r>
            <a:r>
              <a:rPr lang="en-US" dirty="0" smtClean="0"/>
              <a:t>shielding those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ecomes </a:t>
            </a:r>
            <a:r>
              <a:rPr lang="en-US" dirty="0" smtClean="0"/>
              <a:t>only a bad </a:t>
            </a:r>
            <a:r>
              <a:rPr lang="en-US" dirty="0" smtClean="0"/>
              <a:t>dream</a:t>
            </a:r>
          </a:p>
          <a:p>
            <a:pPr lvl="1"/>
            <a:r>
              <a:rPr lang="fr-FR" dirty="0" err="1" smtClean="0"/>
              <a:t>Appears</a:t>
            </a:r>
            <a:r>
              <a:rPr lang="fr-FR" dirty="0" smtClean="0"/>
              <a:t> </a:t>
            </a:r>
            <a:r>
              <a:rPr lang="fr-FR" dirty="0" err="1" smtClean="0"/>
              <a:t>retrospectively</a:t>
            </a:r>
            <a:r>
              <a:rPr lang="fr-FR" dirty="0" smtClean="0"/>
              <a:t> a </a:t>
            </a:r>
            <a:r>
              <a:rPr lang="fr-FR" dirty="0" err="1" smtClean="0"/>
              <a:t>mistake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</a:t>
            </a:r>
            <a:r>
              <a:rPr lang="fr-FR" dirty="0" smtClean="0"/>
              <a:t>Due to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SIRs</a:t>
            </a:r>
            <a:r>
              <a:rPr lang="fr-FR" dirty="0" smtClean="0"/>
              <a:t> in the </a:t>
            </a:r>
            <a:r>
              <a:rPr lang="fr-FR" dirty="0" smtClean="0"/>
              <a:t>original </a:t>
            </a:r>
            <a:r>
              <a:rPr lang="fr-FR" dirty="0" err="1" smtClean="0"/>
              <a:t>relational</a:t>
            </a:r>
            <a:r>
              <a:rPr lang="fr-FR" dirty="0" smtClean="0"/>
              <a:t> model 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</a:t>
            </a:r>
            <a:r>
              <a:rPr lang="fr-FR" dirty="0" err="1" smtClean="0"/>
              <a:t>Forbidding</a:t>
            </a:r>
            <a:r>
              <a:rPr lang="fr-FR" dirty="0" smtClean="0"/>
              <a:t> </a:t>
            </a:r>
            <a:r>
              <a:rPr lang="fr-FR" dirty="0" err="1" smtClean="0"/>
              <a:t>exploring</a:t>
            </a:r>
            <a:r>
              <a:rPr lang="fr-FR" dirty="0" smtClean="0"/>
              <a:t>  </a:t>
            </a:r>
            <a:r>
              <a:rPr lang="fr-FR" dirty="0" err="1" smtClean="0"/>
              <a:t>foreign</a:t>
            </a:r>
            <a:r>
              <a:rPr lang="fr-FR" dirty="0" smtClean="0"/>
              <a:t> keys to the full </a:t>
            </a:r>
            <a:r>
              <a:rPr lang="fr-FR" dirty="0" err="1" smtClean="0"/>
              <a:t>potential</a:t>
            </a:r>
            <a:r>
              <a:rPr lang="fr-FR" dirty="0" smtClean="0"/>
              <a:t> of the concept</a:t>
            </a:r>
          </a:p>
          <a:p>
            <a:r>
              <a:rPr lang="fr-FR" dirty="0" smtClean="0"/>
              <a:t> Common feeling of </a:t>
            </a:r>
            <a:r>
              <a:rPr lang="fr-FR" dirty="0" err="1" smtClean="0"/>
              <a:t>logical</a:t>
            </a:r>
            <a:r>
              <a:rPr lang="fr-FR" dirty="0" smtClean="0"/>
              <a:t> navigation </a:t>
            </a:r>
            <a:r>
              <a:rPr lang="fr-FR" dirty="0" smtClean="0"/>
              <a:t>as </a:t>
            </a:r>
            <a:r>
              <a:rPr lang="fr-FR" dirty="0" err="1" smtClean="0"/>
              <a:t>unnatural</a:t>
            </a:r>
            <a:r>
              <a:rPr lang="fr-FR" dirty="0" smtClean="0"/>
              <a:t> in </a:t>
            </a:r>
            <a:r>
              <a:rPr lang="fr-FR" dirty="0" err="1" smtClean="0"/>
              <a:t>queries</a:t>
            </a:r>
            <a:r>
              <a:rPr lang="fr-FR" dirty="0" smtClean="0"/>
              <a:t> </a:t>
            </a:r>
            <a:r>
              <a:rPr lang="fr-FR" dirty="0" err="1" smtClean="0"/>
              <a:t>appears</a:t>
            </a:r>
            <a:r>
              <a:rPr lang="fr-FR" dirty="0" smtClean="0"/>
              <a:t> </a:t>
            </a:r>
            <a:r>
              <a:rPr lang="fr-FR" dirty="0" err="1" smtClean="0"/>
              <a:t>justified</a:t>
            </a:r>
            <a:r>
              <a:rPr lang="fr-FR" dirty="0" smtClean="0"/>
              <a:t>  </a:t>
            </a:r>
            <a:endParaRPr lang="en-US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41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 </a:t>
            </a:r>
            <a:r>
              <a:rPr lang="fr-FR" sz="5400" b="1" dirty="0" err="1" smtClean="0"/>
              <a:t>Likely</a:t>
            </a:r>
            <a:r>
              <a:rPr lang="fr-FR" sz="5400" b="1" dirty="0" smtClean="0"/>
              <a:t>, millions of </a:t>
            </a:r>
            <a:r>
              <a:rPr lang="fr-FR" sz="5400" b="1" dirty="0" err="1" smtClean="0"/>
              <a:t>DBAs</a:t>
            </a:r>
            <a:r>
              <a:rPr lang="fr-FR" sz="5400" b="1" dirty="0" smtClean="0"/>
              <a:t>, clients </a:t>
            </a:r>
            <a:r>
              <a:rPr lang="fr-FR" sz="5400" b="1" dirty="0" err="1" smtClean="0"/>
              <a:t>developers</a:t>
            </a:r>
            <a:r>
              <a:rPr lang="fr-FR" sz="5400" b="1" dirty="0" smtClean="0"/>
              <a:t>… </a:t>
            </a:r>
            <a:r>
              <a:rPr lang="fr-FR" sz="5400" b="1" dirty="0" err="1" smtClean="0"/>
              <a:t>should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benefit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from</a:t>
            </a:r>
            <a:r>
              <a:rPr lang="fr-FR" sz="5400" b="1" dirty="0" smtClean="0"/>
              <a:t> SIR-</a:t>
            </a:r>
            <a:r>
              <a:rPr lang="fr-FR" sz="5400" b="1" dirty="0" err="1" smtClean="0"/>
              <a:t>enabled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relational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DBSs</a:t>
            </a:r>
            <a:endParaRPr lang="en-US" sz="5400" b="1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0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3614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 smtClean="0"/>
              <a:t>Thanks</a:t>
            </a:r>
            <a:br>
              <a:rPr lang="en-US" sz="5400" dirty="0" smtClean="0"/>
            </a:br>
            <a:r>
              <a:rPr lang="en-US" sz="5400" dirty="0" smtClean="0"/>
              <a:t>For </a:t>
            </a:r>
          </a:p>
          <a:p>
            <a:pPr marL="0" indent="0" algn="ctr">
              <a:buNone/>
            </a:pPr>
            <a:r>
              <a:rPr lang="en-US" sz="5400" dirty="0" smtClean="0"/>
              <a:t>Your  Attention 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3600" dirty="0" smtClean="0"/>
              <a:t>            </a:t>
            </a:r>
            <a:r>
              <a:rPr lang="en-US" sz="3600" dirty="0" err="1" smtClean="0"/>
              <a:t>Witold</a:t>
            </a:r>
            <a:r>
              <a:rPr lang="en-US" sz="3600" dirty="0" smtClean="0"/>
              <a:t> LITWIN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Witold.litwin@dauphine.fr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47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29000"/>
            <a:ext cx="905263" cy="115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7030A0"/>
                </a:solidFill>
              </a:rPr>
              <a:t>What’s</a:t>
            </a:r>
            <a:r>
              <a:rPr lang="fr-FR" sz="4000" dirty="0" smtClean="0">
                <a:solidFill>
                  <a:srgbClr val="7030A0"/>
                </a:solidFill>
              </a:rPr>
              <a:t> Up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4680520"/>
          </a:xfrm>
        </p:spPr>
        <p:txBody>
          <a:bodyPr>
            <a:noAutofit/>
          </a:bodyPr>
          <a:lstStyle/>
          <a:p>
            <a:r>
              <a:rPr lang="en-US" sz="4000" i="1" dirty="0" smtClean="0"/>
              <a:t>Implementing relations with stored and inherited attributes (SIRs) on popular DBSs </a:t>
            </a:r>
            <a:r>
              <a:rPr lang="en-US" sz="4000" i="1" dirty="0"/>
              <a:t>appears </a:t>
            </a:r>
            <a:r>
              <a:rPr lang="en-US" sz="4000" i="1" dirty="0" smtClean="0"/>
              <a:t>simple.</a:t>
            </a:r>
          </a:p>
          <a:p>
            <a:r>
              <a:rPr lang="en-US" sz="4000" i="1" dirty="0" smtClean="0"/>
              <a:t>In fact, it’s already partially done at majors</a:t>
            </a:r>
          </a:p>
          <a:p>
            <a:r>
              <a:rPr lang="en-US" sz="4000" b="1" i="1" dirty="0" smtClean="0"/>
              <a:t>Foundations </a:t>
            </a:r>
            <a:r>
              <a:rPr lang="en-US" sz="4000" b="1" i="1" dirty="0"/>
              <a:t>of relational model </a:t>
            </a:r>
            <a:r>
              <a:rPr lang="en-US" sz="4000" b="1" i="1" dirty="0" smtClean="0"/>
              <a:t>should evolve accordingly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dirty="0"/>
              <a:t>Present Foundations</a:t>
            </a:r>
            <a:r>
              <a:rPr lang="fr-FR" sz="4000" dirty="0" smtClean="0"/>
              <a:t>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176464"/>
          </a:xfrm>
        </p:spPr>
        <p:txBody>
          <a:bodyPr>
            <a:noAutofit/>
          </a:bodyPr>
          <a:lstStyle/>
          <a:p>
            <a:r>
              <a:rPr lang="en-US" sz="4000" dirty="0" smtClean="0"/>
              <a:t>Relational database (DB) technology is the core for any type of modern databases: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 smtClean="0"/>
              <a:t> Client</a:t>
            </a:r>
            <a:r>
              <a:rPr lang="en-US" sz="4000" dirty="0"/>
              <a:t>, Web, cloud, Big Data… </a:t>
            </a:r>
            <a:endParaRPr lang="en-US" sz="4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 Y</a:t>
            </a:r>
            <a:r>
              <a:rPr lang="en-US" sz="4000" dirty="0" smtClean="0"/>
              <a:t>ou </a:t>
            </a:r>
            <a:r>
              <a:rPr lang="en-US" sz="4000" dirty="0"/>
              <a:t>name </a:t>
            </a:r>
            <a:r>
              <a:rPr lang="en-US" sz="4000" dirty="0" smtClean="0"/>
              <a:t>it</a:t>
            </a:r>
          </a:p>
          <a:p>
            <a:r>
              <a:rPr lang="fr-FR" sz="4000" dirty="0" smtClean="0"/>
              <a:t>There are </a:t>
            </a:r>
            <a:r>
              <a:rPr lang="fr-FR" sz="4000" dirty="0" err="1" smtClean="0"/>
              <a:t>likely</a:t>
            </a:r>
            <a:r>
              <a:rPr lang="fr-FR" sz="4000" dirty="0" smtClean="0"/>
              <a:t> millions of </a:t>
            </a:r>
            <a:r>
              <a:rPr lang="fr-FR" sz="4000" dirty="0" err="1" smtClean="0"/>
              <a:t>relational</a:t>
            </a:r>
            <a:r>
              <a:rPr lang="fr-FR" sz="4000" dirty="0" smtClean="0"/>
              <a:t> </a:t>
            </a:r>
            <a:r>
              <a:rPr lang="fr-FR" sz="4000" dirty="0" err="1" smtClean="0"/>
              <a:t>DBs</a:t>
            </a:r>
            <a:r>
              <a:rPr lang="fr-FR" sz="4000" dirty="0" smtClean="0"/>
              <a:t> </a:t>
            </a:r>
            <a:r>
              <a:rPr lang="fr-FR" sz="4000" dirty="0" err="1" smtClean="0"/>
              <a:t>around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1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dirty="0"/>
              <a:t>Present Foundations</a:t>
            </a:r>
            <a:r>
              <a:rPr lang="fr-FR" sz="4000" dirty="0" smtClean="0"/>
              <a:t> </a:t>
            </a:r>
            <a:endParaRPr lang="fr-FR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176464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However, relational </a:t>
            </a:r>
            <a:r>
              <a:rPr lang="en-US" sz="4000" dirty="0"/>
              <a:t>(data) model </a:t>
            </a:r>
            <a:r>
              <a:rPr lang="en-US" sz="4000" dirty="0" smtClean="0"/>
              <a:t>overlooked </a:t>
            </a:r>
            <a:r>
              <a:rPr lang="en-US" sz="4000" dirty="0"/>
              <a:t>a fundamental issue from the </a:t>
            </a:r>
            <a:r>
              <a:rPr lang="en-US" sz="4000" dirty="0" smtClean="0"/>
              <a:t>beginning</a:t>
            </a:r>
          </a:p>
          <a:p>
            <a:r>
              <a:rPr lang="en-US" sz="4000" dirty="0"/>
              <a:t>W</a:t>
            </a:r>
            <a:r>
              <a:rPr lang="en-US" sz="4000" dirty="0" smtClean="0"/>
              <a:t>e </a:t>
            </a:r>
            <a:r>
              <a:rPr lang="en-US" sz="4000" dirty="0"/>
              <a:t>were all taught that for every normalized relation (table), e.g., in 3rd NF at least, adding an attribute can create a normalization anomaly.</a:t>
            </a:r>
            <a:endParaRPr lang="en-US" sz="4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0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902042"/>
          </a:xfrm>
        </p:spPr>
        <p:txBody>
          <a:bodyPr>
            <a:noAutofit/>
          </a:bodyPr>
          <a:lstStyle/>
          <a:p>
            <a:r>
              <a:rPr lang="en-US" sz="3200" dirty="0" smtClean="0"/>
              <a:t>Motivating Example : </a:t>
            </a:r>
            <a:r>
              <a:rPr lang="en-US" sz="3200" dirty="0" err="1" smtClean="0"/>
              <a:t>Codd’s</a:t>
            </a:r>
            <a:r>
              <a:rPr lang="en-US" sz="3200" dirty="0" smtClean="0"/>
              <a:t> S-P DB</a:t>
            </a:r>
            <a:endParaRPr lang="en-US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fr-FR" smtClean="0"/>
              <a:t>8</a:t>
            </a:fld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43412" y="577334"/>
            <a:ext cx="457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l"/>
              </a:tabLst>
            </a:pPr>
            <a:endParaRPr kumimoji="0" lang="en-US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961177"/>
            <a:ext cx="892899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S-P1 Scheme</a:t>
            </a:r>
          </a:p>
          <a:p>
            <a:pPr lvl="0" indent="269875" algn="just" fontAlgn="base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	Table P			Table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SP</a:t>
            </a: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Char, 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	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SNAME Char,	PNAME Char,		</a:t>
            </a:r>
            <a:r>
              <a:rPr lang="en-US" altLang="fr-FR" sz="2000" u="sng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P#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Char,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STATUS Char,	COLOR  Char,              	QTY </a:t>
            </a:r>
            <a:r>
              <a:rPr lang="en-US" altLang="fr-FR" sz="20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CITY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Char;                   </a:t>
            </a:r>
            <a:r>
              <a:rPr lang="en-US" altLang="fr-F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WEIGHT 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Char,                      	</a:t>
            </a:r>
            <a:r>
              <a:rPr lang="en-US" altLang="fr-FR" sz="2000" i="1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altLang="fr-FR" sz="20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altLang="fr-FR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l"/>
              </a:tabLst>
            </a:pPr>
            <a:r>
              <a:rPr lang="en-US" altLang="fr-F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</a:t>
            </a:r>
            <a:endParaRPr lang="en-US" altLang="fr-FR" sz="4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148064" y="1124744"/>
            <a:ext cx="208823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501008"/>
            <a:ext cx="711161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1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4000" smtClean="0"/>
              <a:t>Imagine SP with SNAME</a:t>
            </a:r>
            <a:endParaRPr lang="en-US" sz="400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136904" cy="4176464"/>
          </a:xfrm>
        </p:spPr>
        <p:txBody>
          <a:bodyPr>
            <a:noAutofit/>
          </a:bodyPr>
          <a:lstStyle/>
          <a:p>
            <a:r>
              <a:rPr lang="en-US" sz="3600" smtClean="0"/>
              <a:t>SP (</a:t>
            </a:r>
            <a:r>
              <a:rPr lang="en-US" sz="3600" u="sng" smtClean="0"/>
              <a:t>S#</a:t>
            </a:r>
            <a:r>
              <a:rPr lang="en-US" sz="3600" smtClean="0"/>
              <a:t>, SNAME, </a:t>
            </a:r>
            <a:r>
              <a:rPr lang="en-US" sz="3600" u="sng" smtClean="0"/>
              <a:t>P#</a:t>
            </a:r>
            <a:r>
              <a:rPr lang="en-US" sz="3600" smtClean="0"/>
              <a:t>, QTY)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smtClean="0"/>
              <a:t>With FD S.S# </a:t>
            </a:r>
            <a:r>
              <a:rPr lang="en-US" sz="3600" smtClean="0">
                <a:sym typeface="Wingdings" panose="05000000000000000000" pitchFamily="2" charset="2"/>
              </a:rPr>
              <a:t> SNAME determining SNAME for every SP.S#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smtClean="0">
                <a:sym typeface="Wingdings" panose="05000000000000000000" pitchFamily="2" charset="2"/>
              </a:rPr>
              <a:t>e.g. for every SP.S1, SNAME is Smith</a:t>
            </a:r>
            <a:endParaRPr lang="en-US" sz="3600" smtClean="0"/>
          </a:p>
          <a:p>
            <a:r>
              <a:rPr lang="en-US" sz="3600" smtClean="0"/>
              <a:t>2</a:t>
            </a:r>
            <a:r>
              <a:rPr lang="en-US" sz="3600" baseline="30000" smtClean="0"/>
              <a:t>nd</a:t>
            </a:r>
            <a:r>
              <a:rPr lang="en-US" sz="3600" smtClean="0"/>
              <a:t> NF is gone</a:t>
            </a:r>
          </a:p>
          <a:p>
            <a:r>
              <a:rPr lang="en-US" sz="3600" smtClean="0"/>
              <a:t>Normalization anomalies follow</a:t>
            </a:r>
            <a:endParaRPr lang="en-US" sz="360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CE4F-5428-463E-B0DB-BF531E19BCFF}" type="slidenum">
              <a:rPr lang="en-US" smtClean="0"/>
              <a:t>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61824</TotalTime>
  <Words>2453</Words>
  <Application>Microsoft Office PowerPoint</Application>
  <PresentationFormat>Affichage à l'écran (4:3)</PresentationFormat>
  <Paragraphs>430</Paragraphs>
  <Slides>47</Slides>
  <Notes>47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48" baseType="lpstr">
      <vt:lpstr>Thème Office</vt:lpstr>
      <vt:lpstr>Manifesto for Improved Foundations of Relational Model</vt:lpstr>
      <vt:lpstr>What’s Up ? </vt:lpstr>
      <vt:lpstr>What’s Up</vt:lpstr>
      <vt:lpstr>What’s Up</vt:lpstr>
      <vt:lpstr>What’s Up</vt:lpstr>
      <vt:lpstr>Present Foundations </vt:lpstr>
      <vt:lpstr>Present Foundations </vt:lpstr>
      <vt:lpstr>Motivating Example : Codd’s S-P DB</vt:lpstr>
      <vt:lpstr>Imagine SP with SNAME</vt:lpstr>
      <vt:lpstr>Imagine SP with SNAME</vt:lpstr>
      <vt:lpstr>Present Foundations</vt:lpstr>
      <vt:lpstr>Price to Pay</vt:lpstr>
      <vt:lpstr>Proposed Foundations</vt:lpstr>
      <vt:lpstr>Proposed Foundations</vt:lpstr>
      <vt:lpstr>Proposed Foundations</vt:lpstr>
      <vt:lpstr>Proposed Foundations</vt:lpstr>
      <vt:lpstr>Example</vt:lpstr>
      <vt:lpstr>Example</vt:lpstr>
      <vt:lpstr>Example</vt:lpstr>
      <vt:lpstr>Example</vt:lpstr>
      <vt:lpstr>Example</vt:lpstr>
      <vt:lpstr>S-P DB with SIR SP (no anomalies)</vt:lpstr>
      <vt:lpstr>Codd’s S-P DB with view SP (no anomalies)</vt:lpstr>
      <vt:lpstr>S-P DB with denormalized SP (full of anomalies)</vt:lpstr>
      <vt:lpstr>Practical Issue </vt:lpstr>
      <vt:lpstr>What is Foreign Key in Fact ?</vt:lpstr>
      <vt:lpstr>Practical Issue </vt:lpstr>
      <vt:lpstr>Why New Foundations? </vt:lpstr>
      <vt:lpstr>Why New Foundations? </vt:lpstr>
      <vt:lpstr>Why Logical Navigation Altogether?</vt:lpstr>
      <vt:lpstr>Why New Foundations? </vt:lpstr>
      <vt:lpstr>Why New Foundations? </vt:lpstr>
      <vt:lpstr>Why New Foundations? </vt:lpstr>
      <vt:lpstr>Implementing SIRs</vt:lpstr>
      <vt:lpstr>Crash Course</vt:lpstr>
      <vt:lpstr>Caseres Art Museum</vt:lpstr>
      <vt:lpstr>Caseres Art Museum</vt:lpstr>
      <vt:lpstr>Crash Course</vt:lpstr>
      <vt:lpstr>Crash Course</vt:lpstr>
      <vt:lpstr>Crash Course</vt:lpstr>
      <vt:lpstr>Crash Course</vt:lpstr>
      <vt:lpstr>Conclusion</vt:lpstr>
      <vt:lpstr>Conclusion</vt:lpstr>
      <vt:lpstr>Conclusion</vt:lpstr>
      <vt:lpstr>Conclusion</vt:lpstr>
      <vt:lpstr>Conclusion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with Stored and Inherited Attributes</dc:title>
  <dc:creator>WitoldLitwin</dc:creator>
  <cp:lastModifiedBy>Witold Litwin</cp:lastModifiedBy>
  <cp:revision>896</cp:revision>
  <cp:lastPrinted>2020-02-01T21:51:25Z</cp:lastPrinted>
  <dcterms:created xsi:type="dcterms:W3CDTF">2016-06-08T17:15:12Z</dcterms:created>
  <dcterms:modified xsi:type="dcterms:W3CDTF">2020-12-26T18:39:18Z</dcterms:modified>
</cp:coreProperties>
</file>