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63" r:id="rId3"/>
    <p:sldId id="257" r:id="rId4"/>
    <p:sldId id="259" r:id="rId5"/>
    <p:sldId id="261" r:id="rId6"/>
    <p:sldId id="260" r:id="rId7"/>
    <p:sldId id="262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7" r:id="rId17"/>
    <p:sldId id="285" r:id="rId18"/>
    <p:sldId id="286" r:id="rId19"/>
    <p:sldId id="264" r:id="rId20"/>
    <p:sldId id="265" r:id="rId21"/>
    <p:sldId id="266" r:id="rId22"/>
    <p:sldId id="267" r:id="rId23"/>
    <p:sldId id="268" r:id="rId24"/>
    <p:sldId id="269" r:id="rId25"/>
    <p:sldId id="270" r:id="rId26"/>
    <p:sldId id="272" r:id="rId27"/>
    <p:sldId id="271" r:id="rId28"/>
    <p:sldId id="273" r:id="rId29"/>
    <p:sldId id="274" r:id="rId30"/>
    <p:sldId id="275" r:id="rId31"/>
    <p:sldId id="276" r:id="rId3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9" d="100"/>
          <a:sy n="39" d="100"/>
        </p:scale>
        <p:origin x="-1920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712159-72AA-40A9-9934-975B96E0C55B}" type="datetimeFigureOut">
              <a:rPr lang="fr-FR" smtClean="0"/>
              <a:pPr/>
              <a:t>10/06/2010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CD5DD8-C284-4A8C-B36D-4FF10F12A40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FFFE9B-C62B-45A6-9F79-462EEA2B00D5}" type="datetimeFigureOut">
              <a:rPr lang="fr-FR" smtClean="0"/>
              <a:pPr/>
              <a:t>10/06/2010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CE6DD1-9E31-46A4-9923-556885A41D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E6DD1-9E31-46A4-9923-556885A41DF1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E6DD1-9E31-46A4-9923-556885A41DF1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E6DD1-9E31-46A4-9923-556885A41DF1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E6DD1-9E31-46A4-9923-556885A41DF1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E6DD1-9E31-46A4-9923-556885A41DF1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E6DD1-9E31-46A4-9923-556885A41DF1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E6DD1-9E31-46A4-9923-556885A41DF1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E6DD1-9E31-46A4-9923-556885A41DF1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E6DD1-9E31-46A4-9923-556885A41DF1}" type="slidenum">
              <a:rPr lang="fr-FR" smtClean="0"/>
              <a:pPr/>
              <a:t>17</a:t>
            </a:fld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E6DD1-9E31-46A4-9923-556885A41DF1}" type="slidenum">
              <a:rPr lang="fr-FR" smtClean="0"/>
              <a:pPr/>
              <a:t>18</a:t>
            </a:fld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E6DD1-9E31-46A4-9923-556885A41DF1}" type="slidenum">
              <a:rPr lang="fr-FR" smtClean="0"/>
              <a:pPr/>
              <a:t>19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E6DD1-9E31-46A4-9923-556885A41DF1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E6DD1-9E31-46A4-9923-556885A41DF1}" type="slidenum">
              <a:rPr lang="fr-FR" smtClean="0"/>
              <a:pPr/>
              <a:t>20</a:t>
            </a:fld>
            <a:endParaRPr lang="fr-F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E6DD1-9E31-46A4-9923-556885A41DF1}" type="slidenum">
              <a:rPr lang="fr-FR" smtClean="0"/>
              <a:pPr/>
              <a:t>21</a:t>
            </a:fld>
            <a:endParaRPr lang="fr-F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E6DD1-9E31-46A4-9923-556885A41DF1}" type="slidenum">
              <a:rPr lang="fr-FR" smtClean="0"/>
              <a:pPr/>
              <a:t>22</a:t>
            </a:fld>
            <a:endParaRPr lang="fr-F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E6DD1-9E31-46A4-9923-556885A41DF1}" type="slidenum">
              <a:rPr lang="fr-FR" smtClean="0"/>
              <a:pPr/>
              <a:t>23</a:t>
            </a:fld>
            <a:endParaRPr lang="fr-F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E6DD1-9E31-46A4-9923-556885A41DF1}" type="slidenum">
              <a:rPr lang="fr-FR" smtClean="0"/>
              <a:pPr/>
              <a:t>24</a:t>
            </a:fld>
            <a:endParaRPr lang="fr-F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E6DD1-9E31-46A4-9923-556885A41DF1}" type="slidenum">
              <a:rPr lang="fr-FR" smtClean="0"/>
              <a:pPr/>
              <a:t>25</a:t>
            </a:fld>
            <a:endParaRPr lang="fr-F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E6DD1-9E31-46A4-9923-556885A41DF1}" type="slidenum">
              <a:rPr lang="fr-FR" smtClean="0"/>
              <a:pPr/>
              <a:t>26</a:t>
            </a:fld>
            <a:endParaRPr lang="fr-F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E6DD1-9E31-46A4-9923-556885A41DF1}" type="slidenum">
              <a:rPr lang="fr-FR" smtClean="0"/>
              <a:pPr/>
              <a:t>27</a:t>
            </a:fld>
            <a:endParaRPr lang="fr-F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E6DD1-9E31-46A4-9923-556885A41DF1}" type="slidenum">
              <a:rPr lang="fr-FR" smtClean="0"/>
              <a:pPr/>
              <a:t>28</a:t>
            </a:fld>
            <a:endParaRPr lang="fr-F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E6DD1-9E31-46A4-9923-556885A41DF1}" type="slidenum">
              <a:rPr lang="fr-FR" smtClean="0"/>
              <a:pPr/>
              <a:t>29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E6DD1-9E31-46A4-9923-556885A41DF1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E6DD1-9E31-46A4-9923-556885A41DF1}" type="slidenum">
              <a:rPr lang="fr-FR" smtClean="0"/>
              <a:pPr/>
              <a:t>30</a:t>
            </a:fld>
            <a:endParaRPr lang="fr-F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E6DD1-9E31-46A4-9923-556885A41DF1}" type="slidenum">
              <a:rPr lang="fr-FR" smtClean="0"/>
              <a:pPr/>
              <a:t>31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E6DD1-9E31-46A4-9923-556885A41DF1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E6DD1-9E31-46A4-9923-556885A41DF1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E6DD1-9E31-46A4-9923-556885A41DF1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E6DD1-9E31-46A4-9923-556885A41DF1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E6DD1-9E31-46A4-9923-556885A41DF1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E6DD1-9E31-46A4-9923-556885A41DF1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4BB70-8595-4ED5-8F96-75A5F7C2AF56}" type="datetime1">
              <a:rPr lang="fr-FR" smtClean="0"/>
              <a:pPr/>
              <a:t>10/06/2010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CFB5-916A-4DC9-9111-FE3D1538A8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9BF5E-B788-40FA-BC14-1D5D5684C291}" type="datetime1">
              <a:rPr lang="fr-FR" smtClean="0"/>
              <a:pPr/>
              <a:t>10/06/2010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CFB5-916A-4DC9-9111-FE3D1538A8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BBE0D-A3C9-4286-B16F-272E135BAE0E}" type="datetime1">
              <a:rPr lang="fr-FR" smtClean="0"/>
              <a:pPr/>
              <a:t>10/06/2010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CFB5-916A-4DC9-9111-FE3D1538A8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F091-A318-454C-8A84-103AB027272D}" type="datetime1">
              <a:rPr lang="fr-FR" smtClean="0"/>
              <a:pPr/>
              <a:t>10/06/2010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CFB5-916A-4DC9-9111-FE3D1538A8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E32FB-B7EF-4735-8C01-942FB3FC4DF5}" type="datetime1">
              <a:rPr lang="fr-FR" smtClean="0"/>
              <a:pPr/>
              <a:t>10/06/2010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CFB5-916A-4DC9-9111-FE3D1538A8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A79DA-9E7C-4E35-A6B0-935FDDE0AE10}" type="datetime1">
              <a:rPr lang="fr-FR" smtClean="0"/>
              <a:pPr/>
              <a:t>10/06/2010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CFB5-916A-4DC9-9111-FE3D1538A8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2102-ACAA-479E-894E-292E96D78BAA}" type="datetime1">
              <a:rPr lang="fr-FR" smtClean="0"/>
              <a:pPr/>
              <a:t>10/06/2010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CFB5-916A-4DC9-9111-FE3D1538A8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A6881-6E47-4E09-B100-0ACB8619BBAA}" type="datetime1">
              <a:rPr lang="fr-FR" smtClean="0"/>
              <a:pPr/>
              <a:t>10/06/2010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CFB5-916A-4DC9-9111-FE3D1538A8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DA5C3-3EC9-4327-9AF7-F87368071766}" type="datetime1">
              <a:rPr lang="fr-FR" smtClean="0"/>
              <a:pPr/>
              <a:t>10/06/2010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CFB5-916A-4DC9-9111-FE3D1538A8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057C-CC11-4558-9368-1729E28D1C21}" type="datetime1">
              <a:rPr lang="fr-FR" smtClean="0"/>
              <a:pPr/>
              <a:t>10/06/2010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CFB5-916A-4DC9-9111-FE3D1538A8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D8F48-3492-4E6E-9058-28B259654F6A}" type="datetime1">
              <a:rPr lang="fr-FR" smtClean="0"/>
              <a:pPr/>
              <a:t>10/06/2010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CFB5-916A-4DC9-9111-FE3D1538A8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07348-BC3B-4F14-AEEA-CC6DD2AF6DAE}" type="datetime1">
              <a:rPr lang="fr-FR" smtClean="0"/>
              <a:pPr/>
              <a:t>10/06/2010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8CFB5-916A-4DC9-9111-FE3D1538A8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witold.litwin@dauphine.f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tjschwarz@scu.edu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Top </a:t>
            </a:r>
            <a:r>
              <a:rPr lang="en-US" b="1" i="1" dirty="0"/>
              <a:t>k </a:t>
            </a:r>
            <a:r>
              <a:rPr lang="en-US" b="1" dirty="0"/>
              <a:t>Knapsack Joins and Closure </a:t>
            </a:r>
            <a:r>
              <a:rPr lang="fr-FR" dirty="0"/>
              <a:t/>
            </a:r>
            <a:br>
              <a:rPr lang="fr-FR" dirty="0"/>
            </a:br>
            <a:r>
              <a:rPr lang="en-US" dirty="0"/>
              <a:t>Early Results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>
                <a:solidFill>
                  <a:schemeClr val="tx2"/>
                </a:solidFill>
              </a:rPr>
              <a:t>Witold</a:t>
            </a:r>
            <a:r>
              <a:rPr lang="en-US" dirty="0">
                <a:solidFill>
                  <a:schemeClr val="tx2"/>
                </a:solidFill>
              </a:rPr>
              <a:t> LITWIN &amp; Thomas Schwarz</a:t>
            </a:r>
            <a:endParaRPr lang="fr-FR" dirty="0">
              <a:solidFill>
                <a:schemeClr val="tx2"/>
              </a:solidFill>
            </a:endParaRPr>
          </a:p>
          <a:p>
            <a:r>
              <a:rPr lang="fr-FR" dirty="0">
                <a:solidFill>
                  <a:schemeClr val="tx2"/>
                </a:solidFill>
              </a:rPr>
              <a:t>U. Paris Dauphine, </a:t>
            </a:r>
            <a:r>
              <a:rPr lang="fr-FR">
                <a:solidFill>
                  <a:schemeClr val="tx2"/>
                </a:solidFill>
              </a:rPr>
              <a:t>France </a:t>
            </a:r>
            <a:r>
              <a:rPr lang="fr-FR" u="sng" smtClean="0">
                <a:solidFill>
                  <a:schemeClr val="tx2"/>
                </a:solidFill>
                <a:hlinkClick r:id="rId3"/>
              </a:rPr>
              <a:t>witold.litwin@dauphine.fr</a:t>
            </a:r>
            <a:endParaRPr lang="fr-FR" dirty="0">
              <a:solidFill>
                <a:schemeClr val="tx2"/>
              </a:solidFill>
            </a:endParaRPr>
          </a:p>
          <a:p>
            <a:r>
              <a:rPr lang="fr-FR" dirty="0">
                <a:solidFill>
                  <a:schemeClr val="tx2"/>
                </a:solidFill>
              </a:rPr>
              <a:t>Santa Clara U., CA,  </a:t>
            </a:r>
            <a:r>
              <a:rPr lang="fr-FR" u="sng" dirty="0">
                <a:solidFill>
                  <a:schemeClr val="tx2"/>
                </a:solidFill>
                <a:hlinkClick r:id="rId4"/>
              </a:rPr>
              <a:t>tjschwarz@scu.edu</a:t>
            </a:r>
            <a:endParaRPr lang="fr-FR" dirty="0">
              <a:solidFill>
                <a:schemeClr val="tx2"/>
              </a:solidFill>
            </a:endParaRPr>
          </a:p>
          <a:p>
            <a:r>
              <a:rPr lang="fr-FR" dirty="0"/>
              <a:t> 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CFB5-916A-4DC9-9111-FE3D1538A8DA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err="1" smtClean="0"/>
              <a:t>Knapsack</a:t>
            </a:r>
            <a:r>
              <a:rPr lang="fr-FR" dirty="0" smtClean="0"/>
              <a:t> </a:t>
            </a:r>
            <a:r>
              <a:rPr lang="fr-FR" dirty="0" err="1" smtClean="0"/>
              <a:t>Problem</a:t>
            </a:r>
            <a:r>
              <a:rPr lang="fr-FR" dirty="0" smtClean="0"/>
              <a:t> (KP)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5259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Binary variable</a:t>
            </a:r>
            <a:r>
              <a:rPr lang="en-US" sz="3600" i="1" dirty="0" smtClean="0"/>
              <a:t> </a:t>
            </a:r>
            <a:r>
              <a:rPr lang="en-US" sz="3600" i="1" dirty="0" err="1" smtClean="0"/>
              <a:t>x</a:t>
            </a:r>
            <a:r>
              <a:rPr lang="en-US" sz="3600" i="1" baseline="-25000" dirty="0" err="1" smtClean="0"/>
              <a:t>j</a:t>
            </a:r>
            <a:r>
              <a:rPr lang="en-US" sz="3600" b="1" dirty="0" smtClean="0"/>
              <a:t> </a:t>
            </a:r>
            <a:r>
              <a:rPr lang="en-US" sz="3600" dirty="0" smtClean="0"/>
              <a:t>; </a:t>
            </a:r>
            <a:r>
              <a:rPr lang="en-US" sz="3600" i="1" dirty="0" err="1" smtClean="0"/>
              <a:t>x</a:t>
            </a:r>
            <a:r>
              <a:rPr lang="en-US" sz="3600" b="1" i="1" baseline="-25000" dirty="0" err="1" smtClean="0"/>
              <a:t>j</a:t>
            </a:r>
            <a:r>
              <a:rPr lang="en-US" sz="3600" b="1" dirty="0" smtClean="0"/>
              <a:t> </a:t>
            </a:r>
            <a:r>
              <a:rPr lang="en-US" sz="3600" dirty="0" smtClean="0">
                <a:sym typeface="Symbol"/>
              </a:rPr>
              <a:t></a:t>
            </a:r>
            <a:r>
              <a:rPr lang="en-US" sz="3600" i="1" baseline="-25000" dirty="0" smtClean="0"/>
              <a:t> </a:t>
            </a:r>
            <a:r>
              <a:rPr lang="en-US" sz="3600" dirty="0" smtClean="0"/>
              <a:t>{0, 1}</a:t>
            </a:r>
            <a:r>
              <a:rPr lang="en-US" sz="3600" b="1" dirty="0" smtClean="0"/>
              <a:t>, </a:t>
            </a:r>
            <a:r>
              <a:rPr lang="en-US" sz="3600" b="1" i="1" dirty="0" smtClean="0"/>
              <a:t> </a:t>
            </a:r>
            <a:r>
              <a:rPr lang="en-US" sz="3600" dirty="0" smtClean="0"/>
              <a:t>indicates the selection of the object </a:t>
            </a:r>
            <a:r>
              <a:rPr lang="en-US" sz="3600" i="1" dirty="0" smtClean="0"/>
              <a:t>j</a:t>
            </a:r>
            <a:r>
              <a:rPr lang="en-US" sz="3600" dirty="0" smtClean="0"/>
              <a:t> into the knapsack </a:t>
            </a:r>
          </a:p>
          <a:p>
            <a:pPr lvl="1"/>
            <a:r>
              <a:rPr lang="en-US" sz="3600" dirty="0" smtClean="0"/>
              <a:t>(</a:t>
            </a:r>
            <a:r>
              <a:rPr lang="en-US" sz="3600" i="1" dirty="0" smtClean="0"/>
              <a:t>x </a:t>
            </a:r>
            <a:r>
              <a:rPr lang="en-US" sz="3600" i="1" baseline="-25000" dirty="0" smtClean="0"/>
              <a:t>j</a:t>
            </a:r>
            <a:r>
              <a:rPr lang="en-US" sz="3600" dirty="0" smtClean="0"/>
              <a:t>= 1) for object </a:t>
            </a:r>
            <a:r>
              <a:rPr lang="en-US" sz="3600" i="1" dirty="0" smtClean="0"/>
              <a:t>j </a:t>
            </a:r>
            <a:r>
              <a:rPr lang="en-US" sz="3600" dirty="0" smtClean="0"/>
              <a:t>in and  (</a:t>
            </a:r>
            <a:r>
              <a:rPr lang="en-US" sz="3600" i="1" dirty="0" err="1" smtClean="0"/>
              <a:t>x</a:t>
            </a:r>
            <a:r>
              <a:rPr lang="en-US" sz="3600" i="1" baseline="-25000" dirty="0" err="1" smtClean="0"/>
              <a:t>j</a:t>
            </a:r>
            <a:r>
              <a:rPr lang="en-US" sz="3600" dirty="0" smtClean="0"/>
              <a:t> = 0) otherwise</a:t>
            </a:r>
          </a:p>
          <a:p>
            <a:pPr lvl="1"/>
            <a:r>
              <a:rPr lang="en-US" sz="3600" dirty="0" smtClean="0"/>
              <a:t> </a:t>
            </a:r>
            <a:r>
              <a:rPr lang="en-US" sz="3600" i="1" dirty="0" err="1" smtClean="0"/>
              <a:t>x</a:t>
            </a:r>
            <a:r>
              <a:rPr lang="en-US" sz="3600" i="1" baseline="-25000" dirty="0" err="1" smtClean="0"/>
              <a:t>j</a:t>
            </a:r>
            <a:r>
              <a:rPr lang="en-US" sz="3600" i="1" baseline="-25000" dirty="0" smtClean="0"/>
              <a:t>  </a:t>
            </a:r>
            <a:r>
              <a:rPr lang="en-US" sz="3600" dirty="0" smtClean="0"/>
              <a:t>is 0–1</a:t>
            </a:r>
            <a:r>
              <a:rPr lang="en-US" sz="3600" i="1" dirty="0" smtClean="0"/>
              <a:t> decision variable</a:t>
            </a:r>
            <a:endParaRPr lang="en-US" sz="40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CFB5-916A-4DC9-9111-FE3D1538A8DA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err="1" smtClean="0"/>
              <a:t>Knapsack</a:t>
            </a:r>
            <a:r>
              <a:rPr lang="fr-FR" dirty="0" smtClean="0"/>
              <a:t> </a:t>
            </a:r>
            <a:r>
              <a:rPr lang="fr-FR" dirty="0" err="1" smtClean="0"/>
              <a:t>Problem</a:t>
            </a:r>
            <a:r>
              <a:rPr lang="fr-FR" dirty="0" smtClean="0"/>
              <a:t> (KP)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5259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Select the elements of </a:t>
            </a:r>
            <a:r>
              <a:rPr lang="en-US" sz="3600" i="1" dirty="0" smtClean="0"/>
              <a:t>O’ </a:t>
            </a:r>
            <a:r>
              <a:rPr lang="en-US" sz="3600" dirty="0" smtClean="0"/>
              <a:t>which maximize the total profit of the selected objects </a:t>
            </a:r>
          </a:p>
          <a:p>
            <a:r>
              <a:rPr lang="en-US" sz="3600" dirty="0" smtClean="0"/>
              <a:t>Provided the match of the knapsack constraints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CFB5-916A-4DC9-9111-FE3D1538A8DA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err="1" smtClean="0"/>
              <a:t>Knapsack</a:t>
            </a:r>
            <a:r>
              <a:rPr lang="fr-FR" dirty="0" smtClean="0"/>
              <a:t> </a:t>
            </a:r>
            <a:r>
              <a:rPr lang="fr-FR" dirty="0" err="1" smtClean="0"/>
              <a:t>Problem</a:t>
            </a:r>
            <a:r>
              <a:rPr lang="fr-FR" dirty="0" smtClean="0"/>
              <a:t> (KP)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285861"/>
            <a:ext cx="8229600" cy="2714644"/>
          </a:xfrm>
        </p:spPr>
        <p:txBody>
          <a:bodyPr>
            <a:normAutofit/>
          </a:bodyPr>
          <a:lstStyle/>
          <a:p>
            <a:r>
              <a:rPr lang="en-US" sz="3600" dirty="0" smtClean="0"/>
              <a:t>Formally, maximize: </a:t>
            </a:r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 smtClean="0"/>
          </a:p>
          <a:p>
            <a:r>
              <a:rPr lang="en-US" sz="3600" dirty="0" smtClean="0"/>
              <a:t>Subject to: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CFB5-916A-4DC9-9111-FE3D1538A8DA}" type="slidenum">
              <a:rPr lang="fr-FR" smtClean="0"/>
              <a:pPr/>
              <a:t>12</a:t>
            </a:fld>
            <a:endParaRPr lang="fr-FR"/>
          </a:p>
        </p:txBody>
      </p:sp>
      <p:pic>
        <p:nvPicPr>
          <p:cNvPr id="5" name="Imag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66" y="2000240"/>
            <a:ext cx="1500198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mage 8" descr="Sans titr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357290" y="4000504"/>
            <a:ext cx="3810027" cy="10715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err="1" smtClean="0"/>
              <a:t>Knapsack</a:t>
            </a:r>
            <a:r>
              <a:rPr lang="fr-FR" dirty="0" smtClean="0"/>
              <a:t> </a:t>
            </a:r>
            <a:r>
              <a:rPr lang="fr-FR" dirty="0" err="1" smtClean="0"/>
              <a:t>Problem</a:t>
            </a:r>
            <a:r>
              <a:rPr lang="fr-FR" dirty="0" smtClean="0"/>
              <a:t> (KP)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142984"/>
            <a:ext cx="8286808" cy="4929221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most frequently investigated case is the 1-d one</a:t>
            </a:r>
          </a:p>
          <a:p>
            <a:pPr lvl="1"/>
            <a:r>
              <a:rPr lang="en-US" dirty="0" smtClean="0"/>
              <a:t>I.e.,</a:t>
            </a:r>
            <a:r>
              <a:rPr lang="en-US" i="1" dirty="0" smtClean="0"/>
              <a:t>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= 1 </a:t>
            </a:r>
          </a:p>
          <a:p>
            <a:r>
              <a:rPr lang="en-US" sz="2800" dirty="0" smtClean="0"/>
              <a:t>Often, or perhaps even the most often, the KP concept designates implicitly this case. </a:t>
            </a:r>
          </a:p>
          <a:p>
            <a:r>
              <a:rPr lang="en-US" sz="2800" dirty="0" smtClean="0"/>
              <a:t>Frequently, in addition, one also sets every </a:t>
            </a:r>
            <a:r>
              <a:rPr lang="en-US" sz="2800" i="1" dirty="0" err="1" smtClean="0"/>
              <a:t>c</a:t>
            </a:r>
            <a:r>
              <a:rPr lang="en-US" sz="2800" i="1" baseline="-25000" dirty="0" err="1" smtClean="0"/>
              <a:t>j</a:t>
            </a:r>
            <a:r>
              <a:rPr lang="en-US" sz="2800" dirty="0" smtClean="0"/>
              <a:t> to  </a:t>
            </a:r>
            <a:r>
              <a:rPr lang="en-US" sz="2800" i="1" dirty="0" err="1" smtClean="0"/>
              <a:t>c</a:t>
            </a:r>
            <a:r>
              <a:rPr lang="en-US" sz="2800" i="1" baseline="-25000" dirty="0" err="1" smtClean="0"/>
              <a:t>j</a:t>
            </a:r>
            <a:r>
              <a:rPr lang="en-US" sz="2800" dirty="0" smtClean="0"/>
              <a:t> = </a:t>
            </a:r>
            <a:r>
              <a:rPr lang="en-US" sz="2800" i="1" dirty="0" err="1" smtClean="0"/>
              <a:t>a</a:t>
            </a:r>
            <a:r>
              <a:rPr lang="en-US" sz="2800" i="1" baseline="-25000" dirty="0" err="1" smtClean="0"/>
              <a:t>j</a:t>
            </a:r>
            <a:r>
              <a:rPr lang="en-US" sz="2800" dirty="0" smtClean="0"/>
              <a:t>. </a:t>
            </a:r>
          </a:p>
          <a:p>
            <a:r>
              <a:rPr lang="en-US" sz="2800" dirty="0" smtClean="0"/>
              <a:t>Both conditions are ours below</a:t>
            </a:r>
          </a:p>
          <a:p>
            <a:pPr lvl="1"/>
            <a:r>
              <a:rPr lang="en-US" dirty="0" smtClean="0"/>
              <a:t>unless we state otherwise </a:t>
            </a:r>
          </a:p>
          <a:p>
            <a:r>
              <a:rPr lang="en-US" sz="2800" dirty="0" smtClean="0"/>
              <a:t>The </a:t>
            </a:r>
            <a:r>
              <a:rPr lang="en-US" sz="2800" i="1" dirty="0" smtClean="0"/>
              <a:t>m</a:t>
            </a:r>
            <a:r>
              <a:rPr lang="en-US" sz="2800" dirty="0" smtClean="0"/>
              <a:t>-d one is referred to then, if needed, as</a:t>
            </a:r>
            <a:r>
              <a:rPr lang="en-US" sz="2800" i="1" dirty="0" smtClean="0"/>
              <a:t> multidimensional</a:t>
            </a:r>
            <a:r>
              <a:rPr lang="en-US" sz="2800" dirty="0" smtClean="0"/>
              <a:t> (MKP).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CFB5-916A-4DC9-9111-FE3D1538A8DA}" type="slidenum">
              <a:rPr lang="fr-FR" smtClean="0"/>
              <a:pPr/>
              <a:t>13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err="1" smtClean="0"/>
              <a:t>Knapsack</a:t>
            </a:r>
            <a:r>
              <a:rPr lang="fr-FR" dirty="0" smtClean="0"/>
              <a:t> </a:t>
            </a:r>
            <a:r>
              <a:rPr lang="fr-FR" dirty="0" err="1" smtClean="0"/>
              <a:t>Problem</a:t>
            </a:r>
            <a:r>
              <a:rPr lang="fr-FR" dirty="0" smtClean="0"/>
              <a:t> (KP)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142985"/>
            <a:ext cx="8286808" cy="4214842"/>
          </a:xfrm>
        </p:spPr>
        <p:txBody>
          <a:bodyPr>
            <a:noAutofit/>
          </a:bodyPr>
          <a:lstStyle/>
          <a:p>
            <a:r>
              <a:rPr lang="en-US" dirty="0" smtClean="0"/>
              <a:t>The general research orientation for KP and MKP </a:t>
            </a:r>
          </a:p>
          <a:p>
            <a:r>
              <a:rPr lang="en-US" dirty="0" smtClean="0"/>
              <a:t>Find a heuristic providing acceptable approximate result</a:t>
            </a:r>
          </a:p>
          <a:p>
            <a:pPr lvl="1"/>
            <a:r>
              <a:rPr lang="en-US" sz="3200" dirty="0" smtClean="0"/>
              <a:t>For the possibly largest data set </a:t>
            </a:r>
          </a:p>
          <a:p>
            <a:pPr lvl="1"/>
            <a:r>
              <a:rPr lang="en-US" sz="3200" dirty="0" smtClean="0"/>
              <a:t>In the fastest time, </a:t>
            </a:r>
          </a:p>
          <a:p>
            <a:pPr lvl="1"/>
            <a:r>
              <a:rPr lang="en-US" sz="3200" dirty="0" smtClean="0"/>
              <a:t>Or acceptable time</a:t>
            </a:r>
          </a:p>
          <a:p>
            <a:pPr lvl="1"/>
            <a:r>
              <a:rPr lang="en-US" sz="3200" dirty="0" smtClean="0"/>
              <a:t>Given necessary constraints on the computer system used.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CFB5-916A-4DC9-9111-FE3D1538A8DA}" type="slidenum">
              <a:rPr lang="fr-FR" smtClean="0"/>
              <a:pPr/>
              <a:t>14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smtClean="0"/>
              <a:t>KP / </a:t>
            </a:r>
            <a:r>
              <a:rPr lang="fr-FR" dirty="0" err="1" smtClean="0"/>
              <a:t>TkKS</a:t>
            </a:r>
            <a:r>
              <a:rPr lang="fr-FR" dirty="0" smtClean="0"/>
              <a:t> -</a:t>
            </a:r>
            <a:r>
              <a:rPr lang="fr-FR" dirty="0" err="1" smtClean="0"/>
              <a:t>Join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142984"/>
            <a:ext cx="8715404" cy="5072097"/>
          </a:xfrm>
        </p:spPr>
        <p:txBody>
          <a:bodyPr>
            <a:noAutofit/>
          </a:bodyPr>
          <a:lstStyle/>
          <a:p>
            <a:r>
              <a:rPr lang="en-US" sz="4000" dirty="0" smtClean="0"/>
              <a:t>Our research orientation follows the </a:t>
            </a:r>
            <a:r>
              <a:rPr lang="en-US" sz="4000" i="1" dirty="0" smtClean="0"/>
              <a:t>database approach</a:t>
            </a:r>
            <a:r>
              <a:rPr lang="en-US" sz="4000" dirty="0" smtClean="0"/>
              <a:t> </a:t>
            </a:r>
          </a:p>
          <a:p>
            <a:r>
              <a:rPr lang="en-US" sz="4000" dirty="0" smtClean="0"/>
              <a:t>Find an </a:t>
            </a:r>
            <a:r>
              <a:rPr lang="en-US" sz="4000" i="1" dirty="0" smtClean="0"/>
              <a:t>exact</a:t>
            </a:r>
            <a:r>
              <a:rPr lang="en-US" sz="4000" dirty="0" smtClean="0"/>
              <a:t> result</a:t>
            </a:r>
          </a:p>
          <a:p>
            <a:pPr lvl="1"/>
            <a:r>
              <a:rPr lang="en-US" sz="4000" dirty="0" smtClean="0"/>
              <a:t>For a reasonably practical problem subspace</a:t>
            </a:r>
          </a:p>
          <a:p>
            <a:pPr lvl="1"/>
            <a:r>
              <a:rPr lang="en-US" sz="4000" dirty="0" smtClean="0"/>
              <a:t>For </a:t>
            </a:r>
            <a:r>
              <a:rPr lang="en-US" sz="4000" dirty="0" smtClean="0"/>
              <a:t>a database size data </a:t>
            </a:r>
          </a:p>
          <a:p>
            <a:pPr lvl="2"/>
            <a:r>
              <a:rPr lang="en-US" sz="4000" dirty="0" smtClean="0"/>
              <a:t>Say,  1Ktuples per table at least</a:t>
            </a:r>
            <a:endParaRPr lang="en-US" sz="36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CFB5-916A-4DC9-9111-FE3D1538A8DA}" type="slidenum">
              <a:rPr lang="fr-FR" smtClean="0"/>
              <a:pPr/>
              <a:t>15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smtClean="0"/>
              <a:t>KP / </a:t>
            </a:r>
            <a:r>
              <a:rPr lang="fr-FR" dirty="0" err="1" smtClean="0"/>
              <a:t>TkKS</a:t>
            </a:r>
            <a:r>
              <a:rPr lang="fr-FR" dirty="0" smtClean="0"/>
              <a:t> -</a:t>
            </a:r>
            <a:r>
              <a:rPr lang="fr-FR" dirty="0" err="1" smtClean="0"/>
              <a:t>Join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142984"/>
            <a:ext cx="8715404" cy="5072097"/>
          </a:xfrm>
        </p:spPr>
        <p:txBody>
          <a:bodyPr>
            <a:noAutofit/>
          </a:bodyPr>
          <a:lstStyle/>
          <a:p>
            <a:r>
              <a:rPr lang="en-US" sz="4000" dirty="0" smtClean="0"/>
              <a:t>Find an </a:t>
            </a:r>
            <a:r>
              <a:rPr lang="en-US" sz="4000" i="1" dirty="0" smtClean="0"/>
              <a:t>exact</a:t>
            </a:r>
            <a:r>
              <a:rPr lang="en-US" sz="4000" dirty="0" smtClean="0"/>
              <a:t> </a:t>
            </a:r>
            <a:r>
              <a:rPr lang="en-US" sz="4000" dirty="0" smtClean="0"/>
              <a:t>result (continued)</a:t>
            </a:r>
            <a:endParaRPr lang="en-US" sz="4000" dirty="0" smtClean="0"/>
          </a:p>
          <a:p>
            <a:pPr lvl="1"/>
            <a:r>
              <a:rPr lang="en-US" sz="4000" dirty="0" smtClean="0"/>
              <a:t>In </a:t>
            </a:r>
            <a:r>
              <a:rPr lang="en-US" sz="4000" dirty="0" smtClean="0"/>
              <a:t>the fastest time</a:t>
            </a:r>
          </a:p>
          <a:p>
            <a:pPr lvl="1"/>
            <a:r>
              <a:rPr lang="en-US" sz="4000" dirty="0" smtClean="0"/>
              <a:t>Or acceptable time</a:t>
            </a:r>
          </a:p>
          <a:p>
            <a:pPr lvl="2"/>
            <a:r>
              <a:rPr lang="en-US" sz="4000" dirty="0" smtClean="0"/>
              <a:t>Minutes at most</a:t>
            </a:r>
            <a:endParaRPr lang="en-US" sz="3600" dirty="0" smtClean="0"/>
          </a:p>
          <a:p>
            <a:pPr lvl="1"/>
            <a:r>
              <a:rPr lang="en-US" sz="4000" dirty="0" smtClean="0"/>
              <a:t>Given necessary constraints on the computer system used</a:t>
            </a:r>
          </a:p>
          <a:p>
            <a:pPr lvl="2"/>
            <a:r>
              <a:rPr lang="en-US" sz="4000" dirty="0" smtClean="0"/>
              <a:t>Mainly storage cost</a:t>
            </a:r>
            <a:endParaRPr lang="en-US" sz="36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CFB5-916A-4DC9-9111-FE3D1538A8DA}" type="slidenum">
              <a:rPr lang="fr-FR" smtClean="0"/>
              <a:pPr/>
              <a:t>16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err="1" smtClean="0"/>
              <a:t>Knapsack</a:t>
            </a:r>
            <a:r>
              <a:rPr lang="fr-FR" dirty="0" smtClean="0"/>
              <a:t> </a:t>
            </a:r>
            <a:r>
              <a:rPr lang="fr-FR" dirty="0" err="1" smtClean="0"/>
              <a:t>Problem</a:t>
            </a:r>
            <a:r>
              <a:rPr lang="fr-FR" dirty="0" smtClean="0"/>
              <a:t> (KP)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142984"/>
            <a:ext cx="8715404" cy="5072097"/>
          </a:xfrm>
        </p:spPr>
        <p:txBody>
          <a:bodyPr>
            <a:noAutofit/>
          </a:bodyPr>
          <a:lstStyle/>
          <a:p>
            <a:r>
              <a:rPr lang="en-US" sz="4000" dirty="0" smtClean="0"/>
              <a:t>Our reasonably practical problem subspace at present:</a:t>
            </a:r>
          </a:p>
          <a:p>
            <a:pPr lvl="1"/>
            <a:r>
              <a:rPr lang="en-US" sz="4000" dirty="0" smtClean="0"/>
              <a:t>As we already stated </a:t>
            </a:r>
            <a:r>
              <a:rPr lang="en-US" sz="4000" i="1" dirty="0" err="1" smtClean="0"/>
              <a:t>c</a:t>
            </a:r>
            <a:r>
              <a:rPr lang="en-US" sz="4000" i="1" baseline="-25000" dirty="0" err="1" smtClean="0"/>
              <a:t>j</a:t>
            </a:r>
            <a:r>
              <a:rPr lang="en-US" sz="4000" dirty="0" smtClean="0"/>
              <a:t> = </a:t>
            </a:r>
            <a:r>
              <a:rPr lang="en-US" sz="4000" i="1" dirty="0" err="1" smtClean="0"/>
              <a:t>a</a:t>
            </a:r>
            <a:r>
              <a:rPr lang="en-US" sz="4000" i="1" baseline="-25000" dirty="0" err="1" smtClean="0"/>
              <a:t>j</a:t>
            </a:r>
            <a:r>
              <a:rPr lang="en-US" sz="4000" dirty="0" smtClean="0"/>
              <a:t> </a:t>
            </a:r>
          </a:p>
          <a:p>
            <a:pPr lvl="1"/>
            <a:r>
              <a:rPr lang="en-US" sz="4000" dirty="0" smtClean="0"/>
              <a:t>1-d space</a:t>
            </a:r>
          </a:p>
          <a:p>
            <a:pPr lvl="1"/>
            <a:r>
              <a:rPr lang="en-US" sz="4000" dirty="0" smtClean="0"/>
              <a:t> Fixed # of objects for the knapsack</a:t>
            </a:r>
          </a:p>
          <a:p>
            <a:pPr lvl="2"/>
            <a:r>
              <a:rPr lang="en-US" sz="4000" dirty="0" smtClean="0"/>
              <a:t>Join instead of </a:t>
            </a:r>
            <a:r>
              <a:rPr lang="en-US" sz="4000" i="1" dirty="0" smtClean="0"/>
              <a:t>closure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CFB5-916A-4DC9-9111-FE3D1538A8DA}" type="slidenum">
              <a:rPr lang="fr-FR" smtClean="0"/>
              <a:pPr/>
              <a:t>17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err="1" smtClean="0"/>
              <a:t>Knapsack</a:t>
            </a:r>
            <a:r>
              <a:rPr lang="fr-FR" dirty="0" smtClean="0"/>
              <a:t> </a:t>
            </a:r>
            <a:r>
              <a:rPr lang="fr-FR" dirty="0" err="1" smtClean="0"/>
              <a:t>Problem</a:t>
            </a:r>
            <a:r>
              <a:rPr lang="fr-FR" dirty="0" smtClean="0"/>
              <a:t> (KP)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142984"/>
            <a:ext cx="8715404" cy="5072097"/>
          </a:xfrm>
        </p:spPr>
        <p:txBody>
          <a:bodyPr>
            <a:noAutofit/>
          </a:bodyPr>
          <a:lstStyle/>
          <a:p>
            <a:r>
              <a:rPr lang="en-US" sz="3600" dirty="0" smtClean="0"/>
              <a:t>Our reasonably practical problem subspace at present (continued):</a:t>
            </a:r>
          </a:p>
          <a:p>
            <a:pPr lvl="1"/>
            <a:r>
              <a:rPr lang="en-US" sz="3600" dirty="0" smtClean="0"/>
              <a:t>One tuple =  one potential selection</a:t>
            </a:r>
          </a:p>
          <a:p>
            <a:pPr lvl="1"/>
            <a:r>
              <a:rPr lang="en-US" sz="3600" dirty="0" smtClean="0"/>
              <a:t> One object = one tuple with distinct ID</a:t>
            </a:r>
          </a:p>
          <a:p>
            <a:pPr lvl="2"/>
            <a:r>
              <a:rPr lang="en-US" sz="3600" dirty="0" smtClean="0"/>
              <a:t>No objects selected twice in a tuple for the knapsack</a:t>
            </a:r>
          </a:p>
          <a:p>
            <a:r>
              <a:rPr lang="en-US" sz="3600" dirty="0" smtClean="0"/>
              <a:t>Closure, MKP… left for the future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CFB5-916A-4DC9-9111-FE3D1538A8DA}" type="slidenum">
              <a:rPr lang="fr-FR" smtClean="0"/>
              <a:pPr/>
              <a:t>18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Nested loop </a:t>
            </a:r>
            <a:r>
              <a:rPr lang="en-US" sz="4800" dirty="0" err="1" smtClean="0"/>
              <a:t>TkKS</a:t>
            </a:r>
            <a:r>
              <a:rPr lang="en-US" sz="4800" dirty="0" smtClean="0"/>
              <a:t>-Join</a:t>
            </a:r>
            <a:endParaRPr lang="fr-FR" sz="4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285860"/>
            <a:ext cx="8329642" cy="5257800"/>
          </a:xfrm>
        </p:spPr>
        <p:txBody>
          <a:bodyPr>
            <a:normAutofit fontScale="92500"/>
          </a:bodyPr>
          <a:lstStyle/>
          <a:p>
            <a:r>
              <a:rPr lang="fr-FR" dirty="0" smtClean="0"/>
              <a:t>Basic </a:t>
            </a:r>
            <a:r>
              <a:rPr lang="fr-FR" dirty="0" err="1" smtClean="0"/>
              <a:t>cost</a:t>
            </a:r>
            <a:r>
              <a:rPr lang="fr-FR" dirty="0" smtClean="0"/>
              <a:t> for tables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i="1" dirty="0" smtClean="0"/>
              <a:t>n</a:t>
            </a:r>
            <a:r>
              <a:rPr lang="fr-FR" baseline="-25000" dirty="0" smtClean="0"/>
              <a:t>1</a:t>
            </a:r>
            <a:r>
              <a:rPr lang="fr-FR" dirty="0" smtClean="0"/>
              <a:t>…</a:t>
            </a:r>
            <a:r>
              <a:rPr lang="fr-FR" i="1" dirty="0" smtClean="0"/>
              <a:t>n</a:t>
            </a:r>
            <a:r>
              <a:rPr lang="fr-FR" i="1" baseline="-25000" dirty="0" smtClean="0"/>
              <a:t>m </a:t>
            </a:r>
            <a:r>
              <a:rPr lang="fr-FR" i="1" dirty="0" smtClean="0"/>
              <a:t> </a:t>
            </a:r>
            <a:r>
              <a:rPr lang="fr-FR" dirty="0" err="1" smtClean="0"/>
              <a:t>tuples</a:t>
            </a:r>
            <a:endParaRPr lang="fr-FR" baseline="-25000" dirty="0" smtClean="0"/>
          </a:p>
          <a:p>
            <a:pPr lvl="1"/>
            <a:r>
              <a:rPr lang="en-US" i="1" dirty="0" smtClean="0"/>
              <a:t>O</a:t>
            </a:r>
            <a:r>
              <a:rPr lang="en-US" dirty="0" smtClean="0"/>
              <a:t> (</a:t>
            </a:r>
            <a:r>
              <a:rPr lang="en-US" i="1" dirty="0" smtClean="0"/>
              <a:t>n</a:t>
            </a:r>
            <a:r>
              <a:rPr lang="en-US" baseline="-25000" dirty="0" smtClean="0"/>
              <a:t>1</a:t>
            </a:r>
            <a:r>
              <a:rPr lang="en-US" dirty="0" smtClean="0"/>
              <a:t>*…*</a:t>
            </a:r>
            <a:r>
              <a:rPr lang="en-US" i="1" dirty="0" smtClean="0"/>
              <a:t>n</a:t>
            </a:r>
            <a:r>
              <a:rPr lang="en-US" i="1" baseline="-25000" dirty="0" smtClean="0"/>
              <a:t>m</a:t>
            </a:r>
            <a:r>
              <a:rPr lang="en-US" dirty="0" smtClean="0"/>
              <a:t>)</a:t>
            </a:r>
          </a:p>
          <a:p>
            <a:r>
              <a:rPr lang="en-US" dirty="0" smtClean="0"/>
              <a:t>To accelerate the calculus start with:</a:t>
            </a:r>
          </a:p>
          <a:p>
            <a:pPr lvl="1"/>
            <a:r>
              <a:rPr lang="en-US" sz="3200" dirty="0" smtClean="0"/>
              <a:t>Evaluation of the restrictions </a:t>
            </a:r>
            <a:r>
              <a:rPr lang="en-US" sz="3200" i="1" dirty="0" err="1" smtClean="0"/>
              <a:t>t</a:t>
            </a:r>
            <a:r>
              <a:rPr lang="en-US" sz="3200" i="1" baseline="-25000" dirty="0" err="1" smtClean="0"/>
              <a:t>i</a:t>
            </a:r>
            <a:r>
              <a:rPr lang="en-US" sz="3200" i="1" baseline="-25000" dirty="0" smtClean="0"/>
              <a:t> </a:t>
            </a:r>
            <a:r>
              <a:rPr lang="en-US" sz="3200" dirty="0" smtClean="0"/>
              <a:t> &lt; </a:t>
            </a:r>
            <a:r>
              <a:rPr lang="en-US" sz="3200" i="1" dirty="0" smtClean="0"/>
              <a:t>C</a:t>
            </a:r>
            <a:r>
              <a:rPr lang="en-US" sz="3200" dirty="0" smtClean="0"/>
              <a:t>  </a:t>
            </a:r>
          </a:p>
          <a:p>
            <a:pPr lvl="1"/>
            <a:r>
              <a:rPr lang="en-US" sz="3200" dirty="0" smtClean="0"/>
              <a:t>Evaluation of </a:t>
            </a:r>
            <a:r>
              <a:rPr lang="en-US" sz="3200" i="1" dirty="0" err="1" smtClean="0"/>
              <a:t>t</a:t>
            </a:r>
            <a:r>
              <a:rPr lang="en-US" sz="3200" i="1" baseline="-25000" dirty="0" err="1" smtClean="0"/>
              <a:t>i</a:t>
            </a:r>
            <a:r>
              <a:rPr lang="en-US" sz="3200" dirty="0" smtClean="0"/>
              <a:t> ≤ </a:t>
            </a:r>
            <a:r>
              <a:rPr lang="en-US" sz="3200" i="1" dirty="0" smtClean="0"/>
              <a:t>C</a:t>
            </a:r>
            <a:r>
              <a:rPr lang="en-US" sz="3200" dirty="0" smtClean="0"/>
              <a:t> – (Min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+…+</a:t>
            </a:r>
            <a:r>
              <a:rPr lang="en-US" sz="3200" dirty="0" err="1" smtClean="0"/>
              <a:t>Min</a:t>
            </a:r>
            <a:r>
              <a:rPr lang="en-US" sz="3200" i="1" baseline="-25000" dirty="0" err="1" smtClean="0"/>
              <a:t>j</a:t>
            </a:r>
            <a:r>
              <a:rPr lang="en-US" sz="3200" dirty="0" smtClean="0"/>
              <a:t>+…+</a:t>
            </a:r>
            <a:r>
              <a:rPr lang="en-US" sz="3200" dirty="0" err="1" smtClean="0"/>
              <a:t>Min</a:t>
            </a:r>
            <a:r>
              <a:rPr lang="en-US" sz="3200" i="1" baseline="-25000" dirty="0" err="1" smtClean="0"/>
              <a:t>m</a:t>
            </a:r>
            <a:r>
              <a:rPr lang="en-US" sz="3200" dirty="0" smtClean="0"/>
              <a:t>) </a:t>
            </a:r>
          </a:p>
          <a:p>
            <a:pPr lvl="2"/>
            <a:r>
              <a:rPr lang="en-US" sz="3200" dirty="0" smtClean="0"/>
              <a:t>for any </a:t>
            </a:r>
            <a:r>
              <a:rPr lang="en-US" sz="3200" i="1" dirty="0" smtClean="0"/>
              <a:t>j </a:t>
            </a:r>
            <a:r>
              <a:rPr lang="en-US" sz="3200" dirty="0" smtClean="0"/>
              <a:t>≠ </a:t>
            </a:r>
            <a:r>
              <a:rPr lang="en-US" sz="3200" i="1" dirty="0" err="1" smtClean="0"/>
              <a:t>i</a:t>
            </a:r>
            <a:r>
              <a:rPr lang="en-US" sz="3200" dirty="0" smtClean="0"/>
              <a:t> </a:t>
            </a:r>
          </a:p>
          <a:p>
            <a:pPr lvl="2"/>
            <a:r>
              <a:rPr lang="en-US" sz="3200" dirty="0" smtClean="0"/>
              <a:t>DBMS may easily maintain the </a:t>
            </a:r>
            <a:r>
              <a:rPr lang="en-US" sz="3200" dirty="0" err="1" smtClean="0"/>
              <a:t>Min</a:t>
            </a:r>
            <a:r>
              <a:rPr lang="en-US" sz="3200" i="1" baseline="-25000" dirty="0" err="1" smtClean="0"/>
              <a:t>j</a:t>
            </a:r>
            <a:r>
              <a:rPr lang="en-US" sz="3200" i="1" baseline="-25000" dirty="0" smtClean="0"/>
              <a:t>  </a:t>
            </a:r>
            <a:r>
              <a:rPr lang="en-US" sz="3200" dirty="0" smtClean="0"/>
              <a:t>statistics</a:t>
            </a:r>
          </a:p>
          <a:p>
            <a:pPr lvl="2"/>
            <a:r>
              <a:rPr lang="en-US" sz="3200" dirty="0" smtClean="0"/>
              <a:t>Cost can be </a:t>
            </a:r>
            <a:r>
              <a:rPr lang="en-US" sz="3200" i="1" dirty="0" smtClean="0"/>
              <a:t>O</a:t>
            </a:r>
            <a:r>
              <a:rPr lang="en-US" sz="3200" dirty="0" smtClean="0"/>
              <a:t>(</a:t>
            </a:r>
            <a:r>
              <a:rPr lang="en-US" sz="3200" i="1" dirty="0" smtClean="0"/>
              <a:t>m</a:t>
            </a:r>
            <a:r>
              <a:rPr lang="en-US" sz="3200" dirty="0" smtClean="0"/>
              <a:t>) or even </a:t>
            </a:r>
            <a:r>
              <a:rPr lang="en-US" sz="3200" i="1" dirty="0" smtClean="0"/>
              <a:t>O </a:t>
            </a:r>
            <a:r>
              <a:rPr lang="en-US" sz="3200" dirty="0" smtClean="0"/>
              <a:t>(1) only</a:t>
            </a:r>
          </a:p>
          <a:p>
            <a:pPr lvl="1"/>
            <a:r>
              <a:rPr lang="en-US" sz="3200" dirty="0" smtClean="0"/>
              <a:t>Idem for </a:t>
            </a:r>
            <a:r>
              <a:rPr lang="en-US" sz="3200" i="1" dirty="0" smtClean="0"/>
              <a:t>C </a:t>
            </a:r>
            <a:r>
              <a:rPr lang="en-US" sz="3200" dirty="0" smtClean="0"/>
              <a:t>≥ Max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+…+</a:t>
            </a:r>
            <a:r>
              <a:rPr lang="en-US" sz="3200" dirty="0" err="1" smtClean="0"/>
              <a:t>Max</a:t>
            </a:r>
            <a:r>
              <a:rPr lang="en-US" sz="3200" i="1" baseline="-25000" dirty="0" err="1" smtClean="0"/>
              <a:t>m</a:t>
            </a:r>
            <a:r>
              <a:rPr lang="en-US" sz="3200" dirty="0" smtClean="0"/>
              <a:t> ? </a:t>
            </a:r>
            <a:endParaRPr lang="fr-FR" sz="32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CFB5-916A-4DC9-9111-FE3D1538A8DA}" type="slidenum">
              <a:rPr lang="fr-FR" smtClean="0"/>
              <a:pPr/>
              <a:t>19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Knapsack Join (KS-Join)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join </a:t>
            </a:r>
            <a:r>
              <a:rPr lang="en-US" dirty="0" smtClean="0"/>
              <a:t>defined by the </a:t>
            </a:r>
            <a:r>
              <a:rPr lang="en-US" dirty="0"/>
              <a:t>sum of the join attributes </a:t>
            </a:r>
            <a:r>
              <a:rPr lang="en-US" dirty="0" smtClean="0"/>
              <a:t>being at </a:t>
            </a:r>
            <a:r>
              <a:rPr lang="en-US" dirty="0"/>
              <a:t>most some </a:t>
            </a:r>
            <a:r>
              <a:rPr lang="en-US" dirty="0" smtClean="0"/>
              <a:t>constant</a:t>
            </a:r>
          </a:p>
          <a:p>
            <a:r>
              <a:rPr lang="en-US" dirty="0" smtClean="0"/>
              <a:t>Father of 4 kids wishing to buy  toys for at most  100€ total</a:t>
            </a:r>
          </a:p>
          <a:p>
            <a:r>
              <a:rPr lang="en-US" dirty="0" smtClean="0"/>
              <a:t>A person wishing to buy a computer tower, a screen, a printer and a desk for at most 1000 €</a:t>
            </a:r>
          </a:p>
          <a:p>
            <a:r>
              <a:rPr lang="en-US" dirty="0" smtClean="0"/>
              <a:t>….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CFB5-916A-4DC9-9111-FE3D1538A8DA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Nested loop </a:t>
            </a:r>
            <a:r>
              <a:rPr lang="en-US" sz="4800" dirty="0" err="1" smtClean="0"/>
              <a:t>TkKS</a:t>
            </a:r>
            <a:r>
              <a:rPr lang="en-US" sz="4800" dirty="0" smtClean="0"/>
              <a:t>-Join</a:t>
            </a:r>
            <a:endParaRPr lang="fr-FR" sz="4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285860"/>
            <a:ext cx="8329642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Self-joint of a table with its copies</a:t>
            </a:r>
          </a:p>
          <a:p>
            <a:r>
              <a:rPr lang="en-US" sz="3200" dirty="0" smtClean="0"/>
              <a:t>Since KS-join is commutative  one may avoid doubles </a:t>
            </a:r>
          </a:p>
          <a:p>
            <a:pPr lvl="1"/>
            <a:r>
              <a:rPr lang="en-US" sz="2800" dirty="0" smtClean="0"/>
              <a:t>E.g. if we have </a:t>
            </a:r>
            <a:r>
              <a:rPr lang="en-US" dirty="0" err="1" smtClean="0"/>
              <a:t>tuple</a:t>
            </a:r>
            <a:r>
              <a:rPr lang="en-US" dirty="0" smtClean="0"/>
              <a:t> (</a:t>
            </a:r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t</a:t>
            </a:r>
            <a:r>
              <a:rPr lang="en-US" baseline="-25000" dirty="0" smtClean="0"/>
              <a:t>2</a:t>
            </a:r>
            <a:r>
              <a:rPr lang="en-US" dirty="0" smtClean="0"/>
              <a:t>) then we should not have the </a:t>
            </a:r>
            <a:r>
              <a:rPr lang="en-US" dirty="0" err="1" smtClean="0"/>
              <a:t>tuple</a:t>
            </a:r>
            <a:r>
              <a:rPr lang="en-US" dirty="0" smtClean="0"/>
              <a:t> </a:t>
            </a:r>
            <a:r>
              <a:rPr lang="en-US" dirty="0" err="1" smtClean="0"/>
              <a:t>tuples</a:t>
            </a:r>
            <a:r>
              <a:rPr lang="en-US" dirty="0" smtClean="0"/>
              <a:t> (</a:t>
            </a:r>
            <a:r>
              <a:rPr lang="en-US" i="1" dirty="0" smtClean="0"/>
              <a:t>t</a:t>
            </a:r>
            <a:r>
              <a:rPr lang="en-US" baseline="-25000" dirty="0" smtClean="0"/>
              <a:t>2</a:t>
            </a:r>
            <a:r>
              <a:rPr lang="en-US" dirty="0" smtClean="0"/>
              <a:t>, </a:t>
            </a:r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 In general, we need only one </a:t>
            </a:r>
            <a:r>
              <a:rPr lang="en-US" dirty="0" err="1" smtClean="0"/>
              <a:t>tuple</a:t>
            </a:r>
            <a:r>
              <a:rPr lang="en-US" dirty="0" smtClean="0"/>
              <a:t> from all its permutations </a:t>
            </a:r>
          </a:p>
          <a:p>
            <a:r>
              <a:rPr lang="en-US" sz="3200" dirty="0" smtClean="0"/>
              <a:t>The </a:t>
            </a:r>
            <a:r>
              <a:rPr lang="en-US" dirty="0" smtClean="0"/>
              <a:t>optimizing c</a:t>
            </a:r>
            <a:r>
              <a:rPr lang="en-US" sz="3200" dirty="0" smtClean="0"/>
              <a:t>uts the complexity and calculus time by half, at least</a:t>
            </a:r>
          </a:p>
          <a:p>
            <a:r>
              <a:rPr lang="en-US" dirty="0" smtClean="0"/>
              <a:t>Final word: we may have  </a:t>
            </a:r>
          </a:p>
          <a:p>
            <a:pPr lvl="1"/>
            <a:r>
              <a:rPr lang="en-US" i="1" dirty="0" smtClean="0"/>
              <a:t>O</a:t>
            </a:r>
            <a:r>
              <a:rPr lang="en-US" dirty="0" smtClean="0"/>
              <a:t> (</a:t>
            </a:r>
            <a:r>
              <a:rPr lang="en-US" i="1" dirty="0" smtClean="0"/>
              <a:t>n</a:t>
            </a:r>
            <a:r>
              <a:rPr lang="en-US" baseline="-25000" dirty="0" smtClean="0"/>
              <a:t>1</a:t>
            </a:r>
            <a:r>
              <a:rPr lang="en-US" dirty="0" smtClean="0"/>
              <a:t>*…*</a:t>
            </a:r>
            <a:r>
              <a:rPr lang="en-US" i="1" dirty="0" smtClean="0"/>
              <a:t>n</a:t>
            </a:r>
            <a:r>
              <a:rPr lang="en-US" i="1" baseline="-25000" dirty="0" smtClean="0"/>
              <a:t>m </a:t>
            </a:r>
            <a:r>
              <a:rPr lang="en-US" dirty="0" smtClean="0"/>
              <a:t>/</a:t>
            </a:r>
            <a:r>
              <a:rPr lang="en-US" i="1" dirty="0" smtClean="0"/>
              <a:t>S</a:t>
            </a:r>
            <a:r>
              <a:rPr lang="en-US" dirty="0" smtClean="0"/>
              <a:t>), where </a:t>
            </a:r>
            <a:r>
              <a:rPr lang="en-US" i="1" dirty="0" smtClean="0"/>
              <a:t>S</a:t>
            </a:r>
            <a:r>
              <a:rPr lang="en-US" dirty="0" smtClean="0"/>
              <a:t> ≥ 1</a:t>
            </a:r>
            <a:endParaRPr lang="en-US" sz="2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CFB5-916A-4DC9-9111-FE3D1538A8DA}" type="slidenum">
              <a:rPr lang="fr-FR" smtClean="0"/>
              <a:pPr/>
              <a:t>20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Sort-Merge </a:t>
            </a:r>
            <a:r>
              <a:rPr lang="en-US" b="1" dirty="0" err="1" smtClean="0"/>
              <a:t>TkKS</a:t>
            </a:r>
            <a:r>
              <a:rPr lang="en-US" b="1" dirty="0" smtClean="0"/>
              <a:t>-Join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428736"/>
            <a:ext cx="7829576" cy="614354"/>
          </a:xfrm>
        </p:spPr>
        <p:txBody>
          <a:bodyPr/>
          <a:lstStyle/>
          <a:p>
            <a:r>
              <a:rPr lang="fr-FR" dirty="0" smtClean="0"/>
              <a:t>2-</a:t>
            </a:r>
            <a:r>
              <a:rPr lang="fr-FR" dirty="0" err="1" smtClean="0"/>
              <a:t>way</a:t>
            </a:r>
            <a:r>
              <a:rPr lang="fr-FR" dirty="0" smtClean="0"/>
              <a:t> </a:t>
            </a:r>
            <a:r>
              <a:rPr lang="fr-FR" dirty="0" err="1" smtClean="0"/>
              <a:t>join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CFB5-916A-4DC9-9111-FE3D1538A8DA}" type="slidenum">
              <a:rPr lang="fr-FR" smtClean="0"/>
              <a:pPr/>
              <a:t>21</a:t>
            </a:fld>
            <a:endParaRPr lang="fr-FR"/>
          </a:p>
        </p:txBody>
      </p:sp>
      <p:sp>
        <p:nvSpPr>
          <p:cNvPr id="1103" name="Rectangle 7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pSp>
        <p:nvGrpSpPr>
          <p:cNvPr id="1058" name="Group 34"/>
          <p:cNvGrpSpPr>
            <a:grpSpLocks noChangeAspect="1"/>
          </p:cNvGrpSpPr>
          <p:nvPr/>
        </p:nvGrpSpPr>
        <p:grpSpPr bwMode="auto">
          <a:xfrm>
            <a:off x="0" y="2285992"/>
            <a:ext cx="8858280" cy="4099953"/>
            <a:chOff x="2851" y="-264"/>
            <a:chExt cx="6909" cy="3379"/>
          </a:xfrm>
        </p:grpSpPr>
        <p:sp>
          <p:nvSpPr>
            <p:cNvPr id="1102" name="AutoShape 78"/>
            <p:cNvSpPr>
              <a:spLocks noChangeAspect="1" noChangeArrowheads="1" noTextEdit="1"/>
            </p:cNvSpPr>
            <p:nvPr/>
          </p:nvSpPr>
          <p:spPr bwMode="auto">
            <a:xfrm>
              <a:off x="2851" y="-264"/>
              <a:ext cx="6909" cy="3333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01" name="AutoShape 77"/>
            <p:cNvSpPr>
              <a:spLocks noChangeShapeType="1"/>
            </p:cNvSpPr>
            <p:nvPr/>
          </p:nvSpPr>
          <p:spPr bwMode="auto">
            <a:xfrm flipV="1">
              <a:off x="5419" y="-44"/>
              <a:ext cx="1" cy="271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00" name="AutoShape 76"/>
            <p:cNvSpPr>
              <a:spLocks noChangeShapeType="1"/>
            </p:cNvSpPr>
            <p:nvPr/>
          </p:nvSpPr>
          <p:spPr bwMode="auto">
            <a:xfrm>
              <a:off x="5367" y="2274"/>
              <a:ext cx="106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99" name="AutoShape 75"/>
            <p:cNvSpPr>
              <a:spLocks noChangeShapeType="1"/>
            </p:cNvSpPr>
            <p:nvPr/>
          </p:nvSpPr>
          <p:spPr bwMode="auto">
            <a:xfrm>
              <a:off x="5367" y="1838"/>
              <a:ext cx="107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98" name="AutoShape 74"/>
            <p:cNvSpPr>
              <a:spLocks noChangeShapeType="1"/>
            </p:cNvSpPr>
            <p:nvPr/>
          </p:nvSpPr>
          <p:spPr bwMode="auto">
            <a:xfrm>
              <a:off x="5367" y="1409"/>
              <a:ext cx="107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97" name="AutoShape 73"/>
            <p:cNvSpPr>
              <a:spLocks noChangeShapeType="1"/>
            </p:cNvSpPr>
            <p:nvPr/>
          </p:nvSpPr>
          <p:spPr bwMode="auto">
            <a:xfrm>
              <a:off x="5367" y="1011"/>
              <a:ext cx="107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96" name="AutoShape 72"/>
            <p:cNvSpPr>
              <a:spLocks noChangeShapeType="1"/>
            </p:cNvSpPr>
            <p:nvPr/>
          </p:nvSpPr>
          <p:spPr bwMode="auto">
            <a:xfrm>
              <a:off x="5367" y="589"/>
              <a:ext cx="107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90" name="AutoShape 66"/>
            <p:cNvSpPr>
              <a:spLocks noChangeShapeType="1"/>
            </p:cNvSpPr>
            <p:nvPr/>
          </p:nvSpPr>
          <p:spPr bwMode="auto">
            <a:xfrm rot="5400000" flipV="1">
              <a:off x="6775" y="1314"/>
              <a:ext cx="1" cy="271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89" name="AutoShape 65"/>
            <p:cNvSpPr>
              <a:spLocks noChangeShapeType="1"/>
            </p:cNvSpPr>
            <p:nvPr/>
          </p:nvSpPr>
          <p:spPr bwMode="auto">
            <a:xfrm rot="5400000">
              <a:off x="5790" y="2675"/>
              <a:ext cx="106" cy="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88" name="AutoShape 64"/>
            <p:cNvSpPr>
              <a:spLocks noChangeShapeType="1"/>
            </p:cNvSpPr>
            <p:nvPr/>
          </p:nvSpPr>
          <p:spPr bwMode="auto">
            <a:xfrm rot="5400000">
              <a:off x="6189" y="2674"/>
              <a:ext cx="105" cy="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87" name="AutoShape 63"/>
            <p:cNvSpPr>
              <a:spLocks noChangeShapeType="1"/>
            </p:cNvSpPr>
            <p:nvPr/>
          </p:nvSpPr>
          <p:spPr bwMode="auto">
            <a:xfrm rot="5400000">
              <a:off x="6585" y="2674"/>
              <a:ext cx="105" cy="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86" name="AutoShape 62"/>
            <p:cNvSpPr>
              <a:spLocks noChangeShapeType="1"/>
            </p:cNvSpPr>
            <p:nvPr/>
          </p:nvSpPr>
          <p:spPr bwMode="auto">
            <a:xfrm rot="5400000">
              <a:off x="6966" y="2673"/>
              <a:ext cx="106" cy="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85" name="AutoShape 61"/>
            <p:cNvSpPr>
              <a:spLocks noChangeShapeType="1"/>
            </p:cNvSpPr>
            <p:nvPr/>
          </p:nvSpPr>
          <p:spPr bwMode="auto">
            <a:xfrm rot="5400000">
              <a:off x="7405" y="2674"/>
              <a:ext cx="106" cy="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79" name="AutoShape 55"/>
            <p:cNvSpPr>
              <a:spLocks noChangeShapeType="1"/>
            </p:cNvSpPr>
            <p:nvPr/>
          </p:nvSpPr>
          <p:spPr bwMode="auto">
            <a:xfrm>
              <a:off x="5419" y="590"/>
              <a:ext cx="2038" cy="208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78" name="Text Box 54"/>
            <p:cNvSpPr txBox="1">
              <a:spLocks noChangeArrowheads="1"/>
            </p:cNvSpPr>
            <p:nvPr/>
          </p:nvSpPr>
          <p:spPr bwMode="auto">
            <a:xfrm>
              <a:off x="7058" y="1182"/>
              <a:ext cx="897" cy="38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0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C</a:t>
              </a:r>
              <a:r>
                <a:rPr kumimoji="0" lang="fr-FR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=150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7" name="AutoShape 53"/>
            <p:cNvSpPr>
              <a:spLocks noChangeArrowheads="1"/>
            </p:cNvSpPr>
            <p:nvPr/>
          </p:nvSpPr>
          <p:spPr bwMode="auto">
            <a:xfrm>
              <a:off x="5367" y="212"/>
              <a:ext cx="65" cy="92"/>
            </a:xfrm>
            <a:prstGeom prst="flowChartSummingJunction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76" name="AutoShape 52"/>
            <p:cNvSpPr>
              <a:spLocks noChangeArrowheads="1"/>
            </p:cNvSpPr>
            <p:nvPr/>
          </p:nvSpPr>
          <p:spPr bwMode="auto">
            <a:xfrm>
              <a:off x="5367" y="716"/>
              <a:ext cx="66" cy="92"/>
            </a:xfrm>
            <a:prstGeom prst="flowChartSummingJunction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75" name="AutoShape 51"/>
            <p:cNvSpPr>
              <a:spLocks noChangeArrowheads="1"/>
            </p:cNvSpPr>
            <p:nvPr/>
          </p:nvSpPr>
          <p:spPr bwMode="auto">
            <a:xfrm>
              <a:off x="5406" y="1328"/>
              <a:ext cx="67" cy="92"/>
            </a:xfrm>
            <a:prstGeom prst="flowChartSummingJunction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74" name="AutoShape 50"/>
            <p:cNvSpPr>
              <a:spLocks noChangeArrowheads="1"/>
            </p:cNvSpPr>
            <p:nvPr/>
          </p:nvSpPr>
          <p:spPr bwMode="auto">
            <a:xfrm>
              <a:off x="5367" y="2107"/>
              <a:ext cx="66" cy="92"/>
            </a:xfrm>
            <a:prstGeom prst="flowChartSummingJunction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73" name="Oval 49"/>
            <p:cNvSpPr>
              <a:spLocks noChangeArrowheads="1"/>
            </p:cNvSpPr>
            <p:nvPr/>
          </p:nvSpPr>
          <p:spPr bwMode="auto">
            <a:xfrm>
              <a:off x="5707" y="2622"/>
              <a:ext cx="94" cy="10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72" name="Oval 48"/>
            <p:cNvSpPr>
              <a:spLocks noChangeArrowheads="1"/>
            </p:cNvSpPr>
            <p:nvPr/>
          </p:nvSpPr>
          <p:spPr bwMode="auto">
            <a:xfrm>
              <a:off x="6041" y="2622"/>
              <a:ext cx="93" cy="10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71" name="Oval 47"/>
            <p:cNvSpPr>
              <a:spLocks noChangeArrowheads="1"/>
            </p:cNvSpPr>
            <p:nvPr/>
          </p:nvSpPr>
          <p:spPr bwMode="auto">
            <a:xfrm>
              <a:off x="6715" y="2622"/>
              <a:ext cx="94" cy="10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70" name="Oval 46"/>
            <p:cNvSpPr>
              <a:spLocks noChangeArrowheads="1"/>
            </p:cNvSpPr>
            <p:nvPr/>
          </p:nvSpPr>
          <p:spPr bwMode="auto">
            <a:xfrm>
              <a:off x="7165" y="2622"/>
              <a:ext cx="94" cy="10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69" name="AutoShape 45"/>
            <p:cNvSpPr>
              <a:spLocks noChangeShapeType="1"/>
            </p:cNvSpPr>
            <p:nvPr/>
          </p:nvSpPr>
          <p:spPr bwMode="auto">
            <a:xfrm>
              <a:off x="5475" y="258"/>
              <a:ext cx="1" cy="85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68" name="AutoShape 44"/>
            <p:cNvSpPr>
              <a:spLocks noChangeShapeType="1"/>
            </p:cNvSpPr>
            <p:nvPr/>
          </p:nvSpPr>
          <p:spPr bwMode="auto">
            <a:xfrm>
              <a:off x="5474" y="1098"/>
              <a:ext cx="233" cy="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67" name="AutoShape 43"/>
            <p:cNvSpPr>
              <a:spLocks noChangeShapeType="1"/>
            </p:cNvSpPr>
            <p:nvPr/>
          </p:nvSpPr>
          <p:spPr bwMode="auto">
            <a:xfrm>
              <a:off x="6079" y="1109"/>
              <a:ext cx="2" cy="26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66" name="AutoShape 42"/>
            <p:cNvSpPr>
              <a:spLocks noChangeShapeType="1"/>
            </p:cNvSpPr>
            <p:nvPr/>
          </p:nvSpPr>
          <p:spPr bwMode="auto">
            <a:xfrm>
              <a:off x="5698" y="1108"/>
              <a:ext cx="383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65" name="AutoShape 41"/>
            <p:cNvSpPr>
              <a:spLocks noChangeShapeType="1"/>
            </p:cNvSpPr>
            <p:nvPr/>
          </p:nvSpPr>
          <p:spPr bwMode="auto">
            <a:xfrm>
              <a:off x="6081" y="1370"/>
              <a:ext cx="655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64" name="AutoShape 40"/>
            <p:cNvSpPr>
              <a:spLocks noChangeShapeType="1"/>
            </p:cNvSpPr>
            <p:nvPr/>
          </p:nvSpPr>
          <p:spPr bwMode="auto">
            <a:xfrm>
              <a:off x="6734" y="1370"/>
              <a:ext cx="2" cy="82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63" name="AutoShape 39"/>
            <p:cNvSpPr>
              <a:spLocks noChangeShapeType="1"/>
            </p:cNvSpPr>
            <p:nvPr/>
          </p:nvSpPr>
          <p:spPr bwMode="auto">
            <a:xfrm>
              <a:off x="6715" y="2198"/>
              <a:ext cx="470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62" name="AutoShape 38"/>
            <p:cNvSpPr>
              <a:spLocks noChangeArrowheads="1"/>
            </p:cNvSpPr>
            <p:nvPr/>
          </p:nvSpPr>
          <p:spPr bwMode="auto">
            <a:xfrm>
              <a:off x="5892" y="1328"/>
              <a:ext cx="187" cy="168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61" name="Text Box 37"/>
            <p:cNvSpPr txBox="1">
              <a:spLocks noChangeArrowheads="1"/>
            </p:cNvSpPr>
            <p:nvPr/>
          </p:nvSpPr>
          <p:spPr bwMode="auto">
            <a:xfrm>
              <a:off x="4830" y="474"/>
              <a:ext cx="518" cy="33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150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0" name="Text Box 36"/>
            <p:cNvSpPr txBox="1">
              <a:spLocks noChangeArrowheads="1"/>
            </p:cNvSpPr>
            <p:nvPr/>
          </p:nvSpPr>
          <p:spPr bwMode="auto">
            <a:xfrm>
              <a:off x="7185" y="2728"/>
              <a:ext cx="517" cy="38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150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9" name="AutoShape 35"/>
            <p:cNvSpPr>
              <a:spLocks noChangeArrowheads="1"/>
            </p:cNvSpPr>
            <p:nvPr/>
          </p:nvSpPr>
          <p:spPr bwMode="auto">
            <a:xfrm>
              <a:off x="5367" y="1012"/>
              <a:ext cx="66" cy="92"/>
            </a:xfrm>
            <a:prstGeom prst="flowChartSummingJunction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Sort-Merge </a:t>
            </a:r>
            <a:r>
              <a:rPr lang="en-US" sz="4800" b="1" dirty="0" err="1" smtClean="0"/>
              <a:t>TkKS</a:t>
            </a:r>
            <a:r>
              <a:rPr lang="en-US" sz="4800" b="1" dirty="0" smtClean="0"/>
              <a:t>-Join</a:t>
            </a:r>
            <a:endParaRPr lang="fr-FR" sz="4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285860"/>
            <a:ext cx="8329642" cy="5257800"/>
          </a:xfrm>
        </p:spPr>
        <p:txBody>
          <a:bodyPr>
            <a:normAutofit fontScale="92500" lnSpcReduction="10000"/>
          </a:bodyPr>
          <a:lstStyle/>
          <a:p>
            <a:pPr marL="571500" indent="-514350"/>
            <a:r>
              <a:rPr lang="en-US" sz="4000" dirty="0" smtClean="0"/>
              <a:t>Processing cost of 3-way </a:t>
            </a:r>
            <a:r>
              <a:rPr lang="en-US" sz="4000" dirty="0" err="1" smtClean="0"/>
              <a:t>TkKS</a:t>
            </a:r>
            <a:r>
              <a:rPr lang="en-US" sz="4000" dirty="0" smtClean="0"/>
              <a:t>-Join</a:t>
            </a:r>
            <a:endParaRPr lang="en-US" sz="4000" i="1" dirty="0" smtClean="0"/>
          </a:p>
          <a:p>
            <a:pPr lvl="1"/>
            <a:r>
              <a:rPr lang="en-US" sz="3200" i="1" dirty="0" smtClean="0"/>
              <a:t>   O</a:t>
            </a:r>
            <a:r>
              <a:rPr lang="en-US" sz="3200" dirty="0" smtClean="0"/>
              <a:t> (</a:t>
            </a:r>
            <a:r>
              <a:rPr lang="en-US" sz="3200" i="1" dirty="0" smtClean="0"/>
              <a:t>n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+</a:t>
            </a:r>
            <a:r>
              <a:rPr lang="en-US" sz="3200" i="1" dirty="0" smtClean="0"/>
              <a:t>n</a:t>
            </a:r>
            <a:r>
              <a:rPr lang="en-US" sz="3200" baseline="-25000" dirty="0" smtClean="0"/>
              <a:t>2</a:t>
            </a:r>
            <a:r>
              <a:rPr lang="en-US" sz="3200" i="1" baseline="-25000" dirty="0" smtClean="0"/>
              <a:t> </a:t>
            </a:r>
            <a:r>
              <a:rPr lang="en-US" sz="3200" dirty="0" smtClean="0"/>
              <a:t>)  in general</a:t>
            </a:r>
          </a:p>
          <a:p>
            <a:pPr lvl="1"/>
            <a:r>
              <a:rPr lang="en-US" sz="3200" dirty="0" smtClean="0"/>
              <a:t>   </a:t>
            </a:r>
            <a:r>
              <a:rPr lang="en-US" sz="3200" i="1" dirty="0" smtClean="0"/>
              <a:t>O</a:t>
            </a:r>
            <a:r>
              <a:rPr lang="en-US" sz="3200" dirty="0" smtClean="0"/>
              <a:t> ((</a:t>
            </a:r>
            <a:r>
              <a:rPr lang="en-US" sz="3200" i="1" dirty="0" smtClean="0"/>
              <a:t>n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+</a:t>
            </a:r>
            <a:r>
              <a:rPr lang="en-US" sz="3200" i="1" dirty="0" smtClean="0"/>
              <a:t>n</a:t>
            </a:r>
            <a:r>
              <a:rPr lang="en-US" sz="3200" baseline="-25000" dirty="0" smtClean="0"/>
              <a:t>2</a:t>
            </a:r>
            <a:r>
              <a:rPr lang="en-US" sz="3200" i="1" baseline="-25000" dirty="0" smtClean="0"/>
              <a:t> </a:t>
            </a:r>
            <a:r>
              <a:rPr lang="en-US" sz="3200" dirty="0" smtClean="0"/>
              <a:t>)/2)  for self-join</a:t>
            </a:r>
          </a:p>
          <a:p>
            <a:r>
              <a:rPr lang="en-US" sz="3600" dirty="0" smtClean="0"/>
              <a:t> For </a:t>
            </a:r>
            <a:r>
              <a:rPr lang="en-US" sz="3600" i="1" dirty="0" smtClean="0"/>
              <a:t>n</a:t>
            </a:r>
            <a:r>
              <a:rPr lang="en-US" sz="3600" dirty="0" smtClean="0"/>
              <a:t>-way </a:t>
            </a:r>
            <a:r>
              <a:rPr lang="en-US" sz="3600" dirty="0" err="1" smtClean="0"/>
              <a:t>TkKS</a:t>
            </a:r>
            <a:r>
              <a:rPr lang="en-US" sz="3600" dirty="0" smtClean="0"/>
              <a:t>-Join</a:t>
            </a:r>
          </a:p>
          <a:p>
            <a:pPr marL="1143000" lvl="1" indent="-742950"/>
            <a:r>
              <a:rPr lang="en-US" sz="3200" i="1" dirty="0" smtClean="0"/>
              <a:t>O </a:t>
            </a:r>
            <a:r>
              <a:rPr lang="en-US" sz="3200" dirty="0" smtClean="0"/>
              <a:t>(</a:t>
            </a:r>
            <a:r>
              <a:rPr lang="en-US" sz="3200" i="1" dirty="0" smtClean="0"/>
              <a:t>n</a:t>
            </a:r>
            <a:r>
              <a:rPr lang="en-US" sz="3200" i="1" baseline="-25000" dirty="0" smtClean="0"/>
              <a:t>m</a:t>
            </a:r>
            <a:r>
              <a:rPr lang="en-US" sz="3200" dirty="0" smtClean="0"/>
              <a:t>*…</a:t>
            </a:r>
            <a:r>
              <a:rPr lang="en-US" sz="3200" i="1" dirty="0" smtClean="0"/>
              <a:t>n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(</a:t>
            </a:r>
            <a:r>
              <a:rPr lang="en-US" sz="3200" i="1" dirty="0" smtClean="0"/>
              <a:t>n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 + </a:t>
            </a:r>
            <a:r>
              <a:rPr lang="en-US" sz="3200" i="1" dirty="0" smtClean="0"/>
              <a:t>n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)) in general</a:t>
            </a:r>
          </a:p>
          <a:p>
            <a:pPr marL="1143000" lvl="1" indent="-742950"/>
            <a:r>
              <a:rPr lang="en-US" sz="3200" dirty="0" smtClean="0"/>
              <a:t>For self-join ?</a:t>
            </a:r>
          </a:p>
          <a:p>
            <a:pPr marL="742950" indent="-742950"/>
            <a:r>
              <a:rPr lang="en-US" sz="3600" dirty="0" smtClean="0"/>
              <a:t>E.g. For 16K-tuple </a:t>
            </a:r>
            <a:r>
              <a:rPr lang="en-US" sz="3600" i="1" dirty="0" smtClean="0"/>
              <a:t>R</a:t>
            </a:r>
            <a:r>
              <a:rPr lang="en-US" sz="3600" dirty="0" smtClean="0"/>
              <a:t>1</a:t>
            </a:r>
            <a:r>
              <a:rPr lang="en-US" sz="3600" i="1" dirty="0" smtClean="0"/>
              <a:t> and R</a:t>
            </a:r>
            <a:r>
              <a:rPr lang="en-US" sz="3600" dirty="0" smtClean="0"/>
              <a:t>2</a:t>
            </a:r>
            <a:r>
              <a:rPr lang="en-US" sz="3600" i="1" dirty="0" smtClean="0"/>
              <a:t> </a:t>
            </a:r>
            <a:r>
              <a:rPr lang="en-US" sz="3600" dirty="0" smtClean="0"/>
              <a:t>tables  m-way join accelerates 8K times</a:t>
            </a:r>
          </a:p>
          <a:p>
            <a:pPr marL="1143000" lvl="1" indent="-742950"/>
            <a:r>
              <a:rPr lang="en-US" dirty="0" smtClean="0"/>
              <a:t>1sec instead of 2+ hours</a:t>
            </a:r>
          </a:p>
          <a:p>
            <a:pPr marL="742950" indent="-742950"/>
            <a:r>
              <a:rPr lang="fr-FR" dirty="0" err="1" smtClean="0"/>
              <a:t>See</a:t>
            </a:r>
            <a:r>
              <a:rPr lang="fr-FR" dirty="0" smtClean="0"/>
              <a:t> the </a:t>
            </a:r>
            <a:r>
              <a:rPr lang="fr-FR" dirty="0" err="1" smtClean="0"/>
              <a:t>paper</a:t>
            </a:r>
            <a:endParaRPr lang="en-US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CFB5-916A-4DC9-9111-FE3D1538A8DA}" type="slidenum">
              <a:rPr lang="fr-FR" smtClean="0"/>
              <a:pPr/>
              <a:t>22</a:t>
            </a:fld>
            <a:endParaRPr lang="fr-F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KS-Join </a:t>
            </a:r>
            <a:r>
              <a:rPr lang="en-US" b="1" dirty="0" smtClean="0"/>
              <a:t>Index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relational table </a:t>
            </a:r>
            <a:r>
              <a:rPr lang="en-US" i="1" dirty="0" smtClean="0"/>
              <a:t>I</a:t>
            </a:r>
            <a:r>
              <a:rPr lang="en-US" i="1" baseline="30000" dirty="0" smtClean="0"/>
              <a:t>KS </a:t>
            </a:r>
            <a:r>
              <a:rPr lang="en-US" dirty="0" smtClean="0"/>
              <a:t>with at least the attributes</a:t>
            </a:r>
          </a:p>
          <a:p>
            <a:pPr>
              <a:buNone/>
            </a:pPr>
            <a:r>
              <a:rPr lang="en-US" i="1" dirty="0" smtClean="0"/>
              <a:t>	(</a:t>
            </a:r>
            <a:r>
              <a:rPr lang="en-US" i="1" u="sng" dirty="0" smtClean="0"/>
              <a:t>C</a:t>
            </a:r>
            <a:r>
              <a:rPr lang="en-US" dirty="0" smtClean="0"/>
              <a:t>, </a:t>
            </a:r>
            <a:r>
              <a:rPr lang="en-US" i="1" u="sng" dirty="0" smtClean="0"/>
              <a:t>t</a:t>
            </a:r>
            <a:r>
              <a:rPr lang="en-US" u="sng" baseline="-25000" dirty="0" smtClean="0"/>
              <a:t>1</a:t>
            </a:r>
            <a:r>
              <a:rPr lang="en-US" u="sng" dirty="0" smtClean="0"/>
              <a:t>.</a:t>
            </a:r>
            <a:r>
              <a:rPr lang="en-US" i="1" u="sng" dirty="0" smtClean="0"/>
              <a:t>Id</a:t>
            </a:r>
            <a:r>
              <a:rPr lang="en-US" dirty="0" smtClean="0"/>
              <a:t>,…,</a:t>
            </a:r>
            <a:r>
              <a:rPr lang="en-US" i="1" dirty="0" smtClean="0"/>
              <a:t> </a:t>
            </a:r>
            <a:r>
              <a:rPr lang="en-US" i="1" u="sng" dirty="0" err="1" smtClean="0"/>
              <a:t>t</a:t>
            </a:r>
            <a:r>
              <a:rPr lang="en-US" i="1" u="sng" baseline="-25000" dirty="0" err="1" smtClean="0"/>
              <a:t>m</a:t>
            </a:r>
            <a:r>
              <a:rPr lang="en-US" u="sng" dirty="0" err="1" smtClean="0"/>
              <a:t>.</a:t>
            </a:r>
            <a:r>
              <a:rPr lang="en-US" i="1" u="sng" dirty="0" err="1" smtClean="0"/>
              <a:t>Id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	Here </a:t>
            </a:r>
            <a:r>
              <a:rPr lang="en-US" i="1" dirty="0" smtClean="0"/>
              <a:t>C</a:t>
            </a:r>
            <a:r>
              <a:rPr lang="en-US" dirty="0" smtClean="0"/>
              <a:t> = </a:t>
            </a:r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.</a:t>
            </a:r>
            <a:r>
              <a:rPr lang="en-US" i="1" dirty="0" smtClean="0"/>
              <a:t>c</a:t>
            </a:r>
            <a:r>
              <a:rPr lang="en-US" dirty="0" smtClean="0"/>
              <a:t>+…+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m</a:t>
            </a:r>
            <a:r>
              <a:rPr lang="en-US" dirty="0" err="1" smtClean="0"/>
              <a:t>.</a:t>
            </a:r>
            <a:r>
              <a:rPr lang="en-US" i="1" dirty="0" err="1" smtClean="0"/>
              <a:t>c</a:t>
            </a:r>
            <a:endParaRPr lang="en-US" dirty="0" smtClean="0"/>
          </a:p>
          <a:p>
            <a:pPr lvl="1"/>
            <a:r>
              <a:rPr lang="en-US" dirty="0" smtClean="0"/>
              <a:t> Also </a:t>
            </a:r>
            <a:r>
              <a:rPr lang="en-US" i="1" u="sng" dirty="0" smtClean="0"/>
              <a:t>t</a:t>
            </a:r>
            <a:r>
              <a:rPr lang="en-US" u="sng" baseline="-25000" dirty="0" smtClean="0"/>
              <a:t>1</a:t>
            </a:r>
            <a:r>
              <a:rPr lang="en-US" u="sng" dirty="0" smtClean="0"/>
              <a:t>.</a:t>
            </a:r>
            <a:r>
              <a:rPr lang="en-US" i="1" u="sng" dirty="0" smtClean="0"/>
              <a:t>Id</a:t>
            </a:r>
            <a:r>
              <a:rPr lang="en-US" dirty="0" smtClean="0"/>
              <a:t> &lt;… &lt;</a:t>
            </a:r>
            <a:r>
              <a:rPr lang="en-US" i="1" dirty="0" smtClean="0"/>
              <a:t> </a:t>
            </a:r>
            <a:r>
              <a:rPr lang="en-US" i="1" u="sng" dirty="0" err="1" smtClean="0"/>
              <a:t>t</a:t>
            </a:r>
            <a:r>
              <a:rPr lang="en-US" i="1" u="sng" baseline="-25000" dirty="0" err="1" smtClean="0"/>
              <a:t>m</a:t>
            </a:r>
            <a:r>
              <a:rPr lang="en-US" u="sng" dirty="0" err="1" smtClean="0"/>
              <a:t>.</a:t>
            </a:r>
            <a:r>
              <a:rPr lang="en-US" i="1" u="sng" dirty="0" err="1" smtClean="0"/>
              <a:t>Id</a:t>
            </a:r>
            <a:endParaRPr lang="en-US" dirty="0" smtClean="0"/>
          </a:p>
          <a:p>
            <a:r>
              <a:rPr lang="en-US" dirty="0" smtClean="0"/>
              <a:t>Can be also seen as a materialized view</a:t>
            </a:r>
          </a:p>
          <a:p>
            <a:r>
              <a:rPr lang="en-US" dirty="0" smtClean="0"/>
              <a:t>Some or all 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i</a:t>
            </a:r>
            <a:r>
              <a:rPr lang="en-US" dirty="0" err="1" smtClean="0"/>
              <a:t>.</a:t>
            </a:r>
            <a:r>
              <a:rPr lang="en-US" i="1" dirty="0" err="1" smtClean="0"/>
              <a:t>c</a:t>
            </a:r>
            <a:r>
              <a:rPr lang="en-US" dirty="0" smtClean="0"/>
              <a:t> should be useful as well</a:t>
            </a:r>
          </a:p>
          <a:p>
            <a:r>
              <a:rPr lang="en-US" dirty="0" smtClean="0"/>
              <a:t>E.g. for queries with additional restrictions on individual prices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CFB5-916A-4DC9-9111-FE3D1538A8DA}" type="slidenum">
              <a:rPr lang="fr-FR" smtClean="0"/>
              <a:pPr/>
              <a:t>23</a:t>
            </a:fld>
            <a:endParaRPr lang="fr-F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KS-Join </a:t>
            </a:r>
            <a:r>
              <a:rPr lang="en-US" b="1" dirty="0" smtClean="0"/>
              <a:t>Index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357298"/>
            <a:ext cx="8258204" cy="4900634"/>
          </a:xfrm>
        </p:spPr>
        <p:txBody>
          <a:bodyPr>
            <a:normAutofit lnSpcReduction="10000"/>
          </a:bodyPr>
          <a:lstStyle/>
          <a:p>
            <a:r>
              <a:rPr lang="en-US" i="1" dirty="0" smtClean="0"/>
              <a:t>I</a:t>
            </a:r>
            <a:r>
              <a:rPr lang="en-US" i="1" baseline="30000" dirty="0" smtClean="0"/>
              <a:t>KS </a:t>
            </a:r>
            <a:r>
              <a:rPr lang="en-US" dirty="0" smtClean="0"/>
              <a:t>should be implemented as file sorted on </a:t>
            </a:r>
            <a:r>
              <a:rPr lang="en-US" i="1" dirty="0" smtClean="0"/>
              <a:t>C </a:t>
            </a:r>
            <a:r>
              <a:rPr lang="en-US" dirty="0" smtClean="0"/>
              <a:t>first</a:t>
            </a:r>
          </a:p>
          <a:p>
            <a:pPr lvl="1"/>
            <a:r>
              <a:rPr lang="en-US" dirty="0" smtClean="0"/>
              <a:t>Then, on other key or non-key attributes of interest</a:t>
            </a:r>
          </a:p>
          <a:p>
            <a:pPr lvl="1"/>
            <a:r>
              <a:rPr lang="en-US" dirty="0" smtClean="0"/>
              <a:t> E.g., a B-tree or </a:t>
            </a:r>
            <a:r>
              <a:rPr lang="en-US" dirty="0" err="1" smtClean="0"/>
              <a:t>trie</a:t>
            </a:r>
            <a:r>
              <a:rPr lang="en-US" dirty="0" smtClean="0"/>
              <a:t>…</a:t>
            </a:r>
            <a:endParaRPr lang="fr-FR" dirty="0" smtClean="0"/>
          </a:p>
          <a:p>
            <a:r>
              <a:rPr lang="fr-FR" dirty="0" smtClean="0"/>
              <a:t>Storage </a:t>
            </a:r>
            <a:r>
              <a:rPr lang="en-US" dirty="0" smtClean="0"/>
              <a:t>cost:</a:t>
            </a:r>
          </a:p>
          <a:p>
            <a:pPr lvl="1"/>
            <a:r>
              <a:rPr lang="fr-FR" i="1" dirty="0" smtClean="0"/>
              <a:t> </a:t>
            </a:r>
            <a:r>
              <a:rPr lang="en-US" i="1" dirty="0" smtClean="0"/>
              <a:t>O</a:t>
            </a:r>
            <a:r>
              <a:rPr lang="en-US" dirty="0" smtClean="0"/>
              <a:t> (</a:t>
            </a:r>
            <a:r>
              <a:rPr lang="en-US" i="1" dirty="0" smtClean="0"/>
              <a:t>n</a:t>
            </a:r>
            <a:r>
              <a:rPr lang="en-US" baseline="-25000" dirty="0" smtClean="0"/>
              <a:t>1</a:t>
            </a:r>
            <a:r>
              <a:rPr lang="en-US" dirty="0" smtClean="0"/>
              <a:t>*…*</a:t>
            </a:r>
            <a:r>
              <a:rPr lang="en-US" i="1" dirty="0" smtClean="0"/>
              <a:t>n</a:t>
            </a:r>
            <a:r>
              <a:rPr lang="en-US" i="1" baseline="-25000" dirty="0" smtClean="0"/>
              <a:t>m</a:t>
            </a:r>
            <a:r>
              <a:rPr lang="en-US" dirty="0" smtClean="0"/>
              <a:t>)  in general</a:t>
            </a:r>
          </a:p>
          <a:p>
            <a:pPr lvl="1"/>
            <a:r>
              <a:rPr lang="en-US" dirty="0" smtClean="0"/>
              <a:t> Half of it or less for copies of the same table</a:t>
            </a:r>
          </a:p>
          <a:p>
            <a:r>
              <a:rPr lang="en-US" dirty="0" smtClean="0"/>
              <a:t>3-way indices may be in RAM </a:t>
            </a:r>
          </a:p>
          <a:p>
            <a:r>
              <a:rPr lang="en-US" dirty="0" smtClean="0"/>
              <a:t> More should be typically on flash or disk</a:t>
            </a:r>
            <a:endParaRPr lang="fr-FR" dirty="0" smtClean="0"/>
          </a:p>
          <a:p>
            <a:endParaRPr lang="fr-FR" dirty="0" smtClean="0"/>
          </a:p>
          <a:p>
            <a:pPr lvl="1"/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CFB5-916A-4DC9-9111-FE3D1538A8DA}" type="slidenum">
              <a:rPr lang="fr-FR" smtClean="0"/>
              <a:pPr/>
              <a:t>24</a:t>
            </a:fld>
            <a:endParaRPr lang="fr-F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KS-Join </a:t>
            </a:r>
            <a:r>
              <a:rPr lang="en-US" b="1" dirty="0" smtClean="0"/>
              <a:t>Index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Processing cost</a:t>
            </a:r>
          </a:p>
          <a:p>
            <a:pPr lvl="1"/>
            <a:r>
              <a:rPr lang="en-US" i="1" dirty="0" smtClean="0"/>
              <a:t>O </a:t>
            </a:r>
            <a:r>
              <a:rPr lang="en-US" dirty="0" smtClean="0"/>
              <a:t>(Log </a:t>
            </a:r>
            <a:r>
              <a:rPr lang="en-US" i="1" baseline="-25000" dirty="0" smtClean="0"/>
              <a:t>p</a:t>
            </a:r>
            <a:r>
              <a:rPr lang="en-US" dirty="0" smtClean="0"/>
              <a:t> (</a:t>
            </a:r>
            <a:r>
              <a:rPr lang="en-US" i="1" dirty="0" smtClean="0"/>
              <a:t>n</a:t>
            </a:r>
            <a:r>
              <a:rPr lang="en-US" baseline="-25000" dirty="0" smtClean="0"/>
              <a:t>1</a:t>
            </a:r>
            <a:r>
              <a:rPr lang="en-US" dirty="0" smtClean="0"/>
              <a:t>*…*</a:t>
            </a:r>
            <a:r>
              <a:rPr lang="en-US" i="1" dirty="0" smtClean="0"/>
              <a:t>n</a:t>
            </a:r>
            <a:r>
              <a:rPr lang="en-US" i="1" baseline="-25000" dirty="0" smtClean="0"/>
              <a:t>m</a:t>
            </a:r>
            <a:r>
              <a:rPr lang="en-US" dirty="0" smtClean="0"/>
              <a:t>) ) or less, according to the storage cost, where </a:t>
            </a:r>
            <a:r>
              <a:rPr lang="en-US" i="1" dirty="0" smtClean="0"/>
              <a:t>p </a:t>
            </a:r>
            <a:r>
              <a:rPr lang="en-US" dirty="0" smtClean="0"/>
              <a:t>is the tree fan-out</a:t>
            </a:r>
          </a:p>
          <a:p>
            <a:r>
              <a:rPr lang="en-US" dirty="0" smtClean="0"/>
              <a:t>Expected practical figures</a:t>
            </a:r>
          </a:p>
          <a:p>
            <a:pPr lvl="1"/>
            <a:r>
              <a:rPr lang="en-US" dirty="0" smtClean="0"/>
              <a:t> ms for RAM, e.g., 3-way </a:t>
            </a:r>
            <a:r>
              <a:rPr lang="en-US" dirty="0" smtClean="0"/>
              <a:t>KS-Join </a:t>
            </a:r>
            <a:r>
              <a:rPr lang="en-US" dirty="0" smtClean="0"/>
              <a:t>index for 1K-tuple tables </a:t>
            </a:r>
          </a:p>
          <a:p>
            <a:pPr lvl="1"/>
            <a:r>
              <a:rPr lang="en-US" dirty="0" smtClean="0"/>
              <a:t> under 10 ms for flash</a:t>
            </a:r>
          </a:p>
          <a:p>
            <a:pPr lvl="1"/>
            <a:r>
              <a:rPr lang="en-US" dirty="0" smtClean="0"/>
              <a:t> under 100 ms for the disk, e.g., 4-way </a:t>
            </a:r>
            <a:r>
              <a:rPr lang="en-US" dirty="0" smtClean="0"/>
              <a:t>KS-Join </a:t>
            </a:r>
            <a:r>
              <a:rPr lang="en-US" dirty="0" smtClean="0"/>
              <a:t>index for our 1K-tuple tables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CFB5-916A-4DC9-9111-FE3D1538A8DA}" type="slidenum">
              <a:rPr lang="fr-FR" smtClean="0"/>
              <a:pPr/>
              <a:t>25</a:t>
            </a:fld>
            <a:endParaRPr lang="fr-F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KS-Join </a:t>
            </a:r>
            <a:r>
              <a:rPr lang="en-US" b="1" dirty="0" smtClean="0"/>
              <a:t>Index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err="1" smtClean="0"/>
              <a:t>Maintainance</a:t>
            </a:r>
            <a:r>
              <a:rPr lang="en-US" dirty="0" smtClean="0"/>
              <a:t> cost </a:t>
            </a:r>
          </a:p>
          <a:p>
            <a:pPr lvl="1"/>
            <a:r>
              <a:rPr lang="en-US" dirty="0" smtClean="0"/>
              <a:t>High processing cost</a:t>
            </a:r>
          </a:p>
          <a:p>
            <a:pPr lvl="1"/>
            <a:r>
              <a:rPr lang="en-US" dirty="0" smtClean="0"/>
              <a:t>E.g., 1 insert into our 1K tables generates 1M new entries </a:t>
            </a:r>
          </a:p>
          <a:p>
            <a:r>
              <a:rPr lang="en-US" dirty="0" smtClean="0"/>
              <a:t> Main drawback of KS-Indices at present</a:t>
            </a:r>
          </a:p>
          <a:p>
            <a:r>
              <a:rPr lang="en-US" dirty="0" smtClean="0"/>
              <a:t>Efficient processing is an open problem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CFB5-916A-4DC9-9111-FE3D1538A8DA}" type="slidenum">
              <a:rPr lang="fr-FR" smtClean="0"/>
              <a:pPr/>
              <a:t>26</a:t>
            </a:fld>
            <a:endParaRPr lang="fr-F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Composing </a:t>
            </a:r>
            <a:r>
              <a:rPr lang="en-US" b="1" dirty="0" smtClean="0"/>
              <a:t>KS-Join </a:t>
            </a:r>
            <a:r>
              <a:rPr lang="en-US" b="1" dirty="0" smtClean="0"/>
              <a:t>Indices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</p:spPr>
        <p:txBody>
          <a:bodyPr/>
          <a:lstStyle/>
          <a:p>
            <a:r>
              <a:rPr lang="en-US" dirty="0" err="1" smtClean="0"/>
              <a:t>TkKS</a:t>
            </a:r>
            <a:r>
              <a:rPr lang="en-US" dirty="0" smtClean="0"/>
              <a:t>-Join calculus can compound existing </a:t>
            </a:r>
            <a:r>
              <a:rPr lang="en-US" dirty="0" smtClean="0"/>
              <a:t>KS-Indices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i="1" dirty="0" smtClean="0"/>
              <a:t>m-</a:t>
            </a:r>
            <a:r>
              <a:rPr lang="en-US" dirty="0" smtClean="0"/>
              <a:t>way  &amp; </a:t>
            </a:r>
            <a:r>
              <a:rPr lang="en-US" i="1" dirty="0" smtClean="0"/>
              <a:t>n</a:t>
            </a:r>
            <a:r>
              <a:rPr lang="en-US" dirty="0" smtClean="0"/>
              <a:t>-way indices may speed up (</a:t>
            </a:r>
            <a:r>
              <a:rPr lang="en-US" i="1" dirty="0" err="1" smtClean="0"/>
              <a:t>m</a:t>
            </a:r>
            <a:r>
              <a:rPr lang="en-US" dirty="0" err="1" smtClean="0"/>
              <a:t>+</a:t>
            </a:r>
            <a:r>
              <a:rPr lang="en-US" i="1" dirty="0" err="1" smtClean="0"/>
              <a:t>n</a:t>
            </a:r>
            <a:r>
              <a:rPr lang="en-US" i="1" dirty="0" smtClean="0"/>
              <a:t>)-</a:t>
            </a:r>
            <a:r>
              <a:rPr lang="en-US" dirty="0" smtClean="0"/>
              <a:t>way </a:t>
            </a:r>
            <a:r>
              <a:rPr lang="en-US" dirty="0" err="1" smtClean="0"/>
              <a:t>TkKS</a:t>
            </a:r>
            <a:r>
              <a:rPr lang="en-US" dirty="0" smtClean="0"/>
              <a:t> Join</a:t>
            </a:r>
          </a:p>
          <a:p>
            <a:r>
              <a:rPr lang="en-US" i="1" dirty="0" smtClean="0"/>
              <a:t> </a:t>
            </a:r>
            <a:r>
              <a:rPr lang="en-US" dirty="0" smtClean="0"/>
              <a:t>Through the sort-merge algorithm applied to both indices</a:t>
            </a:r>
          </a:p>
          <a:p>
            <a:r>
              <a:rPr lang="en-US" dirty="0" smtClean="0"/>
              <a:t>Seconds may suffice for up to 6-way joins</a:t>
            </a:r>
          </a:p>
          <a:p>
            <a:pPr lvl="1"/>
            <a:r>
              <a:rPr lang="en-US" dirty="0" smtClean="0"/>
              <a:t>E.g., for our 1K relations </a:t>
            </a:r>
          </a:p>
          <a:p>
            <a:pPr lvl="1"/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CFB5-916A-4DC9-9111-FE3D1538A8DA}" type="slidenum">
              <a:rPr lang="fr-FR" smtClean="0"/>
              <a:pPr/>
              <a:t>27</a:t>
            </a:fld>
            <a:endParaRPr lang="fr-F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Scalable-Distributed </a:t>
            </a:r>
            <a:r>
              <a:rPr lang="en-US" b="1" dirty="0" err="1" smtClean="0"/>
              <a:t>TkKS</a:t>
            </a:r>
            <a:r>
              <a:rPr lang="en-US" b="1" dirty="0" smtClean="0"/>
              <a:t>-Join </a:t>
            </a:r>
            <a:r>
              <a:rPr lang="en-US" b="1" dirty="0" smtClean="0"/>
              <a:t>Index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357298"/>
            <a:ext cx="8215370" cy="4857784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Speeds up the calculus of even larger joins</a:t>
            </a:r>
          </a:p>
          <a:p>
            <a:r>
              <a:rPr lang="en-US" sz="3600" dirty="0" smtClean="0"/>
              <a:t>Using the parallel distributed processing</a:t>
            </a:r>
          </a:p>
          <a:p>
            <a:r>
              <a:rPr lang="en-US" sz="3600" dirty="0" smtClean="0"/>
              <a:t>Dozens of seconds may suffice for an 8-way join</a:t>
            </a:r>
          </a:p>
          <a:p>
            <a:pPr lvl="1"/>
            <a:r>
              <a:rPr lang="en-US" sz="3200" dirty="0" smtClean="0"/>
              <a:t>Over our favorite 1Ktuple  relations</a:t>
            </a:r>
          </a:p>
          <a:p>
            <a:pPr lvl="1"/>
            <a:r>
              <a:rPr lang="en-US" sz="3200" dirty="0" smtClean="0"/>
              <a:t>With two 4-way  KS-Indices</a:t>
            </a:r>
          </a:p>
          <a:p>
            <a:pPr lvl="1"/>
            <a:r>
              <a:rPr lang="en-US" sz="3200" dirty="0" smtClean="0"/>
              <a:t>Each being distributed over  1K nodes</a:t>
            </a:r>
          </a:p>
          <a:p>
            <a:pPr lvl="1"/>
            <a:r>
              <a:rPr lang="en-US" sz="3200" dirty="0" smtClean="0"/>
              <a:t> Through, e.g., RP*  SDDS</a:t>
            </a:r>
          </a:p>
          <a:p>
            <a:r>
              <a:rPr lang="en-US" sz="3600" dirty="0" err="1" smtClean="0"/>
              <a:t>Maintainance</a:t>
            </a:r>
            <a:r>
              <a:rPr lang="en-US" sz="3600" dirty="0" smtClean="0"/>
              <a:t> time speeds-up as well 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CFB5-916A-4DC9-9111-FE3D1538A8DA}" type="slidenum">
              <a:rPr lang="fr-FR" smtClean="0"/>
              <a:pPr/>
              <a:t>28</a:t>
            </a:fld>
            <a:endParaRPr lang="fr-F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Scalable-Distributed </a:t>
            </a:r>
            <a:r>
              <a:rPr lang="en-US" b="1" dirty="0" err="1" smtClean="0"/>
              <a:t>TkKS</a:t>
            </a:r>
            <a:r>
              <a:rPr lang="en-US" b="1" dirty="0" smtClean="0"/>
              <a:t>-Join </a:t>
            </a:r>
            <a:r>
              <a:rPr lang="en-US" b="1" dirty="0" smtClean="0"/>
              <a:t>Index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14354"/>
          </a:xfrm>
        </p:spPr>
        <p:txBody>
          <a:bodyPr>
            <a:normAutofit/>
          </a:bodyPr>
          <a:lstStyle/>
          <a:p>
            <a:r>
              <a:rPr lang="fr-FR" i="1" dirty="0" smtClean="0"/>
              <a:t>C =  </a:t>
            </a:r>
            <a:r>
              <a:rPr lang="fr-FR" dirty="0" smtClean="0"/>
              <a:t>900 ; </a:t>
            </a:r>
            <a:r>
              <a:rPr lang="en-US" dirty="0" smtClean="0"/>
              <a:t>arrows show nodes to join in parallel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CFB5-916A-4DC9-9111-FE3D1538A8DA}" type="slidenum">
              <a:rPr lang="fr-FR" smtClean="0"/>
              <a:pPr/>
              <a:t>29</a:t>
            </a:fld>
            <a:endParaRPr lang="fr-FR"/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pSp>
        <p:nvGrpSpPr>
          <p:cNvPr id="3073" name="Group 1"/>
          <p:cNvGrpSpPr>
            <a:grpSpLocks noChangeAspect="1"/>
          </p:cNvGrpSpPr>
          <p:nvPr/>
        </p:nvGrpSpPr>
        <p:grpSpPr bwMode="auto">
          <a:xfrm>
            <a:off x="428596" y="1714488"/>
            <a:ext cx="8116889" cy="4214842"/>
            <a:chOff x="2349" y="4538"/>
            <a:chExt cx="7200" cy="2091"/>
          </a:xfrm>
        </p:grpSpPr>
        <p:sp>
          <p:nvSpPr>
            <p:cNvPr id="3093" name="AutoShape 21"/>
            <p:cNvSpPr>
              <a:spLocks noChangeAspect="1" noChangeArrowheads="1" noTextEdit="1"/>
            </p:cNvSpPr>
            <p:nvPr/>
          </p:nvSpPr>
          <p:spPr bwMode="auto">
            <a:xfrm>
              <a:off x="2349" y="4538"/>
              <a:ext cx="7200" cy="2091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92" name="Text Box 20"/>
            <p:cNvSpPr txBox="1">
              <a:spLocks noChangeArrowheads="1"/>
            </p:cNvSpPr>
            <p:nvPr/>
          </p:nvSpPr>
          <p:spPr bwMode="auto">
            <a:xfrm>
              <a:off x="2577" y="4936"/>
              <a:ext cx="570" cy="3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100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1" name="Text Box 19"/>
            <p:cNvSpPr txBox="1">
              <a:spLocks noChangeArrowheads="1"/>
            </p:cNvSpPr>
            <p:nvPr/>
          </p:nvSpPr>
          <p:spPr bwMode="auto">
            <a:xfrm>
              <a:off x="3147" y="4936"/>
              <a:ext cx="926" cy="3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0" name="Text Box 18"/>
            <p:cNvSpPr txBox="1">
              <a:spLocks noChangeArrowheads="1"/>
            </p:cNvSpPr>
            <p:nvPr/>
          </p:nvSpPr>
          <p:spPr bwMode="auto">
            <a:xfrm>
              <a:off x="4328" y="4936"/>
              <a:ext cx="571" cy="3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350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9" name="Text Box 17"/>
            <p:cNvSpPr txBox="1">
              <a:spLocks noChangeArrowheads="1"/>
            </p:cNvSpPr>
            <p:nvPr/>
          </p:nvSpPr>
          <p:spPr bwMode="auto">
            <a:xfrm>
              <a:off x="4899" y="4936"/>
              <a:ext cx="925" cy="3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8" name="Text Box 16"/>
            <p:cNvSpPr txBox="1">
              <a:spLocks noChangeArrowheads="1"/>
            </p:cNvSpPr>
            <p:nvPr/>
          </p:nvSpPr>
          <p:spPr bwMode="auto">
            <a:xfrm>
              <a:off x="6089" y="4936"/>
              <a:ext cx="571" cy="3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800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7" name="Text Box 15"/>
            <p:cNvSpPr txBox="1">
              <a:spLocks noChangeArrowheads="1"/>
            </p:cNvSpPr>
            <p:nvPr/>
          </p:nvSpPr>
          <p:spPr bwMode="auto">
            <a:xfrm>
              <a:off x="6660" y="4936"/>
              <a:ext cx="926" cy="3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6" name="Text Box 14"/>
            <p:cNvSpPr txBox="1">
              <a:spLocks noChangeArrowheads="1"/>
            </p:cNvSpPr>
            <p:nvPr/>
          </p:nvSpPr>
          <p:spPr bwMode="auto">
            <a:xfrm>
              <a:off x="7866" y="4936"/>
              <a:ext cx="570" cy="3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9900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5" name="Text Box 13"/>
            <p:cNvSpPr txBox="1">
              <a:spLocks noChangeArrowheads="1"/>
            </p:cNvSpPr>
            <p:nvPr/>
          </p:nvSpPr>
          <p:spPr bwMode="auto">
            <a:xfrm>
              <a:off x="8436" y="4936"/>
              <a:ext cx="926" cy="3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4" name="Text Box 12"/>
            <p:cNvSpPr txBox="1">
              <a:spLocks noChangeArrowheads="1"/>
            </p:cNvSpPr>
            <p:nvPr/>
          </p:nvSpPr>
          <p:spPr bwMode="auto">
            <a:xfrm>
              <a:off x="2577" y="5921"/>
              <a:ext cx="570" cy="3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10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3" name="Text Box 11"/>
            <p:cNvSpPr txBox="1">
              <a:spLocks noChangeArrowheads="1"/>
            </p:cNvSpPr>
            <p:nvPr/>
          </p:nvSpPr>
          <p:spPr bwMode="auto">
            <a:xfrm>
              <a:off x="3147" y="5921"/>
              <a:ext cx="926" cy="3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2" name="Text Box 10"/>
            <p:cNvSpPr txBox="1">
              <a:spLocks noChangeArrowheads="1"/>
            </p:cNvSpPr>
            <p:nvPr/>
          </p:nvSpPr>
          <p:spPr bwMode="auto">
            <a:xfrm>
              <a:off x="4328" y="5921"/>
              <a:ext cx="571" cy="3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50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1" name="Text Box 9"/>
            <p:cNvSpPr txBox="1">
              <a:spLocks noChangeArrowheads="1"/>
            </p:cNvSpPr>
            <p:nvPr/>
          </p:nvSpPr>
          <p:spPr bwMode="auto">
            <a:xfrm>
              <a:off x="4899" y="5921"/>
              <a:ext cx="925" cy="3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0" name="Text Box 8"/>
            <p:cNvSpPr txBox="1">
              <a:spLocks noChangeArrowheads="1"/>
            </p:cNvSpPr>
            <p:nvPr/>
          </p:nvSpPr>
          <p:spPr bwMode="auto">
            <a:xfrm>
              <a:off x="6089" y="5921"/>
              <a:ext cx="571" cy="3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450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9" name="Text Box 7"/>
            <p:cNvSpPr txBox="1">
              <a:spLocks noChangeArrowheads="1"/>
            </p:cNvSpPr>
            <p:nvPr/>
          </p:nvSpPr>
          <p:spPr bwMode="auto">
            <a:xfrm>
              <a:off x="6660" y="5921"/>
              <a:ext cx="926" cy="3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8" name="Text Box 6"/>
            <p:cNvSpPr txBox="1">
              <a:spLocks noChangeArrowheads="1"/>
            </p:cNvSpPr>
            <p:nvPr/>
          </p:nvSpPr>
          <p:spPr bwMode="auto">
            <a:xfrm>
              <a:off x="7866" y="5921"/>
              <a:ext cx="570" cy="3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700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7" name="Text Box 5"/>
            <p:cNvSpPr txBox="1">
              <a:spLocks noChangeArrowheads="1"/>
            </p:cNvSpPr>
            <p:nvPr/>
          </p:nvSpPr>
          <p:spPr bwMode="auto">
            <a:xfrm>
              <a:off x="8436" y="5921"/>
              <a:ext cx="926" cy="3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6" name="AutoShape 4"/>
            <p:cNvSpPr>
              <a:spLocks noChangeShapeType="1"/>
            </p:cNvSpPr>
            <p:nvPr/>
          </p:nvSpPr>
          <p:spPr bwMode="auto">
            <a:xfrm>
              <a:off x="4614" y="5290"/>
              <a:ext cx="1760" cy="63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75" name="AutoShape 3"/>
            <p:cNvSpPr>
              <a:spLocks noChangeShapeType="1"/>
            </p:cNvSpPr>
            <p:nvPr/>
          </p:nvSpPr>
          <p:spPr bwMode="auto">
            <a:xfrm flipV="1">
              <a:off x="4614" y="5290"/>
              <a:ext cx="1760" cy="63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74" name="AutoShape 2"/>
            <p:cNvSpPr>
              <a:spLocks noChangeShapeType="1"/>
            </p:cNvSpPr>
            <p:nvPr/>
          </p:nvSpPr>
          <p:spPr bwMode="auto">
            <a:xfrm>
              <a:off x="2862" y="5290"/>
              <a:ext cx="5289" cy="63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Knapsack Join (KS-Join)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Traditional join</a:t>
            </a:r>
          </a:p>
          <a:p>
            <a:pPr lvl="1"/>
            <a:r>
              <a:rPr lang="en-US" sz="3200" dirty="0" smtClean="0"/>
              <a:t>R1 Join R2 on c1 = c2</a:t>
            </a:r>
            <a:endParaRPr lang="fr-FR" sz="3200" dirty="0" smtClean="0"/>
          </a:p>
          <a:p>
            <a:r>
              <a:rPr lang="en-US" sz="3600" dirty="0" smtClean="0"/>
              <a:t>KS - join</a:t>
            </a:r>
            <a:endParaRPr lang="fr-FR" sz="3600" dirty="0" smtClean="0"/>
          </a:p>
          <a:p>
            <a:pPr lvl="1"/>
            <a:r>
              <a:rPr lang="en-US" sz="3200" dirty="0" smtClean="0"/>
              <a:t>R1 Join R2 on c1 + c2 ≤ </a:t>
            </a:r>
            <a:r>
              <a:rPr lang="en-US" sz="3200" i="1" dirty="0" smtClean="0"/>
              <a:t>C</a:t>
            </a:r>
          </a:p>
          <a:p>
            <a:r>
              <a:rPr lang="en-US" sz="3600" dirty="0" smtClean="0"/>
              <a:t>Syntax  legal for FROM clause in Access, SQL Server…</a:t>
            </a:r>
          </a:p>
          <a:p>
            <a:pPr lvl="1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CFB5-916A-4DC9-9111-FE3D1538A8DA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TkKS</a:t>
            </a:r>
            <a:r>
              <a:rPr lang="en-US" sz="3600" dirty="0" smtClean="0"/>
              <a:t>-Joins are potentially useful</a:t>
            </a:r>
          </a:p>
          <a:p>
            <a:r>
              <a:rPr lang="en-US" sz="3600" dirty="0" smtClean="0"/>
              <a:t>Our optimizations may speed up the processing by orders of magnitude</a:t>
            </a:r>
          </a:p>
          <a:p>
            <a:r>
              <a:rPr lang="en-US" sz="3600" dirty="0" smtClean="0"/>
              <a:t>Queries with </a:t>
            </a:r>
            <a:r>
              <a:rPr lang="en-US" sz="3600" dirty="0" err="1" smtClean="0"/>
              <a:t>TkKS</a:t>
            </a:r>
            <a:r>
              <a:rPr lang="en-US" sz="3600" dirty="0" smtClean="0"/>
              <a:t>-Joins become then practical</a:t>
            </a:r>
          </a:p>
          <a:p>
            <a:r>
              <a:rPr lang="en-US" sz="3600" dirty="0" smtClean="0"/>
              <a:t>With all the usual disclaimers, the results appear ready for mainstream DBMSs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CFB5-916A-4DC9-9111-FE3D1538A8DA}" type="slidenum">
              <a:rPr lang="fr-FR" smtClean="0"/>
              <a:pPr/>
              <a:t>30</a:t>
            </a:fld>
            <a:endParaRPr lang="fr-FR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Future </a:t>
            </a:r>
            <a:r>
              <a:rPr lang="fr-FR" dirty="0" err="1" smtClean="0"/>
              <a:t>Work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Deeper formal analysis</a:t>
            </a:r>
          </a:p>
          <a:p>
            <a:r>
              <a:rPr lang="en-US" sz="3600" dirty="0" smtClean="0"/>
              <a:t>Experiments</a:t>
            </a:r>
          </a:p>
          <a:p>
            <a:r>
              <a:rPr lang="en-US" sz="3600" dirty="0" smtClean="0"/>
              <a:t>More </a:t>
            </a:r>
            <a:r>
              <a:rPr lang="en-US" sz="3600" dirty="0" err="1" smtClean="0"/>
              <a:t>TkKS</a:t>
            </a:r>
            <a:r>
              <a:rPr lang="en-US" sz="3600" dirty="0" smtClean="0"/>
              <a:t>-Join query types</a:t>
            </a:r>
          </a:p>
          <a:p>
            <a:pPr lvl="1"/>
            <a:r>
              <a:rPr lang="en-US" dirty="0" smtClean="0"/>
              <a:t>See the paper</a:t>
            </a:r>
          </a:p>
          <a:p>
            <a:pPr lvl="1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4000" dirty="0" smtClean="0">
                <a:solidFill>
                  <a:schemeClr val="tx2"/>
                </a:solidFill>
              </a:rPr>
              <a:t>Thank You for Your Attention</a:t>
            </a:r>
            <a:r>
              <a:rPr lang="en-US" sz="4000" dirty="0" smtClean="0"/>
              <a:t>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CFB5-916A-4DC9-9111-FE3D1538A8DA}" type="slidenum">
              <a:rPr lang="fr-FR" smtClean="0"/>
              <a:pPr/>
              <a:t>31</a:t>
            </a:fld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k Knapsack </a:t>
            </a:r>
            <a:r>
              <a:rPr lang="en-US" dirty="0"/>
              <a:t>J</a:t>
            </a:r>
            <a:r>
              <a:rPr lang="en-US" dirty="0" smtClean="0"/>
              <a:t>oin (KS-Join)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 k items with respect to the descending order on the constant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Usually, only a few items the most close to the constant are of interest</a:t>
            </a:r>
          </a:p>
          <a:p>
            <a:r>
              <a:rPr lang="en-US" sz="2600" dirty="0"/>
              <a:t>Select TOP 1 * from Toys T1, Toys T2, Toys T3, Toys </a:t>
            </a:r>
            <a:r>
              <a:rPr lang="en-US" sz="2600" dirty="0" smtClean="0"/>
              <a:t>T4</a:t>
            </a:r>
            <a:endParaRPr lang="fr-FR" sz="2600" dirty="0"/>
          </a:p>
          <a:p>
            <a:pPr>
              <a:buNone/>
            </a:pPr>
            <a:r>
              <a:rPr lang="en-US" sz="2600" dirty="0" smtClean="0"/>
              <a:t>	Where </a:t>
            </a:r>
            <a:r>
              <a:rPr lang="en-US" sz="2600" dirty="0"/>
              <a:t>T1.Price + T2.Price + T3.Price + T4.Price ≤ </a:t>
            </a:r>
            <a:r>
              <a:rPr lang="en-US" sz="2600" dirty="0" smtClean="0"/>
              <a:t>100</a:t>
            </a:r>
          </a:p>
          <a:p>
            <a:pPr>
              <a:buNone/>
            </a:pPr>
            <a:r>
              <a:rPr lang="fr-FR" sz="2800" dirty="0" smtClean="0"/>
              <a:t>	and T1.Id &lt; T2.Id and T2.Id &lt; T3.Id and T3.Id &lt; T4.Id</a:t>
            </a:r>
            <a:endParaRPr lang="fr-FR" sz="2600" dirty="0"/>
          </a:p>
          <a:p>
            <a:pPr>
              <a:buNone/>
            </a:pPr>
            <a:r>
              <a:rPr lang="en-US" sz="2600" dirty="0" smtClean="0"/>
              <a:t>	Order </a:t>
            </a:r>
            <a:r>
              <a:rPr lang="en-US" sz="2600" dirty="0"/>
              <a:t>by T1.Price + T2.Price + T3.Price + T4.Price </a:t>
            </a:r>
            <a:r>
              <a:rPr lang="en-US" sz="2600" dirty="0" err="1"/>
              <a:t>Desc</a:t>
            </a:r>
            <a:r>
              <a:rPr lang="en-US" sz="2600" dirty="0"/>
              <a:t>;</a:t>
            </a:r>
            <a:endParaRPr lang="fr-FR" sz="2600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CFB5-916A-4DC9-9111-FE3D1538A8DA}" type="slidenum">
              <a:rPr lang="fr-FR" smtClean="0"/>
              <a:pPr/>
              <a:t>4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k Knapsack </a:t>
            </a:r>
            <a:r>
              <a:rPr lang="en-US" dirty="0"/>
              <a:t>J</a:t>
            </a:r>
            <a:r>
              <a:rPr lang="en-US" dirty="0" smtClean="0"/>
              <a:t>oin (KS-Join)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Top k Knapsack joins are of obvious interest</a:t>
            </a:r>
          </a:p>
          <a:p>
            <a:r>
              <a:rPr lang="en-US" dirty="0" smtClean="0"/>
              <a:t>How DBMSs deal with ?</a:t>
            </a:r>
          </a:p>
          <a:p>
            <a:r>
              <a:rPr lang="en-US" dirty="0" smtClean="0"/>
              <a:t>Nested loop</a:t>
            </a:r>
          </a:p>
          <a:p>
            <a:pPr lvl="1"/>
            <a:r>
              <a:rPr lang="en-US" dirty="0" smtClean="0"/>
              <a:t>To our best knowledge</a:t>
            </a:r>
          </a:p>
          <a:p>
            <a:r>
              <a:rPr lang="en-US" dirty="0" smtClean="0"/>
              <a:t>Result: execution time makes the SQL capability  useless for a larger data  set</a:t>
            </a:r>
          </a:p>
          <a:p>
            <a:pPr lvl="1"/>
            <a:r>
              <a:rPr lang="en-US" dirty="0" smtClean="0"/>
              <a:t>Consider our example for just 1000 toys to choose from</a:t>
            </a:r>
          </a:p>
          <a:p>
            <a:pPr lvl="1"/>
            <a:r>
              <a:rPr lang="en-US" dirty="0" smtClean="0"/>
              <a:t>FYI, 1K-tuple table &amp; 3-way KS-join killed SQL Server</a:t>
            </a:r>
          </a:p>
          <a:p>
            <a:pPr lvl="1"/>
            <a:endParaRPr lang="en-US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CFB5-916A-4DC9-9111-FE3D1538A8DA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Our Goal : Optimizing Top k KS-Joins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Algorithms provably faster than usual nested loop</a:t>
            </a:r>
          </a:p>
          <a:p>
            <a:pPr lvl="1"/>
            <a:r>
              <a:rPr lang="en-US" sz="2400" dirty="0" smtClean="0"/>
              <a:t> </a:t>
            </a:r>
            <a:r>
              <a:rPr lang="en-US" dirty="0" smtClean="0"/>
              <a:t>Formulate the algorithm</a:t>
            </a:r>
          </a:p>
          <a:p>
            <a:pPr lvl="1"/>
            <a:r>
              <a:rPr lang="en-US" dirty="0" smtClean="0"/>
              <a:t> Prove the complexity, storage &amp; processing costs</a:t>
            </a:r>
          </a:p>
          <a:p>
            <a:r>
              <a:rPr lang="en-US" dirty="0" smtClean="0"/>
              <a:t>KS-optimized Nested Loop  </a:t>
            </a:r>
          </a:p>
          <a:p>
            <a:r>
              <a:rPr lang="en-US" dirty="0" smtClean="0"/>
              <a:t>Self-join Nested Loop</a:t>
            </a:r>
          </a:p>
          <a:p>
            <a:r>
              <a:rPr lang="en-US" dirty="0" smtClean="0"/>
              <a:t>Sort Merge</a:t>
            </a:r>
          </a:p>
          <a:p>
            <a:r>
              <a:rPr lang="en-US" dirty="0" smtClean="0"/>
              <a:t>KS – Join Indices</a:t>
            </a:r>
          </a:p>
          <a:p>
            <a:r>
              <a:rPr lang="en-US" dirty="0" smtClean="0"/>
              <a:t>Distributed KS – Join Indices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CFB5-916A-4DC9-9111-FE3D1538A8DA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Our Goal : Optimizing Top k KS-Joins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Early Results</a:t>
            </a:r>
          </a:p>
          <a:p>
            <a:r>
              <a:rPr lang="en-US" sz="3600" dirty="0" smtClean="0"/>
              <a:t>Only for Top k KS-Joins (</a:t>
            </a:r>
            <a:r>
              <a:rPr lang="en-US" sz="3600" dirty="0" err="1" smtClean="0"/>
              <a:t>TkKS</a:t>
            </a:r>
            <a:r>
              <a:rPr lang="en-US" sz="3600" dirty="0" smtClean="0"/>
              <a:t>-Joins) </a:t>
            </a:r>
          </a:p>
          <a:p>
            <a:r>
              <a:rPr lang="en-US" sz="3600" dirty="0" smtClean="0"/>
              <a:t>Only the formal analysis as yet</a:t>
            </a:r>
          </a:p>
          <a:p>
            <a:r>
              <a:rPr lang="en-US" sz="3600" dirty="0" smtClean="0"/>
              <a:t>Many variants of </a:t>
            </a:r>
            <a:r>
              <a:rPr lang="en-US" sz="3600" dirty="0" err="1" smtClean="0"/>
              <a:t>TkKS</a:t>
            </a:r>
            <a:r>
              <a:rPr lang="en-US" sz="3600" dirty="0" smtClean="0"/>
              <a:t>-Join queries left for future work</a:t>
            </a:r>
          </a:p>
          <a:p>
            <a:pPr lvl="1"/>
            <a:r>
              <a:rPr lang="en-US" sz="3200" dirty="0" smtClean="0"/>
              <a:t> </a:t>
            </a:r>
            <a:r>
              <a:rPr lang="en-US" sz="3200" i="1" dirty="0" smtClean="0"/>
              <a:t>See the paper</a:t>
            </a:r>
            <a:endParaRPr lang="en-US" sz="32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CFB5-916A-4DC9-9111-FE3D1538A8DA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err="1" smtClean="0"/>
              <a:t>Knapsack</a:t>
            </a:r>
            <a:r>
              <a:rPr lang="fr-FR" dirty="0" smtClean="0"/>
              <a:t> </a:t>
            </a:r>
            <a:r>
              <a:rPr lang="fr-FR" dirty="0" err="1" smtClean="0"/>
              <a:t>Problem</a:t>
            </a:r>
            <a:r>
              <a:rPr lang="fr-FR" dirty="0" smtClean="0"/>
              <a:t> (KP)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3600" i="1" dirty="0" smtClean="0"/>
              <a:t>NP-hard </a:t>
            </a:r>
            <a:r>
              <a:rPr lang="en-US" sz="3600" dirty="0" smtClean="0"/>
              <a:t>optimization problem </a:t>
            </a:r>
          </a:p>
          <a:p>
            <a:r>
              <a:rPr lang="en-US" sz="3600" dirty="0" smtClean="0"/>
              <a:t>Among most studied</a:t>
            </a:r>
          </a:p>
          <a:p>
            <a:r>
              <a:rPr lang="en-US" sz="3600" dirty="0" smtClean="0"/>
              <a:t>Input:  </a:t>
            </a:r>
          </a:p>
          <a:p>
            <a:pPr lvl="1"/>
            <a:r>
              <a:rPr lang="en-US" sz="3200" dirty="0" smtClean="0"/>
              <a:t> A set </a:t>
            </a:r>
            <a:r>
              <a:rPr lang="en-US" sz="3200" i="1" dirty="0" smtClean="0"/>
              <a:t>O </a:t>
            </a:r>
            <a:r>
              <a:rPr lang="en-US" sz="3200" dirty="0" smtClean="0"/>
              <a:t>of objects {</a:t>
            </a:r>
            <a:r>
              <a:rPr lang="en-US" sz="3200" i="1" dirty="0" smtClean="0"/>
              <a:t>o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,...</a:t>
            </a:r>
            <a:r>
              <a:rPr lang="en-US" sz="3200" i="1" dirty="0" smtClean="0"/>
              <a:t>o</a:t>
            </a:r>
            <a:r>
              <a:rPr lang="en-US" sz="3200" baseline="-25000" dirty="0" smtClean="0"/>
              <a:t>n</a:t>
            </a:r>
            <a:r>
              <a:rPr lang="en-US" sz="3200" dirty="0" smtClean="0"/>
              <a:t>} </a:t>
            </a:r>
          </a:p>
          <a:p>
            <a:pPr lvl="1"/>
            <a:r>
              <a:rPr lang="en-US" sz="3200" dirty="0" smtClean="0"/>
              <a:t>An </a:t>
            </a:r>
            <a:r>
              <a:rPr lang="en-US" sz="3200" i="1" dirty="0" smtClean="0"/>
              <a:t>m</a:t>
            </a:r>
            <a:r>
              <a:rPr lang="en-US" sz="3200" dirty="0" smtClean="0"/>
              <a:t>-d subspace called </a:t>
            </a:r>
            <a:r>
              <a:rPr lang="en-US" sz="3200" i="1" dirty="0" smtClean="0"/>
              <a:t>knapsack</a:t>
            </a:r>
            <a:r>
              <a:rPr lang="en-US" sz="3200" dirty="0" smtClean="0"/>
              <a:t> </a:t>
            </a:r>
            <a:r>
              <a:rPr lang="en-US" sz="3200" i="1" dirty="0" smtClean="0"/>
              <a:t>K </a:t>
            </a:r>
            <a:r>
              <a:rPr lang="en-US" sz="3200" dirty="0" smtClean="0"/>
              <a:t>with</a:t>
            </a:r>
          </a:p>
          <a:p>
            <a:pPr lvl="1"/>
            <a:r>
              <a:rPr lang="en-US" sz="3200" dirty="0" smtClean="0"/>
              <a:t> values</a:t>
            </a:r>
            <a:r>
              <a:rPr lang="en-US" sz="3200" i="1" dirty="0" smtClean="0"/>
              <a:t> b</a:t>
            </a:r>
            <a:r>
              <a:rPr lang="en-US" sz="3200" i="1" baseline="-25000" dirty="0" smtClean="0"/>
              <a:t>i</a:t>
            </a:r>
            <a:r>
              <a:rPr lang="en-US" sz="3200" b="1" dirty="0" smtClean="0"/>
              <a:t> </a:t>
            </a:r>
            <a:r>
              <a:rPr lang="en-US" sz="3200" dirty="0" smtClean="0"/>
              <a:t>, 1 ≤ </a:t>
            </a:r>
            <a:r>
              <a:rPr lang="en-US" sz="3200" i="1" dirty="0" err="1" smtClean="0"/>
              <a:t>i</a:t>
            </a:r>
            <a:r>
              <a:rPr lang="en-US" sz="3200" dirty="0" smtClean="0"/>
              <a:t> ≤ </a:t>
            </a:r>
            <a:r>
              <a:rPr lang="en-US" sz="3200" i="1" dirty="0" smtClean="0"/>
              <a:t>m, </a:t>
            </a:r>
            <a:r>
              <a:rPr lang="en-US" sz="3200" dirty="0" smtClean="0"/>
              <a:t>represent each the </a:t>
            </a:r>
            <a:r>
              <a:rPr lang="en-US" sz="3200" i="1" dirty="0" err="1" smtClean="0"/>
              <a:t>i</a:t>
            </a:r>
            <a:r>
              <a:rPr lang="en-US" sz="3200" dirty="0" err="1" smtClean="0"/>
              <a:t>-th</a:t>
            </a:r>
            <a:r>
              <a:rPr lang="en-US" sz="3200" dirty="0" smtClean="0"/>
              <a:t> dimension's </a:t>
            </a:r>
            <a:r>
              <a:rPr lang="en-US" sz="3200" i="1" dirty="0" smtClean="0"/>
              <a:t>capacity</a:t>
            </a:r>
            <a:r>
              <a:rPr lang="en-US" sz="3200" dirty="0" smtClean="0"/>
              <a:t> of the knapsack</a:t>
            </a:r>
          </a:p>
          <a:p>
            <a:pPr lvl="1"/>
            <a:r>
              <a:rPr lang="en-US" sz="3200" dirty="0" smtClean="0"/>
              <a:t>Vector </a:t>
            </a:r>
            <a:r>
              <a:rPr lang="en-US" sz="3200" i="1" dirty="0" err="1" smtClean="0"/>
              <a:t>c</a:t>
            </a:r>
            <a:r>
              <a:rPr lang="en-US" sz="3200" i="1" baseline="-25000" dirty="0" err="1" smtClean="0"/>
              <a:t>j</a:t>
            </a:r>
            <a:r>
              <a:rPr lang="en-US" sz="3200" b="1" dirty="0" smtClean="0"/>
              <a:t> </a:t>
            </a:r>
            <a:r>
              <a:rPr lang="en-US" sz="3200" dirty="0" smtClean="0"/>
              <a:t>represents the </a:t>
            </a:r>
            <a:r>
              <a:rPr lang="en-US" sz="3200" i="1" dirty="0" smtClean="0"/>
              <a:t>benefit</a:t>
            </a:r>
            <a:r>
              <a:rPr lang="en-US" sz="3200" dirty="0" smtClean="0"/>
              <a:t> of the object </a:t>
            </a:r>
            <a:r>
              <a:rPr lang="en-US" sz="3200" i="1" dirty="0" smtClean="0"/>
              <a:t>j</a:t>
            </a:r>
            <a:r>
              <a:rPr lang="en-US" sz="3200" b="1" dirty="0" smtClean="0"/>
              <a:t> </a:t>
            </a:r>
            <a:r>
              <a:rPr lang="en-US" sz="3200" dirty="0" smtClean="0"/>
              <a:t>if in the knapsack</a:t>
            </a:r>
          </a:p>
          <a:p>
            <a:pPr lvl="1"/>
            <a:endParaRPr lang="en-US" sz="32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CFB5-916A-4DC9-9111-FE3D1538A8DA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err="1" smtClean="0"/>
              <a:t>Knapsack</a:t>
            </a:r>
            <a:r>
              <a:rPr lang="fr-FR" dirty="0" smtClean="0"/>
              <a:t> </a:t>
            </a:r>
            <a:r>
              <a:rPr lang="fr-FR" dirty="0" err="1" smtClean="0"/>
              <a:t>Problem</a:t>
            </a:r>
            <a:r>
              <a:rPr lang="fr-FR" dirty="0" smtClean="0"/>
              <a:t> (KP)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5259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Input (continued):  </a:t>
            </a:r>
          </a:p>
          <a:p>
            <a:pPr lvl="1"/>
            <a:r>
              <a:rPr lang="en-US" sz="3200" dirty="0" smtClean="0"/>
              <a:t>The knapsack's </a:t>
            </a:r>
            <a:r>
              <a:rPr lang="en-US" sz="3200" i="1" dirty="0" smtClean="0"/>
              <a:t>constraints</a:t>
            </a:r>
            <a:r>
              <a:rPr lang="en-US" sz="3200" dirty="0" smtClean="0"/>
              <a:t> matrix with entries </a:t>
            </a:r>
            <a:r>
              <a:rPr lang="en-US" sz="3200" i="1" dirty="0" err="1" smtClean="0"/>
              <a:t>a</a:t>
            </a:r>
            <a:r>
              <a:rPr lang="en-US" sz="3200" i="1" baseline="-25000" dirty="0" err="1" smtClean="0"/>
              <a:t>i,j</a:t>
            </a:r>
            <a:r>
              <a:rPr lang="en-US" sz="3200" b="1" dirty="0" smtClean="0"/>
              <a:t> ; </a:t>
            </a:r>
            <a:r>
              <a:rPr lang="en-US" sz="3200" dirty="0" smtClean="0"/>
              <a:t>1 ≤ </a:t>
            </a:r>
            <a:r>
              <a:rPr lang="en-US" sz="3200" i="1" dirty="0" smtClean="0"/>
              <a:t>j</a:t>
            </a:r>
            <a:r>
              <a:rPr lang="en-US" sz="3200" dirty="0" smtClean="0"/>
              <a:t> ≤ </a:t>
            </a:r>
            <a:r>
              <a:rPr lang="en-US" sz="3200" i="1" dirty="0" smtClean="0"/>
              <a:t>n </a:t>
            </a:r>
            <a:r>
              <a:rPr lang="en-US" sz="3200" dirty="0" smtClean="0"/>
              <a:t>; </a:t>
            </a:r>
            <a:r>
              <a:rPr lang="en-US" sz="3200" b="1" dirty="0" smtClean="0"/>
              <a:t> </a:t>
            </a:r>
          </a:p>
          <a:p>
            <a:pPr lvl="1"/>
            <a:r>
              <a:rPr lang="en-US" sz="3200" dirty="0" smtClean="0"/>
              <a:t>Each entry stores the </a:t>
            </a:r>
            <a:r>
              <a:rPr lang="en-US" sz="3200" i="1" dirty="0" smtClean="0"/>
              <a:t>constraint</a:t>
            </a:r>
            <a:r>
              <a:rPr lang="en-US" sz="3200" dirty="0" smtClean="0"/>
              <a:t> value for each object </a:t>
            </a:r>
            <a:r>
              <a:rPr lang="en-US" sz="3200" i="1" dirty="0" smtClean="0"/>
              <a:t>j </a:t>
            </a:r>
            <a:r>
              <a:rPr lang="en-US" sz="3200" dirty="0" smtClean="0"/>
              <a:t>in each dimension </a:t>
            </a:r>
            <a:r>
              <a:rPr lang="en-US" sz="3200" i="1" dirty="0" err="1" smtClean="0"/>
              <a:t>i</a:t>
            </a:r>
            <a:r>
              <a:rPr lang="en-US" sz="3200" i="1" dirty="0" smtClean="0"/>
              <a:t> </a:t>
            </a:r>
            <a:r>
              <a:rPr lang="en-US" sz="3200" dirty="0" smtClean="0"/>
              <a:t>(price, size, volume...).</a:t>
            </a:r>
          </a:p>
          <a:p>
            <a:r>
              <a:rPr lang="en-US" sz="3600" dirty="0" smtClean="0"/>
              <a:t>Output:</a:t>
            </a:r>
          </a:p>
          <a:p>
            <a:pPr lvl="1"/>
            <a:r>
              <a:rPr lang="en-US" dirty="0" smtClean="0"/>
              <a:t>A</a:t>
            </a:r>
            <a:r>
              <a:rPr lang="en-US" b="1" dirty="0" smtClean="0"/>
              <a:t> </a:t>
            </a:r>
            <a:r>
              <a:rPr lang="en-US" dirty="0" smtClean="0"/>
              <a:t>set </a:t>
            </a:r>
            <a:r>
              <a:rPr lang="en-US" i="1" dirty="0" smtClean="0"/>
              <a:t>O'</a:t>
            </a:r>
            <a:r>
              <a:rPr lang="en-US" b="1" dirty="0" smtClean="0"/>
              <a:t> </a:t>
            </a:r>
            <a:r>
              <a:rPr lang="en-US" dirty="0" smtClean="0"/>
              <a:t>of objects stored in the knapsack.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CFB5-916A-4DC9-9111-FE3D1538A8DA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2439</TotalTime>
  <Words>1092</Words>
  <Application>Microsoft Office PowerPoint</Application>
  <PresentationFormat>Affichage à l'écran (4:3)</PresentationFormat>
  <Paragraphs>274</Paragraphs>
  <Slides>31</Slides>
  <Notes>31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31</vt:i4>
      </vt:variant>
    </vt:vector>
  </HeadingPairs>
  <TitlesOfParts>
    <vt:vector size="32" baseType="lpstr">
      <vt:lpstr>Thème Office</vt:lpstr>
      <vt:lpstr>Top k Knapsack Joins and Closure  Early Results </vt:lpstr>
      <vt:lpstr>Knapsack Join (KS-Join)</vt:lpstr>
      <vt:lpstr>Knapsack Join (KS-Join)</vt:lpstr>
      <vt:lpstr>Top k Knapsack Join (KS-Join)</vt:lpstr>
      <vt:lpstr>Top k Knapsack Join (KS-Join)</vt:lpstr>
      <vt:lpstr>Our Goal : Optimizing Top k KS-Joins </vt:lpstr>
      <vt:lpstr>Our Goal : Optimizing Top k KS-Joins </vt:lpstr>
      <vt:lpstr>Knapsack Problem (KP)</vt:lpstr>
      <vt:lpstr>Knapsack Problem (KP)</vt:lpstr>
      <vt:lpstr>Knapsack Problem (KP)</vt:lpstr>
      <vt:lpstr>Knapsack Problem (KP)</vt:lpstr>
      <vt:lpstr>Knapsack Problem (KP)</vt:lpstr>
      <vt:lpstr>Knapsack Problem (KP)</vt:lpstr>
      <vt:lpstr>Knapsack Problem (KP)</vt:lpstr>
      <vt:lpstr>KP / TkKS -Join</vt:lpstr>
      <vt:lpstr>KP / TkKS -Join</vt:lpstr>
      <vt:lpstr>Knapsack Problem (KP)</vt:lpstr>
      <vt:lpstr>Knapsack Problem (KP)</vt:lpstr>
      <vt:lpstr>Nested loop TkKS-Join</vt:lpstr>
      <vt:lpstr>Nested loop TkKS-Join</vt:lpstr>
      <vt:lpstr>Sort-Merge TkKS-Join</vt:lpstr>
      <vt:lpstr>Sort-Merge TkKS-Join</vt:lpstr>
      <vt:lpstr>KS-Join Index</vt:lpstr>
      <vt:lpstr>KS-Join Index</vt:lpstr>
      <vt:lpstr>KS-Join Index</vt:lpstr>
      <vt:lpstr>KS-Join Index</vt:lpstr>
      <vt:lpstr>Composing KS-Join Indices</vt:lpstr>
      <vt:lpstr>Scalable-Distributed TkKS-Join Index</vt:lpstr>
      <vt:lpstr>Scalable-Distributed TkKS-Join Index</vt:lpstr>
      <vt:lpstr>Conclusion</vt:lpstr>
      <vt:lpstr>Future Work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 k Knapsack Joins and Closure  Early Results </dc:title>
  <dc:creator>Witold Litwin</dc:creator>
  <cp:lastModifiedBy>Witold Litwin</cp:lastModifiedBy>
  <cp:revision>102</cp:revision>
  <dcterms:created xsi:type="dcterms:W3CDTF">2010-06-05T16:11:15Z</dcterms:created>
  <dcterms:modified xsi:type="dcterms:W3CDTF">2010-06-10T15:15:33Z</dcterms:modified>
</cp:coreProperties>
</file>