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31"/>
  </p:notesMasterIdLst>
  <p:sldIdLst>
    <p:sldId id="256" r:id="rId2"/>
    <p:sldId id="451" r:id="rId3"/>
    <p:sldId id="544" r:id="rId4"/>
    <p:sldId id="545" r:id="rId5"/>
    <p:sldId id="547" r:id="rId6"/>
    <p:sldId id="546" r:id="rId7"/>
    <p:sldId id="531" r:id="rId8"/>
    <p:sldId id="532" r:id="rId9"/>
    <p:sldId id="533" r:id="rId10"/>
    <p:sldId id="534" r:id="rId11"/>
    <p:sldId id="510" r:id="rId12"/>
    <p:sldId id="536" r:id="rId13"/>
    <p:sldId id="535" r:id="rId14"/>
    <p:sldId id="548" r:id="rId15"/>
    <p:sldId id="537" r:id="rId16"/>
    <p:sldId id="539" r:id="rId17"/>
    <p:sldId id="541" r:id="rId18"/>
    <p:sldId id="512" r:id="rId19"/>
    <p:sldId id="515" r:id="rId20"/>
    <p:sldId id="540" r:id="rId21"/>
    <p:sldId id="523" r:id="rId22"/>
    <p:sldId id="542" r:id="rId23"/>
    <p:sldId id="543" r:id="rId24"/>
    <p:sldId id="524" r:id="rId25"/>
    <p:sldId id="549" r:id="rId26"/>
    <p:sldId id="551" r:id="rId27"/>
    <p:sldId id="550" r:id="rId28"/>
    <p:sldId id="525" r:id="rId29"/>
    <p:sldId id="526" r:id="rId30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066" autoAdjust="0"/>
    <p:restoredTop sz="93787" autoAdjust="0"/>
  </p:normalViewPr>
  <p:slideViewPr>
    <p:cSldViewPr>
      <p:cViewPr>
        <p:scale>
          <a:sx n="70" d="100"/>
          <a:sy n="70" d="100"/>
        </p:scale>
        <p:origin x="-888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36"/>
    </p:cViewPr>
  </p:sorterViewPr>
  <p:notesViewPr>
    <p:cSldViewPr>
      <p:cViewPr varScale="1">
        <p:scale>
          <a:sx n="50" d="100"/>
          <a:sy n="50" d="100"/>
        </p:scale>
        <p:origin x="-2672" y="-7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7756379-8E3F-435F-A0E5-73283AE31BC7}" type="datetimeFigureOut">
              <a:rPr lang="fr-FR" smtClean="0"/>
              <a:t>17/04/2025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3288B83-1DF8-4D1E-ADF0-DABA2F9DA98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486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9965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9109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9109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2948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14074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1407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6051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1484784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AC0A-8938-4807-B234-06951E7E5C21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0408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6B0D-5230-4335-B577-6531D14C5418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828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9971-41F4-4DB0-B34B-9A2C0BEF281F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801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noProof="0" dirty="0" err="1" smtClean="0"/>
              <a:t>Modifiez</a:t>
            </a:r>
            <a:r>
              <a:rPr lang="en-US" noProof="0" dirty="0" smtClean="0"/>
              <a:t>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rgbClr val="7030A0"/>
                </a:solidFill>
              </a:defRPr>
            </a:lvl2pPr>
            <a:lvl3pPr>
              <a:defRPr>
                <a:solidFill>
                  <a:srgbClr val="7030A0"/>
                </a:solidFill>
              </a:defRPr>
            </a:lvl3pPr>
            <a:lvl4pPr>
              <a:defRPr>
                <a:solidFill>
                  <a:srgbClr val="7030A0"/>
                </a:solidFill>
              </a:defRPr>
            </a:lvl4pPr>
            <a:lvl5pPr>
              <a:defRPr>
                <a:solidFill>
                  <a:srgbClr val="7030A0"/>
                </a:solidFill>
              </a:defRPr>
            </a:lvl5pPr>
          </a:lstStyle>
          <a:p>
            <a:pPr lvl="0"/>
            <a:r>
              <a:rPr lang="en-US" noProof="0" dirty="0" err="1" smtClean="0"/>
              <a:t>Modifiez</a:t>
            </a:r>
            <a:r>
              <a:rPr lang="en-US" noProof="0" dirty="0" smtClean="0"/>
              <a:t>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Quatrième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Cinquième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BF0B-2BDE-4EC5-8D6D-9C5B91534FFB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3685319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C81-235C-490E-8061-5F4F6F6E69B7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703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8208912" cy="4453955"/>
          </a:xfrm>
        </p:spPr>
        <p:txBody>
          <a:bodyPr/>
          <a:lstStyle>
            <a:lvl1pPr>
              <a:defRPr sz="2800">
                <a:solidFill>
                  <a:srgbClr val="7030A0"/>
                </a:solidFill>
              </a:defRPr>
            </a:lvl1pPr>
            <a:lvl2pPr>
              <a:defRPr sz="2400">
                <a:solidFill>
                  <a:srgbClr val="7030A0"/>
                </a:solidFill>
              </a:defRPr>
            </a:lvl2pPr>
            <a:lvl3pPr>
              <a:defRPr sz="2000">
                <a:solidFill>
                  <a:srgbClr val="7030A0"/>
                </a:solidFill>
              </a:defRPr>
            </a:lvl3pPr>
            <a:lvl4pPr>
              <a:defRPr sz="1800">
                <a:solidFill>
                  <a:srgbClr val="7030A0"/>
                </a:solidFill>
              </a:defRPr>
            </a:lvl4pPr>
            <a:lvl5pPr>
              <a:defRPr sz="1800">
                <a:solidFill>
                  <a:srgbClr val="7030A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619A-1985-453F-9ED3-1B2317205CBE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161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71AB-05EF-4078-878B-9280B220D6D5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154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6D85-3106-4783-9567-E6A3B7F9807C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338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169B-31B5-4E24-90F5-D6F16CB683B0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44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B01C-B984-4C04-84CF-2A5F57DFB449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224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C7-37D4-492E-9300-80FC02158672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648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EDA9-FCB3-4C57-B49E-82ECB6A0C473}" type="datetime1">
              <a:rPr lang="fr-FR" smtClean="0"/>
              <a:t>17/04/2025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021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848872" cy="172819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SIR </a:t>
            </a:r>
            <a:r>
              <a:rPr lang="en-GB" b="1" dirty="0">
                <a:solidFill>
                  <a:srgbClr val="7030A0"/>
                </a:solidFill>
              </a:rPr>
              <a:t>SQL for Logical Navigation and Calculated Attribute Free Queries to Base Tables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2852960"/>
            <a:ext cx="8208912" cy="2664271"/>
          </a:xfrm>
        </p:spPr>
        <p:txBody>
          <a:bodyPr>
            <a:normAutofit fontScale="85000" lnSpcReduction="20000"/>
          </a:bodyPr>
          <a:lstStyle/>
          <a:p>
            <a:r>
              <a:rPr lang="en-US" sz="4200" dirty="0" smtClean="0">
                <a:solidFill>
                  <a:srgbClr val="7030A0"/>
                </a:solidFill>
              </a:rPr>
              <a:t>Witold Litwin</a:t>
            </a:r>
          </a:p>
          <a:p>
            <a:r>
              <a:rPr lang="en-US" sz="3300" dirty="0" smtClean="0">
                <a:solidFill>
                  <a:srgbClr val="7030A0"/>
                </a:solidFill>
              </a:rPr>
              <a:t> Dauphine University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Witold.litwin@dauphine.psl.eu</a:t>
            </a:r>
          </a:p>
          <a:p>
            <a:endParaRPr lang="en-US" sz="2400" dirty="0" smtClean="0">
              <a:solidFill>
                <a:srgbClr val="7030A0"/>
              </a:solidFill>
            </a:endParaRPr>
          </a:p>
          <a:p>
            <a:pPr algn="l"/>
            <a:endParaRPr lang="en-US" sz="2400" dirty="0" smtClean="0">
              <a:solidFill>
                <a:srgbClr val="7030A0"/>
              </a:solidFill>
            </a:endParaRPr>
          </a:p>
          <a:p>
            <a:pPr algn="l"/>
            <a:endParaRPr lang="en-US" sz="1800" dirty="0" smtClean="0">
              <a:solidFill>
                <a:srgbClr val="7030A0"/>
              </a:solidFill>
            </a:endParaRPr>
          </a:p>
          <a:p>
            <a:pPr algn="l"/>
            <a:r>
              <a:rPr lang="fr-FR" sz="2800" dirty="0" smtClean="0">
                <a:solidFill>
                  <a:srgbClr val="7030A0"/>
                </a:solidFill>
              </a:rPr>
              <a:t>              Talk for </a:t>
            </a:r>
            <a:r>
              <a:rPr lang="fr-F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IBM</a:t>
            </a:r>
            <a:r>
              <a:rPr lang="fr-FR" sz="2800" dirty="0" smtClean="0">
                <a:solidFill>
                  <a:srgbClr val="7030A0"/>
                </a:solidFill>
              </a:rPr>
              <a:t> ICEIS 25</a:t>
            </a:r>
            <a:r>
              <a:rPr lang="fr-F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Alma</a:t>
            </a:r>
            <a:r>
              <a:rPr lang="fr-FR" sz="2800" dirty="0" smtClean="0">
                <a:solidFill>
                  <a:srgbClr val="7030A0"/>
                </a:solidFill>
              </a:rPr>
              <a:t> Porto, Portugal, April 3-7, 2025</a:t>
            </a:r>
            <a:endParaRPr lang="en-US" sz="2800" dirty="0" smtClean="0">
              <a:solidFill>
                <a:srgbClr val="7030A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852936"/>
            <a:ext cx="905263" cy="115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5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Overall expected </a:t>
            </a:r>
            <a:r>
              <a:rPr lang="en-US" sz="4000" dirty="0"/>
              <a:t>benefit </a:t>
            </a:r>
            <a:r>
              <a:rPr lang="en-US" sz="4000" dirty="0" smtClean="0"/>
              <a:t>from </a:t>
            </a:r>
            <a:r>
              <a:rPr lang="fr-FR" sz="4000" dirty="0" smtClean="0"/>
              <a:t>SIR SQL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124744"/>
            <a:ext cx="8208912" cy="4896544"/>
          </a:xfrm>
        </p:spPr>
        <p:txBody>
          <a:bodyPr>
            <a:noAutofit/>
          </a:bodyPr>
          <a:lstStyle/>
          <a:p>
            <a:r>
              <a:rPr lang="en-US" sz="4000" dirty="0" smtClean="0"/>
              <a:t>For the dominant data science language, i.e., SQL:</a:t>
            </a:r>
          </a:p>
          <a:p>
            <a:pPr lvl="1"/>
            <a:r>
              <a:rPr lang="en-US" sz="3600" dirty="0" smtClean="0"/>
              <a:t>7+M SQL clients in the world </a:t>
            </a:r>
            <a:r>
              <a:rPr lang="en-US" sz="3200" dirty="0" smtClean="0"/>
              <a:t>should</a:t>
            </a:r>
            <a:r>
              <a:rPr lang="en-US" sz="3600" dirty="0" smtClean="0"/>
              <a:t> become more productive</a:t>
            </a:r>
          </a:p>
          <a:p>
            <a:pPr lvl="1"/>
            <a:r>
              <a:rPr lang="en-GB" sz="3600" dirty="0"/>
              <a:t>providing for 31B+ US$ market size of SQL apps</a:t>
            </a:r>
            <a:endParaRPr lang="en-US" sz="3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54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200" dirty="0" smtClean="0"/>
              <a:t> Motivating Example : </a:t>
            </a:r>
            <a:r>
              <a:rPr lang="en-US" sz="3200" dirty="0" err="1" smtClean="0"/>
              <a:t>Codd’s</a:t>
            </a:r>
            <a:r>
              <a:rPr lang="en-US" sz="3200" dirty="0" smtClean="0"/>
              <a:t> ‘biblical’ S_P DB</a:t>
            </a:r>
            <a:endParaRPr lang="en-US" sz="3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11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961177"/>
            <a:ext cx="892899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S_P Scheme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Table P			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SP</a:t>
            </a: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Char, 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	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SNAME Char,	PNAME Char,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STATUS </a:t>
            </a:r>
            <a:r>
              <a:rPr lang="en-US" altLang="fr-FR" sz="2000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COLOR  Char,              	QTY </a:t>
            </a:r>
            <a:r>
              <a:rPr lang="en-US" altLang="fr-FR" sz="20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Char;                  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WEIGHT </a:t>
            </a:r>
            <a:r>
              <a:rPr lang="en-US" altLang="fr-FR" sz="2000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Char,                    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fr-FR" sz="20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en-US" altLang="fr-FR" sz="4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48064" y="1124744"/>
            <a:ext cx="2088232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501008"/>
            <a:ext cx="711161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777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S_P for SIR SQL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SP.S# is a </a:t>
            </a:r>
            <a:r>
              <a:rPr lang="en-US" i="1" dirty="0" smtClean="0"/>
              <a:t>natural</a:t>
            </a:r>
            <a:r>
              <a:rPr lang="en-US" dirty="0" smtClean="0"/>
              <a:t> PKN FK </a:t>
            </a:r>
          </a:p>
          <a:p>
            <a:pPr lvl="1"/>
            <a:r>
              <a:rPr lang="en-US" dirty="0" smtClean="0"/>
              <a:t>since it shares the name of S.S#</a:t>
            </a:r>
          </a:p>
          <a:p>
            <a:pPr lvl="1"/>
            <a:r>
              <a:rPr lang="en-US" dirty="0" smtClean="0"/>
              <a:t>Natural since atomic and PKN FK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t is an FK in the original </a:t>
            </a:r>
            <a:r>
              <a:rPr lang="en-US" dirty="0" err="1" smtClean="0"/>
              <a:t>Codd’s</a:t>
            </a:r>
            <a:r>
              <a:rPr lang="en-US" dirty="0" smtClean="0"/>
              <a:t> sense</a:t>
            </a:r>
          </a:p>
          <a:p>
            <a:pPr lvl="2"/>
            <a:r>
              <a:rPr lang="en-US" dirty="0" smtClean="0"/>
              <a:t>A logical pointer to all non-key S attributes </a:t>
            </a:r>
          </a:p>
          <a:p>
            <a:pPr lvl="1"/>
            <a:r>
              <a:rPr lang="en-US" dirty="0" smtClean="0"/>
              <a:t>Not the SQL one</a:t>
            </a:r>
          </a:p>
          <a:p>
            <a:pPr lvl="2"/>
            <a:r>
              <a:rPr lang="en-US" dirty="0" smtClean="0"/>
              <a:t>There is no Foreign Key clause </a:t>
            </a:r>
          </a:p>
          <a:p>
            <a:r>
              <a:rPr lang="en-US" dirty="0" smtClean="0"/>
              <a:t>Likewise, SP.P# is a natural FK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355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S_P in SQL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Table S (S# Char, SNAME Char….Primary Key (S#)</a:t>
            </a:r>
          </a:p>
          <a:p>
            <a:r>
              <a:rPr lang="en-US" dirty="0" smtClean="0"/>
              <a:t>Create Table P (P# Char, PNAME Char, COLOR…</a:t>
            </a:r>
            <a:r>
              <a:rPr lang="en-US" dirty="0"/>
              <a:t> Primary Key </a:t>
            </a:r>
            <a:r>
              <a:rPr lang="en-US" dirty="0" smtClean="0"/>
              <a:t>(P#)</a:t>
            </a:r>
          </a:p>
          <a:p>
            <a:r>
              <a:rPr lang="en-US" dirty="0" smtClean="0"/>
              <a:t>Create Table SP (S# Char, P# Char, QTY 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/>
              <a:t>Primary Key (S</a:t>
            </a:r>
            <a:r>
              <a:rPr lang="en-US" dirty="0" smtClean="0"/>
              <a:t>#, P#)</a:t>
            </a:r>
          </a:p>
          <a:p>
            <a:r>
              <a:rPr lang="en-US" dirty="0" smtClean="0"/>
              <a:t>For any SQL DBS at present, the result could be the just seen tables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058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200" dirty="0" smtClean="0"/>
              <a:t> Motivating Example : </a:t>
            </a:r>
            <a:r>
              <a:rPr lang="en-US" sz="3200" dirty="0" err="1" smtClean="0"/>
              <a:t>Codd’s</a:t>
            </a:r>
            <a:r>
              <a:rPr lang="en-US" sz="3200" dirty="0" smtClean="0"/>
              <a:t> ‘biblical’ S_P DB</a:t>
            </a:r>
            <a:endParaRPr lang="en-US" sz="3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14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961177"/>
            <a:ext cx="892899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b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S_P </a:t>
            </a:r>
            <a:r>
              <a:rPr lang="en-US" altLang="fr-FR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Scheme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Table P			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SP</a:t>
            </a: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Char, 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	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SNAME Char,	PNAME Char,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STATUS </a:t>
            </a:r>
            <a:r>
              <a:rPr lang="en-US" altLang="fr-FR" sz="2000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COLOR  Char,              	QTY </a:t>
            </a:r>
            <a:r>
              <a:rPr lang="en-US" altLang="fr-FR" sz="20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Char;                  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WEIGHT </a:t>
            </a:r>
            <a:r>
              <a:rPr lang="en-US" altLang="fr-FR" sz="2000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Char,                    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fr-FR" sz="20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en-US" altLang="fr-FR" sz="4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48064" y="1124744"/>
            <a:ext cx="2088232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501008"/>
            <a:ext cx="711161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088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Typical SQL Query to SP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query </a:t>
            </a:r>
            <a:r>
              <a:rPr lang="en-US" dirty="0"/>
              <a:t>that </a:t>
            </a:r>
            <a:r>
              <a:rPr lang="en-US" dirty="0" smtClean="0"/>
              <a:t>addresses </a:t>
            </a:r>
            <a:r>
              <a:rPr lang="en-US" dirty="0"/>
              <a:t>some SP attributes and some S or P </a:t>
            </a:r>
            <a:r>
              <a:rPr lang="en-US" dirty="0" smtClean="0"/>
              <a:t>attributes</a:t>
            </a:r>
          </a:p>
          <a:p>
            <a:r>
              <a:rPr lang="en-US" dirty="0" smtClean="0"/>
              <a:t>Q2</a:t>
            </a:r>
            <a:r>
              <a:rPr lang="en-US" dirty="0"/>
              <a:t>: Select S#, SNAME, P#, PNAME, QTY From SP </a:t>
            </a:r>
            <a:r>
              <a:rPr lang="en-US" dirty="0">
                <a:solidFill>
                  <a:srgbClr val="FF0000"/>
                </a:solidFill>
              </a:rPr>
              <a:t>Left Join S On SP.S#=S.S# Left Join P On SP.P#=P.P# </a:t>
            </a:r>
            <a:r>
              <a:rPr lang="en-US" dirty="0"/>
              <a:t>Where QTY &lt; 200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60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S_P for a SIR SQL DBS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51917"/>
            <a:ext cx="8712968" cy="471338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Create Table SP (S# Char, P# Char, QTY 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/>
              <a:t>Primary Key (S</a:t>
            </a:r>
            <a:r>
              <a:rPr lang="en-US" dirty="0" smtClean="0"/>
              <a:t>#, P#) typed in would be rewritten to:</a:t>
            </a:r>
          </a:p>
          <a:p>
            <a:pPr marL="0" indent="0">
              <a:buNone/>
            </a:pPr>
            <a:r>
              <a:rPr lang="en-US" dirty="0"/>
              <a:t>Create Table SP (S#...,P#...,QTY… </a:t>
            </a:r>
            <a:r>
              <a:rPr lang="en-US" dirty="0">
                <a:solidFill>
                  <a:srgbClr val="0070C0"/>
                </a:solidFill>
              </a:rPr>
              <a:t>{SNAME, STATUS, S.CITY, PNAME, COLOR, WEIGHT, P.CITY From SP_ Left Join S On SP.S#=S.S# Left Join P On SP.P#=P.P#} </a:t>
            </a:r>
            <a:r>
              <a:rPr lang="en-US" dirty="0"/>
              <a:t>Primary Key (S#, P</a:t>
            </a:r>
            <a:r>
              <a:rPr lang="en-US" dirty="0" smtClean="0"/>
              <a:t>#));</a:t>
            </a:r>
          </a:p>
          <a:p>
            <a:r>
              <a:rPr lang="en-US" dirty="0" smtClean="0"/>
              <a:t>Within {  } there are IAs added automatically </a:t>
            </a:r>
          </a:p>
          <a:p>
            <a:pPr lvl="1"/>
            <a:r>
              <a:rPr lang="en-US" dirty="0" smtClean="0"/>
              <a:t>All these </a:t>
            </a:r>
            <a:r>
              <a:rPr lang="en-US" i="1" dirty="0" smtClean="0"/>
              <a:t>logically pointed</a:t>
            </a:r>
            <a:r>
              <a:rPr lang="en-US" dirty="0" smtClean="0"/>
              <a:t> to by </a:t>
            </a:r>
            <a:r>
              <a:rPr lang="en-US" dirty="0"/>
              <a:t>PKN </a:t>
            </a:r>
            <a:r>
              <a:rPr lang="en-US" dirty="0" smtClean="0"/>
              <a:t>FKs S# and P# </a:t>
            </a:r>
          </a:p>
          <a:p>
            <a:pPr lvl="1"/>
            <a:r>
              <a:rPr lang="en-US" dirty="0" smtClean="0"/>
              <a:t>For the clients, it is the </a:t>
            </a:r>
            <a:r>
              <a:rPr lang="en-US" i="1" dirty="0" smtClean="0"/>
              <a:t>explicit</a:t>
            </a:r>
            <a:r>
              <a:rPr lang="en-US" dirty="0" smtClean="0"/>
              <a:t>  SP scheme</a:t>
            </a:r>
          </a:p>
          <a:p>
            <a:r>
              <a:rPr lang="en-US" dirty="0" smtClean="0"/>
              <a:t>The table with SAs only is referred to as SP_ 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11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6409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n-US" sz="3200" b="1" dirty="0"/>
              <a:t>S_P DB for SIR </a:t>
            </a:r>
            <a:r>
              <a:rPr lang="en-US" sz="3200" b="1" dirty="0" smtClean="0"/>
              <a:t>SQL DBA &amp; Clients</a:t>
            </a:r>
            <a:br>
              <a:rPr lang="en-US" sz="3200" b="1" dirty="0" smtClean="0"/>
            </a:br>
            <a:r>
              <a:rPr lang="en-US" sz="2400" i="1" dirty="0" smtClean="0"/>
              <a:t>IA names and value are Italic</a:t>
            </a:r>
            <a:r>
              <a:rPr lang="en-US" sz="3200" dirty="0" smtClean="0"/>
              <a:t>  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/>
              <a:t>S-P1 </a:t>
            </a:r>
            <a:r>
              <a:rPr lang="en-US" sz="1400" b="1" dirty="0"/>
              <a:t>Content</a:t>
            </a:r>
            <a:endParaRPr lang="fr-FR" sz="1400" dirty="0"/>
          </a:p>
          <a:p>
            <a:pPr marL="0" indent="0">
              <a:buNone/>
            </a:pPr>
            <a:r>
              <a:rPr lang="en-US" sz="1400" b="1" dirty="0"/>
              <a:t>Table S </a:t>
            </a:r>
            <a:r>
              <a:rPr lang="en-US" sz="1400" dirty="0"/>
              <a:t>					</a:t>
            </a:r>
            <a:r>
              <a:rPr lang="en-US" sz="1400" b="1" dirty="0"/>
              <a:t>Table P</a:t>
            </a:r>
            <a:endParaRPr lang="fr-FR" sz="1400" b="1" dirty="0"/>
          </a:p>
          <a:p>
            <a:pPr marL="0" indent="0">
              <a:buNone/>
            </a:pPr>
            <a:r>
              <a:rPr lang="en-US" sz="1400" dirty="0"/>
              <a:t>S#	SNAME	STATUS 	CITY		</a:t>
            </a:r>
            <a:r>
              <a:rPr lang="en-US" sz="1400" dirty="0" smtClean="0"/>
              <a:t>P#      PNAME</a:t>
            </a:r>
            <a:r>
              <a:rPr lang="en-US" sz="1400" dirty="0"/>
              <a:t> </a:t>
            </a:r>
            <a:r>
              <a:rPr lang="en-US" sz="1400" dirty="0" smtClean="0"/>
              <a:t> COLOR    </a:t>
            </a:r>
            <a:r>
              <a:rPr lang="en-US" sz="1400" dirty="0"/>
              <a:t>WEIGHT </a:t>
            </a:r>
            <a:r>
              <a:rPr lang="en-US" sz="1400" dirty="0" smtClean="0"/>
              <a:t>  CITY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    	Smith	20	London		P1    </a:t>
            </a:r>
            <a:r>
              <a:rPr lang="en-US" sz="1400" dirty="0" smtClean="0"/>
              <a:t>  Nut</a:t>
            </a:r>
            <a:r>
              <a:rPr lang="en-US" sz="1400" dirty="0"/>
              <a:t>	</a:t>
            </a:r>
            <a:r>
              <a:rPr lang="en-US" sz="1400" dirty="0" smtClean="0"/>
              <a:t>    Red</a:t>
            </a:r>
            <a:r>
              <a:rPr lang="en-US" sz="1400" dirty="0"/>
              <a:t>	</a:t>
            </a:r>
            <a:r>
              <a:rPr lang="en-US" sz="1400" dirty="0" smtClean="0"/>
              <a:t>12</a:t>
            </a:r>
            <a:r>
              <a:rPr lang="en-US" sz="1400" dirty="0"/>
              <a:t> </a:t>
            </a:r>
            <a:r>
              <a:rPr lang="en-US" sz="1400" dirty="0" smtClean="0"/>
              <a:t>          Lon&lt;don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Jones	10	Paris		</a:t>
            </a:r>
            <a:r>
              <a:rPr lang="en-US" sz="1400" dirty="0" smtClean="0"/>
              <a:t>P2      Bolt</a:t>
            </a:r>
            <a:r>
              <a:rPr lang="en-US" sz="1400" dirty="0"/>
              <a:t>	</a:t>
            </a:r>
            <a:r>
              <a:rPr lang="en-US" sz="1400" dirty="0" smtClean="0"/>
              <a:t>    Green</a:t>
            </a:r>
            <a:r>
              <a:rPr lang="en-US" sz="1400" dirty="0"/>
              <a:t>	</a:t>
            </a:r>
            <a:r>
              <a:rPr lang="en-US" sz="1400" dirty="0" smtClean="0"/>
              <a:t>17           Paris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S3	Blake	30	Paris		</a:t>
            </a:r>
            <a:r>
              <a:rPr lang="en-US" sz="1400" dirty="0" smtClean="0"/>
              <a:t>P3     Screw </a:t>
            </a:r>
            <a:r>
              <a:rPr lang="en-US" sz="1400" dirty="0"/>
              <a:t>	</a:t>
            </a:r>
            <a:r>
              <a:rPr lang="en-US" sz="1400" dirty="0" smtClean="0"/>
              <a:t>     Blue</a:t>
            </a:r>
            <a:r>
              <a:rPr lang="en-US" sz="1400" dirty="0"/>
              <a:t>	</a:t>
            </a:r>
            <a:r>
              <a:rPr lang="en-US" sz="1400" dirty="0" smtClean="0"/>
              <a:t>17            Oslo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Clark	20	London		P4 </a:t>
            </a:r>
            <a:r>
              <a:rPr lang="en-US" sz="1400" dirty="0" smtClean="0"/>
              <a:t>    Screw</a:t>
            </a:r>
            <a:r>
              <a:rPr lang="en-US" sz="1400" dirty="0"/>
              <a:t>	</a:t>
            </a:r>
            <a:r>
              <a:rPr lang="en-US" sz="1400" dirty="0" smtClean="0"/>
              <a:t>     Red</a:t>
            </a:r>
            <a:r>
              <a:rPr lang="en-US" sz="1400" dirty="0"/>
              <a:t>	</a:t>
            </a:r>
            <a:r>
              <a:rPr lang="en-US" sz="1400" dirty="0" smtClean="0"/>
              <a:t>14            London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S5	Adams	30 	Athens		</a:t>
            </a:r>
            <a:r>
              <a:rPr lang="en-US" sz="1400" dirty="0" smtClean="0"/>
              <a:t>P5     Cam</a:t>
            </a:r>
            <a:r>
              <a:rPr lang="en-US" sz="1400" dirty="0"/>
              <a:t>	</a:t>
            </a:r>
            <a:r>
              <a:rPr lang="en-US" sz="1400" dirty="0" smtClean="0"/>
              <a:t>     Blue</a:t>
            </a:r>
            <a:r>
              <a:rPr lang="en-US" sz="1400" dirty="0"/>
              <a:t>	</a:t>
            </a:r>
            <a:r>
              <a:rPr lang="en-US" sz="1400" dirty="0" smtClean="0"/>
              <a:t>12            Paris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					</a:t>
            </a:r>
            <a:r>
              <a:rPr lang="en-US" sz="1400" dirty="0" smtClean="0"/>
              <a:t>P6     Cog</a:t>
            </a:r>
            <a:r>
              <a:rPr lang="en-US" sz="1400" dirty="0"/>
              <a:t>	</a:t>
            </a:r>
            <a:r>
              <a:rPr lang="en-US" sz="1400" dirty="0" smtClean="0"/>
              <a:t>     Red</a:t>
            </a:r>
            <a:r>
              <a:rPr lang="en-US" sz="1400" dirty="0"/>
              <a:t>	</a:t>
            </a:r>
            <a:r>
              <a:rPr lang="en-US" sz="1400" dirty="0" smtClean="0"/>
              <a:t>19            London</a:t>
            </a:r>
            <a:endParaRPr lang="fr-FR" sz="1400" dirty="0"/>
          </a:p>
          <a:p>
            <a:pPr marL="0" indent="0">
              <a:buNone/>
            </a:pPr>
            <a:r>
              <a:rPr lang="en-US" sz="1400" b="1" dirty="0"/>
              <a:t>Table SP</a:t>
            </a:r>
            <a:endParaRPr lang="fr-FR" sz="1400" b="1" dirty="0"/>
          </a:p>
          <a:p>
            <a:pPr marL="0" indent="0">
              <a:buNone/>
            </a:pPr>
            <a:r>
              <a:rPr lang="en-US" sz="1400" dirty="0"/>
              <a:t>S#	</a:t>
            </a:r>
            <a:r>
              <a:rPr lang="en-US" sz="1400" i="1" dirty="0" smtClean="0"/>
              <a:t>SNAMES	</a:t>
            </a:r>
            <a:r>
              <a:rPr lang="en-US" sz="1400" i="1" dirty="0"/>
              <a:t>S</a:t>
            </a:r>
            <a:r>
              <a:rPr lang="en-US" sz="1400" i="1" dirty="0" smtClean="0"/>
              <a:t>TATUS  	S.CITY      	</a:t>
            </a:r>
            <a:r>
              <a:rPr lang="en-US" sz="1400" dirty="0" smtClean="0"/>
              <a:t>P#	</a:t>
            </a:r>
            <a:r>
              <a:rPr lang="en-US" sz="1400" i="1" dirty="0" smtClean="0"/>
              <a:t>PNAME    </a:t>
            </a:r>
            <a:r>
              <a:rPr lang="en-US" sz="1400" i="1" dirty="0"/>
              <a:t>COLOR   </a:t>
            </a:r>
            <a:r>
              <a:rPr lang="en-US" sz="1400" i="1" dirty="0" smtClean="0"/>
              <a:t>WEIGHT       P.CITY</a:t>
            </a:r>
            <a:r>
              <a:rPr lang="en-US" sz="1400" dirty="0" smtClean="0"/>
              <a:t> 	    QTY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Smith    </a:t>
            </a:r>
            <a:r>
              <a:rPr lang="en-US" sz="1400" dirty="0"/>
              <a:t>  </a:t>
            </a:r>
            <a:r>
              <a:rPr lang="en-US" sz="1400" dirty="0" smtClean="0"/>
              <a:t>	</a:t>
            </a:r>
            <a:r>
              <a:rPr lang="en-US" sz="1400" i="1" dirty="0" smtClean="0"/>
              <a:t>20</a:t>
            </a:r>
            <a:r>
              <a:rPr lang="en-US" sz="1400" i="1" dirty="0"/>
              <a:t>	</a:t>
            </a:r>
            <a:r>
              <a:rPr lang="en-US" sz="1400" i="1" dirty="0" smtClean="0"/>
              <a:t>London   	</a:t>
            </a:r>
            <a:r>
              <a:rPr lang="en-US" sz="1400" dirty="0" smtClean="0"/>
              <a:t>P1</a:t>
            </a:r>
            <a:r>
              <a:rPr lang="en-US" sz="1400" dirty="0"/>
              <a:t>	</a:t>
            </a:r>
            <a:r>
              <a:rPr lang="en-US" sz="1400" i="1" dirty="0"/>
              <a:t> Nut            </a:t>
            </a:r>
            <a:r>
              <a:rPr lang="en-US" sz="1400" i="1" dirty="0" smtClean="0"/>
              <a:t>Red          12	         London</a:t>
            </a:r>
            <a:r>
              <a:rPr lang="en-US" sz="1400" i="1" dirty="0"/>
              <a:t>	</a:t>
            </a:r>
            <a:r>
              <a:rPr lang="en-US" sz="1400" i="1" dirty="0" smtClean="0"/>
              <a:t>    </a:t>
            </a:r>
            <a:r>
              <a:rPr lang="en-US" sz="1400" dirty="0" smtClean="0"/>
              <a:t>300  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 smtClean="0"/>
              <a:t>Smith </a:t>
            </a:r>
            <a:r>
              <a:rPr lang="en-US" sz="1400" dirty="0" smtClean="0"/>
              <a:t>            </a:t>
            </a:r>
            <a:r>
              <a:rPr lang="en-US" sz="1400" i="1" dirty="0" smtClean="0"/>
              <a:t>20</a:t>
            </a:r>
            <a:r>
              <a:rPr lang="en-US" sz="1400" i="1" dirty="0"/>
              <a:t>	</a:t>
            </a:r>
            <a:r>
              <a:rPr lang="en-US" sz="1400" i="1" dirty="0" smtClean="0"/>
              <a:t>London    	</a:t>
            </a:r>
            <a:r>
              <a:rPr lang="en-US" sz="1400" dirty="0" smtClean="0"/>
              <a:t>P2</a:t>
            </a:r>
            <a:r>
              <a:rPr lang="en-US" sz="1400" dirty="0"/>
              <a:t>	</a:t>
            </a:r>
            <a:r>
              <a:rPr lang="en-US" sz="1400" i="1" dirty="0"/>
              <a:t> Bolt           </a:t>
            </a:r>
            <a:r>
              <a:rPr lang="en-US" sz="1400" i="1" dirty="0" smtClean="0"/>
              <a:t>Green       17</a:t>
            </a:r>
            <a:r>
              <a:rPr lang="en-US" sz="1400" i="1" dirty="0"/>
              <a:t>	 </a:t>
            </a:r>
            <a:r>
              <a:rPr lang="en-US" sz="1400" i="1" dirty="0" smtClean="0"/>
              <a:t>        Paris         </a:t>
            </a:r>
            <a:r>
              <a:rPr lang="en-US" sz="1400" dirty="0" smtClean="0"/>
              <a:t>200  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 Smith      </a:t>
            </a:r>
            <a:r>
              <a:rPr lang="en-US" sz="1400" i="1" dirty="0" smtClean="0"/>
              <a:t>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P3</a:t>
            </a:r>
            <a:r>
              <a:rPr lang="en-US" sz="1400" dirty="0"/>
              <a:t>	</a:t>
            </a:r>
            <a:r>
              <a:rPr lang="en-US" sz="1400" i="1" dirty="0"/>
              <a:t> Screw       </a:t>
            </a:r>
            <a:r>
              <a:rPr lang="en-US" sz="1400" i="1" dirty="0" smtClean="0"/>
              <a:t> Blue          17</a:t>
            </a:r>
            <a:r>
              <a:rPr lang="en-US" sz="1400" i="1" dirty="0"/>
              <a:t>	  </a:t>
            </a:r>
            <a:r>
              <a:rPr lang="en-US" sz="1400" i="1" dirty="0" smtClean="0"/>
              <a:t>       Oslo 	    </a:t>
            </a:r>
            <a:r>
              <a:rPr lang="en-US" sz="1400" dirty="0" smtClean="0"/>
              <a:t>400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 Smith      </a:t>
            </a:r>
            <a:r>
              <a:rPr lang="en-US" sz="1400" i="1" dirty="0" smtClean="0"/>
              <a:t>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P4 </a:t>
            </a:r>
            <a:r>
              <a:rPr lang="en-US" sz="1400" dirty="0"/>
              <a:t>	</a:t>
            </a:r>
            <a:r>
              <a:rPr lang="en-US" sz="1400" i="1" dirty="0"/>
              <a:t> Screw        </a:t>
            </a:r>
            <a:r>
              <a:rPr lang="en-US" sz="1400" i="1" dirty="0" smtClean="0"/>
              <a:t>Red           14</a:t>
            </a:r>
            <a:r>
              <a:rPr lang="en-US" sz="1400" i="1" dirty="0"/>
              <a:t>	 </a:t>
            </a:r>
            <a:r>
              <a:rPr lang="en-US" sz="1400" i="1" dirty="0" smtClean="0"/>
              <a:t>        Londo</a:t>
            </a:r>
            <a:r>
              <a:rPr lang="en-US" sz="1400" dirty="0" smtClean="0"/>
              <a:t>n     200  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 Smith      </a:t>
            </a:r>
            <a:r>
              <a:rPr lang="en-US" sz="1400" i="1" dirty="0" smtClean="0"/>
              <a:t>     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P5</a:t>
            </a:r>
            <a:r>
              <a:rPr lang="en-US" sz="1400" dirty="0"/>
              <a:t>	</a:t>
            </a:r>
            <a:r>
              <a:rPr lang="en-US" sz="1400" i="1" dirty="0" smtClean="0"/>
              <a:t>Cam           Blue           12   </a:t>
            </a:r>
            <a:r>
              <a:rPr lang="en-US" sz="1400" i="1" dirty="0"/>
              <a:t>	 </a:t>
            </a:r>
            <a:r>
              <a:rPr lang="en-US" sz="1400" i="1" dirty="0" smtClean="0"/>
              <a:t>        Paris         </a:t>
            </a:r>
            <a:r>
              <a:rPr lang="en-US" sz="1400" dirty="0" smtClean="0"/>
              <a:t>100  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S1</a:t>
            </a:r>
            <a:r>
              <a:rPr lang="en-US" sz="1400" dirty="0"/>
              <a:t>	</a:t>
            </a:r>
            <a:r>
              <a:rPr lang="en-US" sz="1400" i="1" dirty="0"/>
              <a:t> Smith      </a:t>
            </a:r>
            <a:r>
              <a:rPr lang="en-US" sz="1400" i="1" dirty="0" smtClean="0"/>
              <a:t>     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P6</a:t>
            </a:r>
            <a:r>
              <a:rPr lang="en-US" sz="1400" dirty="0"/>
              <a:t>	</a:t>
            </a:r>
            <a:r>
              <a:rPr lang="en-US" sz="1400" i="1" dirty="0" smtClean="0"/>
              <a:t> Cog</a:t>
            </a:r>
            <a:r>
              <a:rPr lang="en-US" sz="1400" i="1" dirty="0"/>
              <a:t> </a:t>
            </a:r>
            <a:r>
              <a:rPr lang="en-US" sz="1400" i="1" dirty="0" smtClean="0"/>
              <a:t>           Red</a:t>
            </a:r>
            <a:r>
              <a:rPr lang="en-US" sz="1400" i="1" dirty="0"/>
              <a:t> </a:t>
            </a:r>
            <a:r>
              <a:rPr lang="en-US" sz="1400" i="1" dirty="0" smtClean="0"/>
              <a:t>          19</a:t>
            </a:r>
            <a:r>
              <a:rPr lang="en-US" sz="1400" i="1" dirty="0"/>
              <a:t>	 </a:t>
            </a:r>
            <a:r>
              <a:rPr lang="en-US" sz="1400" i="1" dirty="0" smtClean="0"/>
              <a:t>        London     </a:t>
            </a:r>
            <a:r>
              <a:rPr lang="en-US" sz="1400" dirty="0" smtClean="0"/>
              <a:t>100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</a:t>
            </a:r>
            <a:r>
              <a:rPr lang="en-US" sz="1400" i="1" dirty="0"/>
              <a:t> Jones      </a:t>
            </a:r>
            <a:r>
              <a:rPr lang="en-US" sz="1400" i="1" dirty="0" smtClean="0"/>
              <a:t>	10</a:t>
            </a:r>
            <a:r>
              <a:rPr lang="en-US" sz="1400" dirty="0"/>
              <a:t>	 </a:t>
            </a:r>
            <a:r>
              <a:rPr lang="en-US" sz="1400" i="1" dirty="0" smtClean="0"/>
              <a:t>Paris 	</a:t>
            </a:r>
            <a:r>
              <a:rPr lang="en-US" sz="1400" dirty="0" smtClean="0"/>
              <a:t>P1</a:t>
            </a:r>
            <a:r>
              <a:rPr lang="en-US" sz="1400" dirty="0"/>
              <a:t>	</a:t>
            </a:r>
            <a:r>
              <a:rPr lang="en-US" sz="1400" i="1" dirty="0" smtClean="0"/>
              <a:t>Nut             Red            12</a:t>
            </a:r>
            <a:r>
              <a:rPr lang="en-US" sz="1400" i="1" dirty="0"/>
              <a:t>	</a:t>
            </a:r>
            <a:r>
              <a:rPr lang="en-US" sz="1400" i="1" dirty="0" smtClean="0"/>
              <a:t>         London</a:t>
            </a:r>
            <a:r>
              <a:rPr lang="en-US" sz="1400" dirty="0" smtClean="0"/>
              <a:t>     300  </a:t>
            </a:r>
            <a:r>
              <a:rPr lang="en-US" sz="1400" dirty="0"/>
              <a:t>	</a:t>
            </a:r>
            <a:r>
              <a:rPr lang="en-US" sz="1400" i="1" dirty="0"/>
              <a:t>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</a:t>
            </a:r>
            <a:r>
              <a:rPr lang="en-US" sz="1400" i="1" dirty="0" smtClean="0"/>
              <a:t>Jones             10          </a:t>
            </a:r>
            <a:r>
              <a:rPr lang="en-US" sz="1400" dirty="0" smtClean="0"/>
              <a:t>         </a:t>
            </a:r>
            <a:r>
              <a:rPr lang="en-US" sz="1400" i="1" dirty="0" smtClean="0"/>
              <a:t>Paris 	</a:t>
            </a:r>
            <a:r>
              <a:rPr lang="en-US" sz="1400" dirty="0" smtClean="0"/>
              <a:t>P2 	</a:t>
            </a:r>
            <a:r>
              <a:rPr lang="en-US" sz="1400" i="1" dirty="0" smtClean="0"/>
              <a:t>Bolt</a:t>
            </a:r>
            <a:r>
              <a:rPr lang="en-US" sz="1400" i="1" dirty="0"/>
              <a:t> </a:t>
            </a:r>
            <a:r>
              <a:rPr lang="en-US" sz="1400" i="1" dirty="0" smtClean="0"/>
              <a:t>           Green        17</a:t>
            </a:r>
            <a:r>
              <a:rPr lang="en-US" sz="1400" i="1" dirty="0"/>
              <a:t>	 </a:t>
            </a:r>
            <a:r>
              <a:rPr lang="en-US" sz="1400" i="1" dirty="0" smtClean="0"/>
              <a:t>        Paris</a:t>
            </a:r>
            <a:r>
              <a:rPr lang="en-US" sz="1400" dirty="0" smtClean="0"/>
              <a:t>          400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S3	</a:t>
            </a:r>
            <a:r>
              <a:rPr lang="en-US" sz="1400" i="1" dirty="0" smtClean="0"/>
              <a:t>Blake      	30</a:t>
            </a:r>
            <a:r>
              <a:rPr lang="en-US" sz="1400" dirty="0"/>
              <a:t>	 </a:t>
            </a:r>
            <a:r>
              <a:rPr lang="en-US" sz="1400" i="1" dirty="0" smtClean="0"/>
              <a:t>Paris 	</a:t>
            </a:r>
            <a:r>
              <a:rPr lang="en-US" sz="1400" dirty="0" smtClean="0"/>
              <a:t>P2 	</a:t>
            </a:r>
            <a:r>
              <a:rPr lang="en-US" sz="1400" i="1" dirty="0" smtClean="0"/>
              <a:t>Bolt</a:t>
            </a:r>
            <a:r>
              <a:rPr lang="en-US" sz="1400" i="1" dirty="0"/>
              <a:t> </a:t>
            </a:r>
            <a:r>
              <a:rPr lang="en-US" sz="1400" i="1" dirty="0" smtClean="0"/>
              <a:t>           Green        17</a:t>
            </a:r>
            <a:r>
              <a:rPr lang="en-US" sz="1400" i="1" dirty="0"/>
              <a:t>	  </a:t>
            </a:r>
            <a:r>
              <a:rPr lang="en-US" sz="1400" i="1" dirty="0" smtClean="0"/>
              <a:t>       Paris          </a:t>
            </a:r>
            <a:r>
              <a:rPr lang="en-US" sz="1400" dirty="0" smtClean="0"/>
              <a:t>200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</a:t>
            </a:r>
            <a:r>
              <a:rPr lang="en-US" sz="1400" i="1" dirty="0" smtClean="0"/>
              <a:t>Clark      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P2 	</a:t>
            </a:r>
            <a:r>
              <a:rPr lang="en-US" sz="1400" i="1" dirty="0" smtClean="0"/>
              <a:t>Bolt</a:t>
            </a:r>
            <a:r>
              <a:rPr lang="en-US" sz="1400" i="1" dirty="0"/>
              <a:t> </a:t>
            </a:r>
            <a:r>
              <a:rPr lang="en-US" sz="1400" i="1" dirty="0" smtClean="0"/>
              <a:t>           Green        17</a:t>
            </a:r>
            <a:r>
              <a:rPr lang="en-US" sz="1400" i="1" dirty="0"/>
              <a:t>	  </a:t>
            </a:r>
            <a:r>
              <a:rPr lang="en-US" sz="1400" i="1" dirty="0" smtClean="0"/>
              <a:t>       Paris</a:t>
            </a:r>
            <a:r>
              <a:rPr lang="en-US" sz="1400" dirty="0" smtClean="0"/>
              <a:t>          200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</a:t>
            </a:r>
            <a:r>
              <a:rPr lang="en-US" sz="1400" i="1" dirty="0" smtClean="0"/>
              <a:t>Clark      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P4 	</a:t>
            </a:r>
            <a:r>
              <a:rPr lang="en-US" sz="1400" i="1" dirty="0" smtClean="0"/>
              <a:t>Screw         Red           14</a:t>
            </a:r>
            <a:r>
              <a:rPr lang="en-US" sz="1400" i="1" dirty="0"/>
              <a:t>	  </a:t>
            </a:r>
            <a:r>
              <a:rPr lang="en-US" sz="1400" i="1" dirty="0" smtClean="0"/>
              <a:t>       London</a:t>
            </a:r>
            <a:r>
              <a:rPr lang="en-US" sz="1400" dirty="0" smtClean="0"/>
              <a:t>      300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</a:t>
            </a:r>
            <a:r>
              <a:rPr lang="en-US" sz="1400" i="1" dirty="0" smtClean="0"/>
              <a:t>Clark      	20                  London 	</a:t>
            </a:r>
            <a:r>
              <a:rPr lang="en-US" sz="1400" dirty="0" smtClean="0"/>
              <a:t>P5 	</a:t>
            </a:r>
            <a:r>
              <a:rPr lang="en-US" sz="1400" i="1" dirty="0" smtClean="0"/>
              <a:t>Cam           Blue          12     </a:t>
            </a:r>
            <a:r>
              <a:rPr lang="en-US" sz="1400" i="1" dirty="0"/>
              <a:t> </a:t>
            </a:r>
            <a:r>
              <a:rPr lang="en-US" sz="1400" i="1" dirty="0" smtClean="0"/>
              <a:t>       Paris</a:t>
            </a:r>
            <a:r>
              <a:rPr lang="en-US" sz="1400" dirty="0" smtClean="0"/>
              <a:t>           400 </a:t>
            </a:r>
            <a:endParaRPr lang="fr-FR" sz="14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419872" y="6858000"/>
            <a:ext cx="28956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156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Our « </a:t>
            </a:r>
            <a:r>
              <a:rPr lang="fr-FR" sz="4000" dirty="0" err="1" smtClean="0"/>
              <a:t>Typical</a:t>
            </a:r>
            <a:r>
              <a:rPr lang="fr-FR" sz="4000" dirty="0" smtClean="0"/>
              <a:t> » Query </a:t>
            </a:r>
            <a:r>
              <a:rPr lang="fr-FR" sz="4000" dirty="0" err="1" smtClean="0"/>
              <a:t>Becomes</a:t>
            </a:r>
            <a:r>
              <a:rPr lang="fr-FR" sz="4000" dirty="0" smtClean="0"/>
              <a:t> :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80728"/>
            <a:ext cx="8208912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Q1 : Select </a:t>
            </a:r>
            <a:r>
              <a:rPr lang="en-US" dirty="0"/>
              <a:t>S#, SNAME, P#, PNAME, QTY From SP Where QTY &lt; 200</a:t>
            </a:r>
            <a:r>
              <a:rPr lang="en-US" dirty="0" smtClean="0"/>
              <a:t>;</a:t>
            </a:r>
          </a:p>
          <a:p>
            <a:r>
              <a:rPr lang="en-US" sz="2800" dirty="0" smtClean="0"/>
              <a:t>Instead of (recall):</a:t>
            </a:r>
          </a:p>
          <a:p>
            <a:pPr marL="0" indent="0">
              <a:buNone/>
            </a:pPr>
            <a:r>
              <a:rPr lang="en-US" sz="2800" dirty="0"/>
              <a:t>Q2: Select S#, SNAME, P#, PNAME, QTY From SP </a:t>
            </a:r>
            <a:r>
              <a:rPr lang="en-US" sz="2800" dirty="0">
                <a:solidFill>
                  <a:srgbClr val="FF0000"/>
                </a:solidFill>
              </a:rPr>
              <a:t>Left Join S On SP.S#=S.S# Left Join P On SP.P#=P.P# </a:t>
            </a:r>
            <a:r>
              <a:rPr lang="en-US" sz="2800" dirty="0"/>
              <a:t>Where QTY &lt; 200</a:t>
            </a:r>
            <a:r>
              <a:rPr lang="en-US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dirty="0" smtClean="0"/>
              <a:t>Q1 is </a:t>
            </a:r>
          </a:p>
          <a:p>
            <a:pPr lvl="1"/>
            <a:r>
              <a:rPr lang="en-US" dirty="0" smtClean="0"/>
              <a:t>LN free </a:t>
            </a:r>
          </a:p>
          <a:p>
            <a:pPr lvl="1"/>
            <a:r>
              <a:rPr lang="en-US" dirty="0" smtClean="0"/>
              <a:t>Less procedural by almost half i.e., by fifty characters </a:t>
            </a:r>
            <a:r>
              <a:rPr lang="en-US" u="sng" dirty="0" smtClean="0"/>
              <a:t>not</a:t>
            </a:r>
            <a:r>
              <a:rPr lang="en-US" dirty="0" smtClean="0"/>
              <a:t> to type-in</a:t>
            </a:r>
          </a:p>
          <a:p>
            <a:pPr lvl="1"/>
            <a:r>
              <a:rPr lang="en-US" dirty="0" smtClean="0"/>
              <a:t>Substantially faster to debug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872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SQL </a:t>
            </a:r>
            <a:r>
              <a:rPr lang="fr-FR" sz="4000" dirty="0" err="1" smtClean="0"/>
              <a:t>queries</a:t>
            </a:r>
            <a:r>
              <a:rPr lang="fr-FR" sz="4000" dirty="0" smtClean="0"/>
              <a:t> </a:t>
            </a:r>
            <a:r>
              <a:rPr lang="fr-FR" sz="4000" dirty="0" err="1" smtClean="0"/>
              <a:t>with</a:t>
            </a:r>
            <a:r>
              <a:rPr lang="fr-FR" sz="4000" dirty="0" smtClean="0"/>
              <a:t> </a:t>
            </a:r>
            <a:r>
              <a:rPr lang="fr-FR" sz="4000" dirty="0" err="1" smtClean="0"/>
              <a:t>CAs</a:t>
            </a:r>
            <a:r>
              <a:rPr lang="fr-FR" sz="4000" dirty="0" smtClean="0"/>
              <a:t> By </a:t>
            </a:r>
            <a:r>
              <a:rPr lang="fr-FR" sz="4000" dirty="0" err="1" smtClean="0"/>
              <a:t>Example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896544"/>
          </a:xfrm>
        </p:spPr>
        <p:txBody>
          <a:bodyPr>
            <a:noAutofit/>
          </a:bodyPr>
          <a:lstStyle/>
          <a:p>
            <a:r>
              <a:rPr lang="en-US" sz="2800" dirty="0" smtClean="0"/>
              <a:t>S_P client needs in particular the total weight of every supply:</a:t>
            </a:r>
          </a:p>
          <a:p>
            <a:pPr marL="457200" lvl="1" indent="0">
              <a:buNone/>
            </a:pPr>
            <a:r>
              <a:rPr lang="en-US" sz="2400" dirty="0" smtClean="0"/>
              <a:t>T_WEIGHT = QTY * WEIGHT</a:t>
            </a:r>
          </a:p>
          <a:p>
            <a:r>
              <a:rPr lang="en-US" sz="2800" dirty="0" smtClean="0"/>
              <a:t>The only solution in SQL for S_P “as is” is a query </a:t>
            </a:r>
            <a:r>
              <a:rPr lang="en-US" sz="2800" dirty="0"/>
              <a:t>with </a:t>
            </a:r>
            <a:r>
              <a:rPr lang="en-US" sz="2800" dirty="0" smtClean="0"/>
              <a:t>T_WEIGHT scheme, e.g.</a:t>
            </a:r>
          </a:p>
          <a:p>
            <a:pPr marL="0" indent="0">
              <a:buNone/>
            </a:pPr>
            <a:r>
              <a:rPr lang="en-US" sz="2800" dirty="0" smtClean="0"/>
              <a:t>Q4 : </a:t>
            </a:r>
            <a:r>
              <a:rPr lang="en-US" sz="2800" dirty="0"/>
              <a:t>Select S#,P#, </a:t>
            </a:r>
            <a:r>
              <a:rPr lang="en-US" sz="2800" dirty="0">
                <a:solidFill>
                  <a:srgbClr val="FF0000"/>
                </a:solidFill>
              </a:rPr>
              <a:t>QTY * WEIGHT As </a:t>
            </a:r>
            <a:r>
              <a:rPr lang="en-US" sz="2800" dirty="0" smtClean="0">
                <a:solidFill>
                  <a:srgbClr val="FF0000"/>
                </a:solidFill>
              </a:rPr>
              <a:t>T_WEIGHT </a:t>
            </a:r>
            <a:r>
              <a:rPr lang="en-US" sz="2800" dirty="0">
                <a:solidFill>
                  <a:srgbClr val="FF0000"/>
                </a:solidFill>
              </a:rPr>
              <a:t>From SP Left Join P On SP.P# = P.P</a:t>
            </a:r>
            <a:r>
              <a:rPr lang="en-US" sz="2800" dirty="0" smtClean="0">
                <a:solidFill>
                  <a:srgbClr val="FF0000"/>
                </a:solidFill>
              </a:rPr>
              <a:t>#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sz="2800" dirty="0" smtClean="0"/>
              <a:t>In </a:t>
            </a:r>
            <a:r>
              <a:rPr lang="en-US" sz="2800" dirty="0" smtClean="0">
                <a:solidFill>
                  <a:srgbClr val="FF0000"/>
                </a:solidFill>
              </a:rPr>
              <a:t>red </a:t>
            </a:r>
            <a:r>
              <a:rPr lang="en-US" sz="2800" dirty="0" smtClean="0"/>
              <a:t>: CA specs (Including some LN)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145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 smtClean="0"/>
              <a:t>What</a:t>
            </a:r>
            <a:r>
              <a:rPr lang="fr-FR" sz="4000" dirty="0" smtClean="0"/>
              <a:t> </a:t>
            </a:r>
            <a:r>
              <a:rPr lang="fr-FR" sz="4000" dirty="0" err="1" smtClean="0"/>
              <a:t>is</a:t>
            </a:r>
            <a:r>
              <a:rPr lang="fr-FR" sz="4000" dirty="0" smtClean="0"/>
              <a:t> SIR SQL ?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4896544"/>
          </a:xfrm>
        </p:spPr>
        <p:txBody>
          <a:bodyPr>
            <a:noAutofit/>
          </a:bodyPr>
          <a:lstStyle/>
          <a:p>
            <a:r>
              <a:rPr lang="en-US" sz="3600" dirty="0" smtClean="0"/>
              <a:t>SQL </a:t>
            </a:r>
            <a:r>
              <a:rPr lang="en-US" sz="3600" dirty="0" smtClean="0"/>
              <a:t>with</a:t>
            </a:r>
            <a:r>
              <a:rPr lang="en-US" sz="3600" dirty="0" smtClean="0"/>
              <a:t> </a:t>
            </a:r>
            <a:r>
              <a:rPr lang="en-US" sz="3600" dirty="0" smtClean="0"/>
              <a:t>base tables that can be </a:t>
            </a:r>
            <a:r>
              <a:rPr lang="en-US" sz="3600" i="1" dirty="0" smtClean="0"/>
              <a:t>Stored &amp; Inherited Relations</a:t>
            </a:r>
            <a:r>
              <a:rPr lang="en-US" sz="3600" dirty="0" smtClean="0"/>
              <a:t> (SIRs) </a:t>
            </a:r>
          </a:p>
          <a:p>
            <a:r>
              <a:rPr lang="en-US" dirty="0" smtClean="0"/>
              <a:t>Every SIR is a 1NF relation with:</a:t>
            </a:r>
          </a:p>
          <a:p>
            <a:pPr lvl="1"/>
            <a:r>
              <a:rPr lang="en-US" sz="3200" i="1" dirty="0" smtClean="0"/>
              <a:t>Stored</a:t>
            </a:r>
            <a:r>
              <a:rPr lang="en-US" sz="3200" dirty="0" smtClean="0"/>
              <a:t> attributes (SAs) as in any base table in:</a:t>
            </a:r>
          </a:p>
          <a:p>
            <a:pPr lvl="2"/>
            <a:r>
              <a:rPr lang="en-US" sz="2800" dirty="0" smtClean="0"/>
              <a:t>Original </a:t>
            </a:r>
            <a:r>
              <a:rPr lang="en-US" sz="2800" dirty="0" err="1" smtClean="0"/>
              <a:t>Codd’s</a:t>
            </a:r>
            <a:r>
              <a:rPr lang="en-US" sz="2800" dirty="0" smtClean="0"/>
              <a:t> relational model</a:t>
            </a:r>
          </a:p>
          <a:p>
            <a:pPr lvl="2"/>
            <a:r>
              <a:rPr lang="en-US" sz="2800" dirty="0" smtClean="0"/>
              <a:t>Any known SQL dialect</a:t>
            </a:r>
          </a:p>
          <a:p>
            <a:pPr lvl="1"/>
            <a:r>
              <a:rPr lang="en-US" sz="3200" i="1" dirty="0" smtClean="0"/>
              <a:t>Inherited</a:t>
            </a:r>
            <a:r>
              <a:rPr lang="en-US" sz="3200" dirty="0" smtClean="0"/>
              <a:t> attributes (IAs) as in views </a:t>
            </a:r>
            <a:r>
              <a:rPr lang="en-US" sz="3200" dirty="0"/>
              <a:t>or </a:t>
            </a:r>
            <a:r>
              <a:rPr lang="en-US" sz="3200" dirty="0" smtClean="0"/>
              <a:t>queries only in:</a:t>
            </a:r>
          </a:p>
          <a:p>
            <a:pPr lvl="2"/>
            <a:r>
              <a:rPr lang="en-US" sz="2800" dirty="0" err="1" smtClean="0"/>
              <a:t>Codd’s</a:t>
            </a:r>
            <a:r>
              <a:rPr lang="en-US" sz="2800" dirty="0" smtClean="0"/>
              <a:t> model </a:t>
            </a:r>
          </a:p>
          <a:p>
            <a:pPr lvl="2"/>
            <a:r>
              <a:rPr lang="en-US" sz="2800" dirty="0"/>
              <a:t>Any known SQL dialect</a:t>
            </a:r>
          </a:p>
          <a:p>
            <a:pPr lvl="2"/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5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SIR SQL </a:t>
            </a:r>
            <a:r>
              <a:rPr lang="fr-FR" sz="4000" dirty="0" err="1" smtClean="0"/>
              <a:t>queries</a:t>
            </a:r>
            <a:r>
              <a:rPr lang="fr-FR" sz="4000" dirty="0" smtClean="0"/>
              <a:t> </a:t>
            </a:r>
            <a:r>
              <a:rPr lang="fr-FR" sz="4000" dirty="0" err="1" smtClean="0"/>
              <a:t>with</a:t>
            </a:r>
            <a:r>
              <a:rPr lang="fr-FR" sz="4000" dirty="0" smtClean="0"/>
              <a:t> </a:t>
            </a:r>
            <a:r>
              <a:rPr lang="fr-FR" sz="4000" dirty="0" err="1" smtClean="0"/>
              <a:t>CAs</a:t>
            </a:r>
            <a:r>
              <a:rPr lang="fr-FR" sz="4000" dirty="0" smtClean="0"/>
              <a:t> By </a:t>
            </a:r>
            <a:r>
              <a:rPr lang="fr-FR" sz="4000" dirty="0" err="1" smtClean="0"/>
              <a:t>Example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4896544"/>
          </a:xfrm>
        </p:spPr>
        <p:txBody>
          <a:bodyPr>
            <a:noAutofit/>
          </a:bodyPr>
          <a:lstStyle/>
          <a:p>
            <a:r>
              <a:rPr lang="en-US" sz="2800" dirty="0" smtClean="0"/>
              <a:t>S_P DBA creates SP with T_WEIGHT:  </a:t>
            </a:r>
          </a:p>
          <a:p>
            <a:pPr marL="457200" lvl="1" indent="0">
              <a:buNone/>
            </a:pPr>
            <a:r>
              <a:rPr lang="en-US" sz="2400" dirty="0"/>
              <a:t>Create Table SP (S#...,P#...,QTY {QTY*WEIGHT As T-WEIGHT} Primary Key (S#,P#));</a:t>
            </a:r>
          </a:p>
          <a:p>
            <a:r>
              <a:rPr lang="en-US" sz="2800" dirty="0" smtClean="0"/>
              <a:t>SIR SQL DBS rewrites it to the explicit:</a:t>
            </a:r>
          </a:p>
          <a:p>
            <a:r>
              <a:rPr lang="en-US" sz="2800" dirty="0"/>
              <a:t>Create Table SP (S#...,P#...,QTY</a:t>
            </a:r>
            <a:r>
              <a:rPr lang="en-US" sz="2800" dirty="0" smtClean="0"/>
              <a:t>…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70C0"/>
                </a:solidFill>
              </a:rPr>
              <a:t>{QTY*WEIGHT As </a:t>
            </a:r>
            <a:r>
              <a:rPr lang="en-US" sz="2800" dirty="0" smtClean="0">
                <a:solidFill>
                  <a:srgbClr val="0070C0"/>
                </a:solidFill>
              </a:rPr>
              <a:t/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T_WEIGHT,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SNAME</a:t>
            </a:r>
            <a:r>
              <a:rPr lang="en-US" sz="2800" dirty="0">
                <a:solidFill>
                  <a:srgbClr val="0070C0"/>
                </a:solidFill>
              </a:rPr>
              <a:t>, STATUS, S.CITY, PNAME, COLOR, WEIGHT, P.CITY From SP_ Left Join S On SP.S#=S.S# Left Join P On SP.P#=P.P#} </a:t>
            </a:r>
            <a:r>
              <a:rPr lang="en-US" sz="2800" dirty="0"/>
              <a:t>Primary Key (S#, P#));</a:t>
            </a:r>
          </a:p>
          <a:p>
            <a:r>
              <a:rPr lang="en-US" sz="2800" dirty="0" smtClean="0"/>
              <a:t>Q4 becomes CA free:</a:t>
            </a:r>
          </a:p>
          <a:p>
            <a:pPr marL="0" indent="0">
              <a:buNone/>
            </a:pPr>
            <a:r>
              <a:rPr lang="en-US" sz="2800" dirty="0" smtClean="0"/>
              <a:t>Q3: Select </a:t>
            </a:r>
            <a:r>
              <a:rPr lang="en-US" sz="2800" dirty="0"/>
              <a:t>S#,P#, </a:t>
            </a:r>
            <a:r>
              <a:rPr lang="en-US" sz="2800" dirty="0" smtClean="0"/>
              <a:t>T_WEIGHT </a:t>
            </a:r>
            <a:r>
              <a:rPr lang="en-US" sz="2800" dirty="0"/>
              <a:t>From </a:t>
            </a:r>
            <a:r>
              <a:rPr lang="en-US" sz="2800" dirty="0" smtClean="0"/>
              <a:t>SP</a:t>
            </a:r>
          </a:p>
          <a:p>
            <a:r>
              <a:rPr lang="en-US" sz="2800" dirty="0" smtClean="0"/>
              <a:t>Q3 saves more than a half of Q4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129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 smtClean="0"/>
              <a:t>Implementing</a:t>
            </a:r>
            <a:r>
              <a:rPr lang="fr-FR" sz="4000" dirty="0" smtClean="0"/>
              <a:t> SIR SQL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80728"/>
            <a:ext cx="8208912" cy="4896544"/>
          </a:xfrm>
        </p:spPr>
        <p:txBody>
          <a:bodyPr>
            <a:noAutofit/>
          </a:bodyPr>
          <a:lstStyle/>
          <a:p>
            <a:r>
              <a:rPr lang="en-US" sz="3600" dirty="0" smtClean="0"/>
              <a:t>Apply the </a:t>
            </a:r>
            <a:r>
              <a:rPr lang="en-US" sz="3600" i="1" dirty="0" smtClean="0"/>
              <a:t>Canonical</a:t>
            </a:r>
            <a:r>
              <a:rPr lang="en-US" sz="3600" dirty="0" smtClean="0"/>
              <a:t> Implementation of SIR SQL as front-end to your favorite SQL DBS</a:t>
            </a:r>
            <a:endParaRPr lang="en-US" dirty="0" smtClean="0"/>
          </a:p>
          <a:p>
            <a:r>
              <a:rPr lang="en-US" sz="3600" dirty="0" smtClean="0"/>
              <a:t>E.g. our proof-of-concept prototype </a:t>
            </a:r>
          </a:p>
          <a:p>
            <a:pPr lvl="1"/>
            <a:r>
              <a:rPr lang="en-US" sz="3200" dirty="0" smtClean="0"/>
              <a:t>In Python with SQLite as kernel RDBs   </a:t>
            </a:r>
          </a:p>
          <a:p>
            <a:pPr lvl="1"/>
            <a:r>
              <a:rPr lang="en-US" sz="3200" dirty="0" smtClean="0"/>
              <a:t>3-months of coding work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495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280920" cy="864096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Canonical Implementation of SIR SQL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764704"/>
            <a:ext cx="6048672" cy="4968552"/>
          </a:xfrm>
        </p:spPr>
        <p:txBody>
          <a:bodyPr>
            <a:noAutofit/>
          </a:bodyPr>
          <a:lstStyle/>
          <a:p>
            <a:r>
              <a:rPr lang="en-US" sz="2500" dirty="0" smtClean="0"/>
              <a:t>SIR-layer manages all SIRs</a:t>
            </a:r>
          </a:p>
          <a:p>
            <a:r>
              <a:rPr lang="en-US" sz="2500" dirty="0" smtClean="0"/>
              <a:t>Internally calls existing (kernel) SQL DBS (not SIR-enabled, but possibly supporting VAs)</a:t>
            </a:r>
          </a:p>
          <a:p>
            <a:r>
              <a:rPr lang="fr-FR" sz="2500" dirty="0" smtClean="0"/>
              <a:t>For SIR SQL clients &amp; DBA, SIR SP </a:t>
            </a:r>
            <a:r>
              <a:rPr lang="fr-FR" sz="2500" dirty="0" err="1" smtClean="0"/>
              <a:t>defined</a:t>
            </a:r>
            <a:r>
              <a:rPr lang="fr-FR" sz="2500" dirty="0" smtClean="0"/>
              <a:t> as </a:t>
            </a:r>
            <a:r>
              <a:rPr lang="fr-FR" sz="2500" dirty="0" err="1" smtClean="0"/>
              <a:t>at</a:t>
            </a:r>
            <a:r>
              <a:rPr lang="fr-FR" sz="2500" dirty="0" smtClean="0"/>
              <a:t> present, </a:t>
            </a:r>
            <a:r>
              <a:rPr lang="fr-FR" sz="2500" dirty="0" err="1" smtClean="0"/>
              <a:t>gets</a:t>
            </a:r>
            <a:r>
              <a:rPr lang="fr-FR" sz="2500" dirty="0" smtClean="0"/>
              <a:t> </a:t>
            </a:r>
            <a:r>
              <a:rPr lang="fr-FR" sz="2500" dirty="0" err="1" smtClean="0"/>
              <a:t>also</a:t>
            </a:r>
            <a:r>
              <a:rPr lang="fr-FR" sz="2500" dirty="0" smtClean="0"/>
              <a:t> the </a:t>
            </a:r>
            <a:r>
              <a:rPr lang="fr-FR" sz="2500" dirty="0" err="1" smtClean="0"/>
              <a:t>IAs</a:t>
            </a:r>
            <a:r>
              <a:rPr lang="fr-FR" sz="2500" dirty="0" smtClean="0"/>
              <a:t> </a:t>
            </a:r>
            <a:r>
              <a:rPr lang="fr-FR" sz="2500" dirty="0" err="1" smtClean="0"/>
              <a:t>seen</a:t>
            </a:r>
            <a:r>
              <a:rPr lang="fr-FR" sz="2500" dirty="0" smtClean="0"/>
              <a:t>:</a:t>
            </a:r>
          </a:p>
          <a:p>
            <a:r>
              <a:rPr lang="fr-FR" sz="2500" dirty="0" err="1" smtClean="0"/>
              <a:t>Within</a:t>
            </a:r>
            <a:r>
              <a:rPr lang="fr-FR" sz="2500" dirty="0" smtClean="0"/>
              <a:t> the SQL DBS SP </a:t>
            </a:r>
            <a:r>
              <a:rPr lang="fr-FR" sz="2500" dirty="0" err="1" smtClean="0"/>
              <a:t>becomes</a:t>
            </a:r>
            <a:endParaRPr lang="fr-FR" sz="25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2500" dirty="0"/>
              <a:t> </a:t>
            </a:r>
            <a:r>
              <a:rPr lang="fr-FR" sz="2500" dirty="0" smtClean="0"/>
              <a:t>Base table SP_ (S#, P#, QTY)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500" dirty="0" smtClean="0"/>
              <a:t> C-</a:t>
            </a:r>
            <a:r>
              <a:rPr lang="fr-FR" sz="2500" dirty="0" err="1" smtClean="0"/>
              <a:t>view</a:t>
            </a:r>
            <a:r>
              <a:rPr lang="fr-FR" sz="2500" dirty="0" smtClean="0"/>
              <a:t> SP </a:t>
            </a:r>
            <a:r>
              <a:rPr lang="fr-FR" sz="2500" dirty="0" err="1" smtClean="0"/>
              <a:t>with</a:t>
            </a:r>
            <a:r>
              <a:rPr lang="fr-FR" sz="2500" dirty="0" smtClean="0"/>
              <a:t> </a:t>
            </a:r>
            <a:r>
              <a:rPr lang="fr-FR" sz="2500" dirty="0" err="1" smtClean="0"/>
              <a:t>IAs</a:t>
            </a:r>
            <a:r>
              <a:rPr lang="fr-FR" sz="2500" dirty="0" smtClean="0"/>
              <a:t> </a:t>
            </a:r>
            <a:r>
              <a:rPr lang="fr-FR" sz="2500" dirty="0" err="1" smtClean="0"/>
              <a:t>named</a:t>
            </a:r>
            <a:r>
              <a:rPr lang="fr-FR" sz="2500" dirty="0" smtClean="0"/>
              <a:t> upon SP_ attributs and </a:t>
            </a:r>
            <a:r>
              <a:rPr lang="fr-FR" sz="2500" dirty="0" err="1" smtClean="0"/>
              <a:t>with</a:t>
            </a:r>
            <a:r>
              <a:rPr lang="fr-FR" sz="2500" dirty="0" smtClean="0"/>
              <a:t> </a:t>
            </a:r>
            <a:r>
              <a:rPr lang="fr-FR" sz="2500" dirty="0" err="1" smtClean="0"/>
              <a:t>everything</a:t>
            </a:r>
            <a:r>
              <a:rPr lang="fr-FR" sz="2500" dirty="0" smtClean="0"/>
              <a:t> in </a:t>
            </a:r>
            <a:r>
              <a:rPr lang="fr-FR" sz="2500" dirty="0" smtClean="0">
                <a:solidFill>
                  <a:srgbClr val="FF0000"/>
                </a:solidFill>
              </a:rPr>
              <a:t>{….}</a:t>
            </a:r>
            <a:endParaRPr lang="fr-FR" sz="25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2500" dirty="0"/>
              <a:t> </a:t>
            </a:r>
            <a:r>
              <a:rPr lang="fr-FR" sz="2500" dirty="0" smtClean="0"/>
              <a:t>SIR-layer </a:t>
            </a:r>
            <a:r>
              <a:rPr lang="fr-FR" sz="2500" dirty="0"/>
              <a:t>directs </a:t>
            </a:r>
            <a:r>
              <a:rPr lang="fr-FR" sz="2500" dirty="0" err="1"/>
              <a:t>every</a:t>
            </a:r>
            <a:r>
              <a:rPr lang="fr-FR" sz="2500" dirty="0"/>
              <a:t> </a:t>
            </a:r>
            <a:r>
              <a:rPr lang="fr-FR" sz="2500" dirty="0" smtClean="0"/>
              <a:t>(select) query </a:t>
            </a:r>
            <a:r>
              <a:rPr lang="fr-FR" sz="2500" dirty="0"/>
              <a:t>to </a:t>
            </a:r>
            <a:r>
              <a:rPr lang="fr-FR" sz="2500" dirty="0" smtClean="0"/>
              <a:t> SP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500" dirty="0"/>
              <a:t> </a:t>
            </a:r>
            <a:r>
              <a:rPr lang="fr-FR" sz="2500" dirty="0" err="1" smtClean="0"/>
              <a:t>Discussed</a:t>
            </a:r>
            <a:r>
              <a:rPr lang="fr-FR" sz="2500" dirty="0" smtClean="0"/>
              <a:t> LNF-</a:t>
            </a:r>
            <a:r>
              <a:rPr lang="fr-FR" sz="2500" dirty="0" err="1" smtClean="0"/>
              <a:t>queries</a:t>
            </a:r>
            <a:r>
              <a:rPr lang="fr-FR" sz="2500" dirty="0" smtClean="0"/>
              <a:t> are OK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500" dirty="0" err="1" smtClean="0"/>
              <a:t>Every</a:t>
            </a:r>
            <a:r>
              <a:rPr lang="fr-FR" sz="2500" dirty="0" smtClean="0"/>
              <a:t> update query </a:t>
            </a:r>
            <a:r>
              <a:rPr lang="fr-FR" sz="2500" dirty="0" err="1" smtClean="0"/>
              <a:t>goes</a:t>
            </a:r>
            <a:r>
              <a:rPr lang="fr-FR" sz="2500" dirty="0" smtClean="0"/>
              <a:t> to SP_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648755" y="5836183"/>
            <a:ext cx="2133600" cy="365125"/>
          </a:xfrm>
        </p:spPr>
        <p:txBody>
          <a:bodyPr/>
          <a:lstStyle/>
          <a:p>
            <a:fld id="{99E4CE4F-5428-463E-B0DB-BF531E19BCFF}" type="slidenum">
              <a:rPr lang="fr-FR" smtClean="0"/>
              <a:t>22</a:t>
            </a:fld>
            <a:endParaRPr lang="fr-FR" dirty="0"/>
          </a:p>
        </p:txBody>
      </p:sp>
      <p:sp>
        <p:nvSpPr>
          <p:cNvPr id="8" name="Cylindre 7"/>
          <p:cNvSpPr/>
          <p:nvPr/>
        </p:nvSpPr>
        <p:spPr>
          <a:xfrm>
            <a:off x="6539763" y="4132969"/>
            <a:ext cx="2160240" cy="1800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Kernel</a:t>
            </a:r>
          </a:p>
          <a:p>
            <a:pPr algn="ctr"/>
            <a:r>
              <a:rPr lang="en-US" sz="4000" dirty="0" smtClean="0"/>
              <a:t>SQL DBS</a:t>
            </a:r>
            <a:endParaRPr lang="en-US" sz="4000" dirty="0"/>
          </a:p>
        </p:txBody>
      </p:sp>
      <p:grpSp>
        <p:nvGrpSpPr>
          <p:cNvPr id="15" name="Groupe 14"/>
          <p:cNvGrpSpPr/>
          <p:nvPr/>
        </p:nvGrpSpPr>
        <p:grpSpPr>
          <a:xfrm>
            <a:off x="6258045" y="908720"/>
            <a:ext cx="2642363" cy="5199384"/>
            <a:chOff x="6258045" y="908720"/>
            <a:chExt cx="2642363" cy="5199384"/>
          </a:xfrm>
        </p:grpSpPr>
        <p:sp>
          <p:nvSpPr>
            <p:cNvPr id="7" name="Rectangle 6"/>
            <p:cNvSpPr/>
            <p:nvPr/>
          </p:nvSpPr>
          <p:spPr>
            <a:xfrm>
              <a:off x="6539763" y="3248980"/>
              <a:ext cx="2160240" cy="576064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rgbClr val="7030A0"/>
                  </a:solidFill>
                </a:rPr>
                <a:t>SIR-layer</a:t>
              </a:r>
              <a:endParaRPr lang="en-US" sz="2800" dirty="0">
                <a:solidFill>
                  <a:srgbClr val="7030A0"/>
                </a:solidFill>
              </a:endParaRPr>
            </a:p>
          </p:txBody>
        </p:sp>
        <p:grpSp>
          <p:nvGrpSpPr>
            <p:cNvPr id="13" name="Groupe 12"/>
            <p:cNvGrpSpPr/>
            <p:nvPr/>
          </p:nvGrpSpPr>
          <p:grpSpPr>
            <a:xfrm>
              <a:off x="6258045" y="908720"/>
              <a:ext cx="2642363" cy="5199384"/>
              <a:chOff x="6258045" y="908720"/>
              <a:chExt cx="2642363" cy="5199384"/>
            </a:xfrm>
          </p:grpSpPr>
          <p:cxnSp>
            <p:nvCxnSpPr>
              <p:cNvPr id="10" name="Connecteur droit avec flèche 9"/>
              <p:cNvCxnSpPr>
                <a:stCxn id="7" idx="2"/>
              </p:cNvCxnSpPr>
              <p:nvPr/>
            </p:nvCxnSpPr>
            <p:spPr>
              <a:xfrm>
                <a:off x="7619883" y="3825044"/>
                <a:ext cx="18188" cy="504056"/>
              </a:xfrm>
              <a:prstGeom prst="straightConnector1">
                <a:avLst/>
              </a:prstGeom>
              <a:ln w="28575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avec flèche 13"/>
              <p:cNvCxnSpPr>
                <a:stCxn id="16" idx="4"/>
                <a:endCxn id="7" idx="0"/>
              </p:cNvCxnSpPr>
              <p:nvPr/>
            </p:nvCxnSpPr>
            <p:spPr>
              <a:xfrm>
                <a:off x="7619883" y="1700808"/>
                <a:ext cx="0" cy="1548172"/>
              </a:xfrm>
              <a:prstGeom prst="straightConnector1">
                <a:avLst/>
              </a:prstGeom>
              <a:ln w="28575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ZoneTexte 5"/>
              <p:cNvSpPr txBox="1"/>
              <p:nvPr/>
            </p:nvSpPr>
            <p:spPr>
              <a:xfrm>
                <a:off x="6444208" y="2494779"/>
                <a:ext cx="2456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b="1" dirty="0" smtClean="0">
                    <a:solidFill>
                      <a:srgbClr val="FF0000"/>
                    </a:solidFill>
                  </a:rPr>
                  <a:t>SIR SQL DBS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1" name="Groupe 10"/>
              <p:cNvGrpSpPr/>
              <p:nvPr/>
            </p:nvGrpSpPr>
            <p:grpSpPr>
              <a:xfrm>
                <a:off x="6258045" y="908720"/>
                <a:ext cx="2592288" cy="5199384"/>
                <a:chOff x="6258045" y="908720"/>
                <a:chExt cx="2592288" cy="5199384"/>
              </a:xfrm>
            </p:grpSpPr>
            <p:sp>
              <p:nvSpPr>
                <p:cNvPr id="16" name="Émoticône 15"/>
                <p:cNvSpPr/>
                <p:nvPr/>
              </p:nvSpPr>
              <p:spPr>
                <a:xfrm>
                  <a:off x="6971811" y="908720"/>
                  <a:ext cx="1296144" cy="792088"/>
                </a:xfrm>
                <a:prstGeom prst="smileyFace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Rectangle à coins arrondis 8"/>
                <p:cNvSpPr/>
                <p:nvPr/>
              </p:nvSpPr>
              <p:spPr>
                <a:xfrm>
                  <a:off x="6258045" y="2348879"/>
                  <a:ext cx="2592288" cy="3759225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1373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80920" cy="864096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Canonical Implementation of SIR SP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648755" y="5816290"/>
            <a:ext cx="2133600" cy="365125"/>
          </a:xfrm>
        </p:spPr>
        <p:txBody>
          <a:bodyPr/>
          <a:lstStyle/>
          <a:p>
            <a:fld id="{99E4CE4F-5428-463E-B0DB-BF531E19BCFF}" type="slidenum">
              <a:rPr lang="fr-FR" smtClean="0"/>
              <a:t>23</a:t>
            </a:fld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51520" y="908721"/>
            <a:ext cx="8784976" cy="21462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ZoneTexte 11"/>
          <p:cNvSpPr txBox="1"/>
          <p:nvPr/>
        </p:nvSpPr>
        <p:spPr>
          <a:xfrm>
            <a:off x="395536" y="1453426"/>
            <a:ext cx="1797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Implicit Schema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04790" y="1453426"/>
            <a:ext cx="5328592" cy="3693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Create Table SP (S#…, P#...,QTY… Primary Key (S#,P#));</a:t>
            </a:r>
            <a:endParaRPr lang="en-US" dirty="0">
              <a:ln>
                <a:solidFill>
                  <a:schemeClr val="tx2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380312" y="97085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SIR-Layer</a:t>
            </a:r>
            <a:endParaRPr lang="en-US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395536" y="2204864"/>
            <a:ext cx="1797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Explicit Schema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204790" y="2204864"/>
            <a:ext cx="6543674" cy="64807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Create Table SP (S#…, P#...,QTY…{SNAME…,S.CITY, PNAME…P.CITY From SP_ Left Join On….} Primary Key (S#,P#));</a:t>
            </a:r>
            <a:endParaRPr lang="en-US" dirty="0">
              <a:ln>
                <a:solidFill>
                  <a:schemeClr val="tx2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Connecteur droit avec flèche 19"/>
          <p:cNvCxnSpPr>
            <a:stCxn id="13" idx="2"/>
          </p:cNvCxnSpPr>
          <p:nvPr/>
        </p:nvCxnSpPr>
        <p:spPr>
          <a:xfrm>
            <a:off x="4869086" y="1822758"/>
            <a:ext cx="0" cy="3901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5536" y="3356992"/>
            <a:ext cx="8352928" cy="30963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ZoneTexte 22"/>
          <p:cNvSpPr txBox="1"/>
          <p:nvPr/>
        </p:nvSpPr>
        <p:spPr>
          <a:xfrm>
            <a:off x="6876256" y="347988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Kernel SQL DBS</a:t>
            </a:r>
            <a:endParaRPr lang="en-US" b="1" dirty="0"/>
          </a:p>
        </p:txBody>
      </p:sp>
      <p:cxnSp>
        <p:nvCxnSpPr>
          <p:cNvPr id="24" name="Connecteur droit avec flèche 23"/>
          <p:cNvCxnSpPr>
            <a:endCxn id="29" idx="0"/>
          </p:cNvCxnSpPr>
          <p:nvPr/>
        </p:nvCxnSpPr>
        <p:spPr>
          <a:xfrm flipH="1">
            <a:off x="2293938" y="2852936"/>
            <a:ext cx="2710110" cy="9962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032537" y="5301208"/>
            <a:ext cx="1728192" cy="97210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S1 P1 300 </a:t>
            </a:r>
          </a:p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S1 P2 200</a:t>
            </a:r>
          </a:p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…..</a:t>
            </a:r>
            <a:endParaRPr lang="en-US" dirty="0">
              <a:ln>
                <a:solidFill>
                  <a:schemeClr val="tx2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29756" y="5301208"/>
            <a:ext cx="3312369" cy="936104"/>
          </a:xfrm>
          <a:prstGeom prst="rect">
            <a:avLst/>
          </a:prstGeom>
          <a:ln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i="1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S1 P1 300 Smith ….Nut…. London</a:t>
            </a:r>
          </a:p>
          <a:p>
            <a:r>
              <a:rPr lang="en-US" i="1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S1 P2 200 Smith ….Bolt …. Paris</a:t>
            </a:r>
          </a:p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…..</a:t>
            </a:r>
            <a:endParaRPr lang="en-US" dirty="0">
              <a:ln>
                <a:solidFill>
                  <a:schemeClr val="tx2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7754" y="3849215"/>
            <a:ext cx="3312368" cy="73866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Create Table SP_ (S#…, P#...,QTY… Primary Key (S#,</a:t>
            </a:r>
            <a:r>
              <a:rPr lang="en-US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P#));</a:t>
            </a:r>
            <a:endParaRPr lang="en-US" dirty="0">
              <a:ln>
                <a:solidFill>
                  <a:schemeClr val="tx2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109963" y="3849216"/>
            <a:ext cx="4351957" cy="73866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Create View SP (S#, P#, QTY, SNAME…P.CITY From SP_ Left Join On….)</a:t>
            </a:r>
            <a:endParaRPr lang="en-US" dirty="0">
              <a:ln>
                <a:solidFill>
                  <a:schemeClr val="tx2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2" name="Connecteur droit avec flèche 31"/>
          <p:cNvCxnSpPr>
            <a:endCxn id="31" idx="0"/>
          </p:cNvCxnSpPr>
          <p:nvPr/>
        </p:nvCxnSpPr>
        <p:spPr>
          <a:xfrm>
            <a:off x="4930135" y="2852936"/>
            <a:ext cx="1355807" cy="996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9830" y="4913548"/>
            <a:ext cx="1728192" cy="38766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Base Table SP_</a:t>
            </a:r>
          </a:p>
        </p:txBody>
      </p:sp>
      <p:cxnSp>
        <p:nvCxnSpPr>
          <p:cNvPr id="39" name="Connecteur droit avec flèche 38"/>
          <p:cNvCxnSpPr>
            <a:stCxn id="29" idx="2"/>
            <a:endCxn id="37" idx="0"/>
          </p:cNvCxnSpPr>
          <p:nvPr/>
        </p:nvCxnSpPr>
        <p:spPr>
          <a:xfrm flipH="1">
            <a:off x="1903926" y="4587879"/>
            <a:ext cx="390012" cy="325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629755" y="4949552"/>
            <a:ext cx="3312369" cy="351656"/>
          </a:xfrm>
          <a:prstGeom prst="rect">
            <a:avLst/>
          </a:prstGeom>
          <a:ln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  C-View  SP </a:t>
            </a:r>
          </a:p>
        </p:txBody>
      </p:sp>
      <p:cxnSp>
        <p:nvCxnSpPr>
          <p:cNvPr id="41" name="Connecteur droit avec flèche 40"/>
          <p:cNvCxnSpPr>
            <a:stCxn id="31" idx="2"/>
          </p:cNvCxnSpPr>
          <p:nvPr/>
        </p:nvCxnSpPr>
        <p:spPr>
          <a:xfrm flipH="1">
            <a:off x="6090933" y="4587880"/>
            <a:ext cx="195009" cy="36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96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Conclusion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80728"/>
            <a:ext cx="8208912" cy="4896544"/>
          </a:xfrm>
        </p:spPr>
        <p:txBody>
          <a:bodyPr>
            <a:noAutofit/>
          </a:bodyPr>
          <a:lstStyle/>
          <a:p>
            <a:r>
              <a:rPr lang="en-US" dirty="0" smtClean="0"/>
              <a:t>Since five decades, SQL </a:t>
            </a:r>
            <a:r>
              <a:rPr lang="en-US" dirty="0"/>
              <a:t>queries to base tables </a:t>
            </a:r>
            <a:r>
              <a:rPr lang="en-US" dirty="0" smtClean="0"/>
              <a:t>are </a:t>
            </a:r>
            <a:r>
              <a:rPr lang="en-US" dirty="0"/>
              <a:t>unnecessarily </a:t>
            </a:r>
            <a:r>
              <a:rPr lang="en-US" dirty="0" smtClean="0"/>
              <a:t>procedural, </a:t>
            </a:r>
            <a:r>
              <a:rPr lang="en-US" dirty="0"/>
              <a:t>through the presence of LN or CA specs within</a:t>
            </a:r>
            <a:r>
              <a:rPr lang="en-US" dirty="0" smtClean="0"/>
              <a:t>.</a:t>
            </a:r>
          </a:p>
          <a:p>
            <a:r>
              <a:rPr lang="en-US" dirty="0"/>
              <a:t>The culprits were </a:t>
            </a:r>
            <a:endParaRPr lang="en-US" dirty="0" smtClean="0"/>
          </a:p>
          <a:p>
            <a:pPr lvl="1"/>
            <a:r>
              <a:rPr lang="en-US" sz="3200" dirty="0" smtClean="0"/>
              <a:t>the </a:t>
            </a:r>
            <a:r>
              <a:rPr lang="en-US" sz="3200" dirty="0"/>
              <a:t>absence of the SIR construct in </a:t>
            </a:r>
            <a:r>
              <a:rPr lang="en-US" sz="3200" dirty="0" err="1"/>
              <a:t>Codd’s</a:t>
            </a:r>
            <a:r>
              <a:rPr lang="en-US" sz="3200" dirty="0"/>
              <a:t> relational model </a:t>
            </a:r>
            <a:endParaRPr lang="en-US" sz="3200" dirty="0" smtClean="0"/>
          </a:p>
          <a:p>
            <a:pPr lvl="1"/>
            <a:r>
              <a:rPr lang="en-US" sz="3200" dirty="0" smtClean="0"/>
              <a:t>the </a:t>
            </a:r>
            <a:r>
              <a:rPr lang="en-US" sz="3200" dirty="0"/>
              <a:t>SQL foreign key concept, differing from the original </a:t>
            </a:r>
            <a:r>
              <a:rPr lang="en-US" sz="3200" dirty="0" smtClean="0"/>
              <a:t>one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51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Conclusion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4896544"/>
          </a:xfrm>
        </p:spPr>
        <p:txBody>
          <a:bodyPr>
            <a:noAutofit/>
          </a:bodyPr>
          <a:lstStyle/>
          <a:p>
            <a:r>
              <a:rPr lang="en-US" sz="4000" dirty="0" smtClean="0"/>
              <a:t>SIR SQL fixes these shortcomings</a:t>
            </a:r>
          </a:p>
          <a:p>
            <a:pPr lvl="1"/>
            <a:r>
              <a:rPr lang="en-US" sz="4000" dirty="0" smtClean="0"/>
              <a:t>Create Table provides for IAs definable in Create View only up to now</a:t>
            </a:r>
            <a:endParaRPr lang="en-US" sz="3600" dirty="0" smtClean="0"/>
          </a:p>
          <a:p>
            <a:pPr lvl="1"/>
            <a:r>
              <a:rPr lang="en-US" sz="4000" dirty="0" smtClean="0"/>
              <a:t> These IAs can </a:t>
            </a:r>
            <a:r>
              <a:rPr lang="en-US" sz="4000" dirty="0" smtClean="0"/>
              <a:t>in particular </a:t>
            </a:r>
            <a:r>
              <a:rPr lang="en-US" sz="4000" dirty="0"/>
              <a:t>be </a:t>
            </a:r>
            <a:r>
              <a:rPr lang="en-US" sz="4000" dirty="0" smtClean="0"/>
              <a:t>complex CAs w</a:t>
            </a:r>
            <a:r>
              <a:rPr lang="en-US" sz="4000" dirty="0" smtClean="0"/>
              <a:t>ith aggregates, </a:t>
            </a:r>
            <a:r>
              <a:rPr lang="en-US" sz="4000" dirty="0" err="1" smtClean="0"/>
              <a:t>subqueries</a:t>
            </a:r>
            <a:r>
              <a:rPr lang="en-US" sz="4000" dirty="0" smtClean="0"/>
              <a:t>…</a:t>
            </a:r>
            <a:endParaRPr lang="en-US" sz="4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0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Conclusion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836712"/>
            <a:ext cx="8208912" cy="4896544"/>
          </a:xfrm>
        </p:spPr>
        <p:txBody>
          <a:bodyPr>
            <a:noAutofit/>
          </a:bodyPr>
          <a:lstStyle/>
          <a:p>
            <a:r>
              <a:rPr lang="en-US" sz="4000" dirty="0" smtClean="0"/>
              <a:t>Submitted Create </a:t>
            </a:r>
            <a:r>
              <a:rPr lang="en-US" sz="4000" dirty="0" smtClean="0"/>
              <a:t>Table with PKN </a:t>
            </a:r>
            <a:r>
              <a:rPr lang="en-US" sz="4000" dirty="0" smtClean="0"/>
              <a:t>FKs </a:t>
            </a:r>
            <a:r>
              <a:rPr lang="en-US" sz="4000" dirty="0" smtClean="0"/>
              <a:t>automatically </a:t>
            </a:r>
            <a:r>
              <a:rPr lang="en-US" sz="4000" dirty="0" smtClean="0"/>
              <a:t>expands to the one with</a:t>
            </a:r>
            <a:endParaRPr lang="en-US" sz="4400" dirty="0" smtClean="0"/>
          </a:p>
          <a:p>
            <a:pPr lvl="2"/>
            <a:r>
              <a:rPr lang="en-US" sz="3600" dirty="0"/>
              <a:t>N</a:t>
            </a:r>
            <a:r>
              <a:rPr lang="en-US" sz="3600" dirty="0" smtClean="0"/>
              <a:t>ames</a:t>
            </a:r>
            <a:r>
              <a:rPr lang="en-US" sz="3600" dirty="0" smtClean="0"/>
              <a:t> </a:t>
            </a:r>
            <a:r>
              <a:rPr lang="en-US" sz="3600" dirty="0" smtClean="0"/>
              <a:t>of all the referenced </a:t>
            </a:r>
            <a:r>
              <a:rPr lang="en-US" sz="3600" dirty="0"/>
              <a:t>non-key </a:t>
            </a:r>
            <a:r>
              <a:rPr lang="en-US" sz="3600" dirty="0" smtClean="0"/>
              <a:t>IAs</a:t>
            </a:r>
            <a:r>
              <a:rPr lang="en-US" sz="3200" dirty="0" smtClean="0"/>
              <a:t> </a:t>
            </a:r>
          </a:p>
          <a:p>
            <a:pPr lvl="2"/>
            <a:r>
              <a:rPr lang="en-US" sz="3600" dirty="0"/>
              <a:t>L</a:t>
            </a:r>
            <a:r>
              <a:rPr lang="en-US" sz="3600" dirty="0" smtClean="0"/>
              <a:t>eft </a:t>
            </a:r>
            <a:r>
              <a:rPr lang="en-US" sz="3600" dirty="0" smtClean="0"/>
              <a:t>joins providing </a:t>
            </a:r>
            <a:r>
              <a:rPr lang="en-US" sz="3600" dirty="0" smtClean="0"/>
              <a:t>for the values of these IAs for queries</a:t>
            </a:r>
          </a:p>
          <a:p>
            <a:r>
              <a:rPr lang="en-US" sz="4000" dirty="0" smtClean="0"/>
              <a:t>For SIR SQL, the actual Create Table is the latter one</a:t>
            </a:r>
            <a:endParaRPr lang="en-US" sz="4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8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Conclusion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980728"/>
            <a:ext cx="9036496" cy="4896544"/>
          </a:xfrm>
        </p:spPr>
        <p:txBody>
          <a:bodyPr>
            <a:noAutofit/>
          </a:bodyPr>
          <a:lstStyle/>
          <a:p>
            <a:r>
              <a:rPr lang="en-US" sz="3600" dirty="0" smtClean="0"/>
              <a:t>In</a:t>
            </a:r>
            <a:r>
              <a:rPr lang="en-US" sz="3600" dirty="0" smtClean="0"/>
              <a:t> practice, </a:t>
            </a:r>
            <a:r>
              <a:rPr lang="en-US" sz="3600" dirty="0"/>
              <a:t>queries to base table become</a:t>
            </a:r>
            <a:r>
              <a:rPr lang="en-US" sz="3600" dirty="0" smtClean="0"/>
              <a:t>:</a:t>
            </a:r>
            <a:endParaRPr lang="en-US" sz="3600" dirty="0" smtClean="0"/>
          </a:p>
          <a:p>
            <a:pPr lvl="1"/>
            <a:r>
              <a:rPr lang="en-US" sz="3600" dirty="0" smtClean="0"/>
              <a:t>typically </a:t>
            </a:r>
            <a:r>
              <a:rPr lang="en-US" sz="3600" dirty="0" smtClean="0"/>
              <a:t>LNF</a:t>
            </a:r>
          </a:p>
          <a:p>
            <a:pPr lvl="1"/>
            <a:r>
              <a:rPr lang="en-US" sz="3600" dirty="0" smtClean="0"/>
              <a:t>CAF for every CA in base tables</a:t>
            </a:r>
            <a:endParaRPr lang="en-US" sz="3600" dirty="0" smtClean="0"/>
          </a:p>
          <a:p>
            <a:r>
              <a:rPr lang="en-US" sz="3600" dirty="0"/>
              <a:t>B</a:t>
            </a:r>
            <a:r>
              <a:rPr lang="en-US" sz="3600" dirty="0" smtClean="0"/>
              <a:t>ase table queries become </a:t>
            </a:r>
            <a:r>
              <a:rPr lang="en-US" sz="3600" dirty="0" smtClean="0"/>
              <a:t>accordingly usually substantially </a:t>
            </a:r>
            <a:r>
              <a:rPr lang="en-US" sz="3600" dirty="0" smtClean="0"/>
              <a:t>less procedural</a:t>
            </a:r>
            <a:endParaRPr lang="en-US" sz="2800" dirty="0"/>
          </a:p>
          <a:p>
            <a:r>
              <a:rPr lang="en-US" sz="3600" b="1" dirty="0" smtClean="0"/>
              <a:t>Productivity of SIR SQL clients should increase accordingly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6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Conclusion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80728"/>
            <a:ext cx="8208912" cy="4896544"/>
          </a:xfrm>
        </p:spPr>
        <p:txBody>
          <a:bodyPr>
            <a:noAutofit/>
          </a:bodyPr>
          <a:lstStyle/>
          <a:p>
            <a:r>
              <a:rPr lang="en-US" dirty="0" smtClean="0"/>
              <a:t>Courses </a:t>
            </a:r>
            <a:r>
              <a:rPr lang="en-US" dirty="0"/>
              <a:t>and textbooks on relational DBs should </a:t>
            </a:r>
            <a:r>
              <a:rPr lang="en-US" dirty="0" smtClean="0"/>
              <a:t>start taking </a:t>
            </a:r>
            <a:r>
              <a:rPr lang="en-US" dirty="0"/>
              <a:t>notice of </a:t>
            </a:r>
            <a:r>
              <a:rPr lang="en-US" dirty="0" smtClean="0"/>
              <a:t>SIRs </a:t>
            </a:r>
          </a:p>
          <a:p>
            <a:r>
              <a:rPr lang="en-US" dirty="0"/>
              <a:t>E</a:t>
            </a:r>
            <a:r>
              <a:rPr lang="en-US" dirty="0" smtClean="0"/>
              <a:t>very </a:t>
            </a:r>
            <a:r>
              <a:rPr lang="en-US" dirty="0"/>
              <a:t>popular SQL DBS should provide for SIR SQL, “better sooner than later”.</a:t>
            </a:r>
            <a:endParaRPr lang="en-US" dirty="0" smtClean="0"/>
          </a:p>
          <a:p>
            <a:r>
              <a:rPr lang="en-US" dirty="0"/>
              <a:t>The </a:t>
            </a:r>
            <a:r>
              <a:rPr lang="en-US" dirty="0" smtClean="0"/>
              <a:t>“market size” </a:t>
            </a:r>
            <a:r>
              <a:rPr lang="en-US" dirty="0"/>
              <a:t>is apparently </a:t>
            </a:r>
            <a:endParaRPr lang="en-US" dirty="0" smtClean="0"/>
          </a:p>
          <a:p>
            <a:pPr lvl="1"/>
            <a:r>
              <a:rPr lang="en-US" sz="3200" dirty="0" smtClean="0"/>
              <a:t>At least 7</a:t>
            </a:r>
            <a:r>
              <a:rPr lang="en-US" sz="3200" dirty="0"/>
              <a:t>+ millions of SQL clients, </a:t>
            </a:r>
            <a:endParaRPr lang="en-US" sz="3200" dirty="0" smtClean="0"/>
          </a:p>
          <a:p>
            <a:pPr lvl="1"/>
            <a:r>
              <a:rPr lang="en-US" sz="3200" dirty="0" smtClean="0"/>
              <a:t> </a:t>
            </a:r>
            <a:r>
              <a:rPr lang="en-US" sz="3200" dirty="0"/>
              <a:t>40% of all developers globally </a:t>
            </a:r>
            <a:endParaRPr lang="en-US" sz="3200" dirty="0" smtClean="0"/>
          </a:p>
          <a:p>
            <a:pPr lvl="1"/>
            <a:r>
              <a:rPr lang="en-US" sz="3200" smtClean="0"/>
              <a:t> Providing for </a:t>
            </a:r>
            <a:r>
              <a:rPr lang="en-US" sz="3200" dirty="0"/>
              <a:t>31+B US$ market of SQL DBSs, [8].</a:t>
            </a:r>
          </a:p>
          <a:p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779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36145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5400" dirty="0" smtClean="0"/>
              <a:t>Thanks</a:t>
            </a:r>
            <a:br>
              <a:rPr lang="en-US" sz="5400" dirty="0" smtClean="0"/>
            </a:br>
            <a:r>
              <a:rPr lang="en-US" sz="5400" dirty="0" smtClean="0"/>
              <a:t>For 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5400" dirty="0" smtClean="0"/>
              <a:t>Your  Attention </a:t>
            </a:r>
          </a:p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3600" dirty="0" smtClean="0"/>
              <a:t>            </a:t>
            </a:r>
            <a:r>
              <a:rPr lang="en-US" sz="3600" dirty="0" err="1" smtClean="0"/>
              <a:t>Witold</a:t>
            </a:r>
            <a:r>
              <a:rPr lang="en-US" sz="3600" dirty="0" smtClean="0"/>
              <a:t> LITWIN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      </a:t>
            </a:r>
            <a:r>
              <a:rPr lang="en-US" sz="2800" dirty="0" smtClean="0"/>
              <a:t>Witold.litwin@dauphine.psl.eu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29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062414"/>
            <a:ext cx="1193295" cy="151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82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fr-FR" sz="4000" dirty="0" smtClean="0"/>
              <a:t> </a:t>
            </a:r>
            <a:r>
              <a:rPr lang="fr-FR" sz="4000" dirty="0" err="1" smtClean="0"/>
              <a:t>Inherited</a:t>
            </a:r>
            <a:r>
              <a:rPr lang="fr-FR" sz="4000" dirty="0" smtClean="0"/>
              <a:t> </a:t>
            </a:r>
            <a:r>
              <a:rPr lang="fr-FR" sz="4000" dirty="0" err="1" smtClean="0"/>
              <a:t>Attributes</a:t>
            </a:r>
            <a:r>
              <a:rPr lang="fr-FR" sz="4000" dirty="0" smtClean="0"/>
              <a:t> in SIR SQL Base Tables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08720"/>
            <a:ext cx="8820472" cy="4896544"/>
          </a:xfrm>
        </p:spPr>
        <p:txBody>
          <a:bodyPr>
            <a:noAutofit/>
          </a:bodyPr>
          <a:lstStyle/>
          <a:p>
            <a:r>
              <a:rPr lang="en-US" sz="3600" dirty="0" smtClean="0"/>
              <a:t>Unlike SAs, IAs are basically calculated </a:t>
            </a:r>
            <a:r>
              <a:rPr lang="en-US" sz="3600" dirty="0" smtClean="0"/>
              <a:t>only</a:t>
            </a:r>
            <a:endParaRPr lang="en-US" sz="3600" dirty="0" smtClean="0"/>
          </a:p>
          <a:p>
            <a:r>
              <a:rPr lang="en-US" sz="3600" dirty="0" smtClean="0"/>
              <a:t>Accordingly, IAs</a:t>
            </a:r>
            <a:r>
              <a:rPr lang="en-US" sz="3600" dirty="0" smtClean="0"/>
              <a:t>:</a:t>
            </a:r>
            <a:endParaRPr lang="en-US" sz="3600" dirty="0" smtClean="0"/>
          </a:p>
          <a:p>
            <a:pPr lvl="1"/>
            <a:r>
              <a:rPr lang="en-US" dirty="0" smtClean="0"/>
              <a:t>Do not introduce any normalization anomalies</a:t>
            </a:r>
          </a:p>
          <a:p>
            <a:pPr lvl="1"/>
            <a:r>
              <a:rPr lang="en-US" dirty="0" smtClean="0"/>
              <a:t>Do not eat any data storage </a:t>
            </a:r>
          </a:p>
          <a:p>
            <a:r>
              <a:rPr lang="en-US" dirty="0"/>
              <a:t>I</a:t>
            </a:r>
            <a:r>
              <a:rPr lang="en-US" dirty="0" smtClean="0"/>
              <a:t>n practice, IAs may:</a:t>
            </a:r>
          </a:p>
          <a:p>
            <a:pPr lvl="1"/>
            <a:r>
              <a:rPr lang="en-US" dirty="0" smtClean="0"/>
              <a:t>Bear names and values of any attributes referenced through foreign keys (FK)s in original </a:t>
            </a:r>
            <a:r>
              <a:rPr lang="en-US" dirty="0" err="1" smtClean="0"/>
              <a:t>Codd’s</a:t>
            </a:r>
            <a:r>
              <a:rPr lang="en-US" dirty="0" smtClean="0"/>
              <a:t> sense </a:t>
            </a:r>
          </a:p>
          <a:p>
            <a:pPr lvl="2"/>
            <a:r>
              <a:rPr lang="en-US" sz="2800" dirty="0" smtClean="0"/>
              <a:t>Values result from equijoins on an FK and the referenced key </a:t>
            </a:r>
          </a:p>
          <a:p>
            <a:pPr lvl="2"/>
            <a:r>
              <a:rPr lang="en-US" sz="2800" dirty="0" smtClean="0"/>
              <a:t>Equijoins are basically outer semi-joins preserving the table with the FKs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73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fr-FR" sz="4000" dirty="0" smtClean="0"/>
              <a:t> </a:t>
            </a:r>
            <a:r>
              <a:rPr lang="fr-FR" sz="4000" dirty="0" err="1" smtClean="0"/>
              <a:t>Inherited</a:t>
            </a:r>
            <a:r>
              <a:rPr lang="fr-FR" sz="4000" dirty="0" smtClean="0"/>
              <a:t> </a:t>
            </a:r>
            <a:r>
              <a:rPr lang="fr-FR" sz="4000" dirty="0" err="1" smtClean="0"/>
              <a:t>Attributes</a:t>
            </a:r>
            <a:r>
              <a:rPr lang="fr-FR" sz="4000" dirty="0" smtClean="0"/>
              <a:t> in SIR SQL Base Tables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4896544"/>
          </a:xfrm>
        </p:spPr>
        <p:txBody>
          <a:bodyPr>
            <a:noAutofit/>
          </a:bodyPr>
          <a:lstStyle/>
          <a:p>
            <a:r>
              <a:rPr lang="en-US" dirty="0" smtClean="0"/>
              <a:t>If an FK </a:t>
            </a:r>
            <a:r>
              <a:rPr lang="en-US" dirty="0" smtClean="0"/>
              <a:t>is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dirty="0" smtClean="0"/>
              <a:t> </a:t>
            </a:r>
            <a:r>
              <a:rPr lang="en-US" i="1" dirty="0" smtClean="0"/>
              <a:t>primary key named </a:t>
            </a:r>
            <a:r>
              <a:rPr lang="en-US" dirty="0" smtClean="0"/>
              <a:t>(PKN FK), then for SIR SQL, it is </a:t>
            </a:r>
            <a:r>
              <a:rPr lang="en-US" dirty="0" err="1" smtClean="0"/>
              <a:t>Codd’s</a:t>
            </a:r>
            <a:r>
              <a:rPr lang="en-US" dirty="0" smtClean="0"/>
              <a:t> logical pointer to </a:t>
            </a:r>
            <a:r>
              <a:rPr lang="en-US" b="1" dirty="0" smtClean="0"/>
              <a:t>all the referenced non-key attributes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SIR SQL </a:t>
            </a:r>
            <a:r>
              <a:rPr lang="en-US" dirty="0" smtClean="0"/>
              <a:t>rewrites </a:t>
            </a:r>
            <a:r>
              <a:rPr lang="en-US" dirty="0"/>
              <a:t>every Create Table submitted </a:t>
            </a:r>
            <a:r>
              <a:rPr lang="en-US" dirty="0" smtClean="0"/>
              <a:t>with PKN FKs, </a:t>
            </a:r>
            <a:r>
              <a:rPr lang="en-US" dirty="0" smtClean="0"/>
              <a:t>appending for every referenced non-key attribute, an IA </a:t>
            </a:r>
            <a:r>
              <a:rPr lang="en-US" dirty="0" smtClean="0"/>
              <a:t>with </a:t>
            </a:r>
            <a:r>
              <a:rPr lang="en-US" dirty="0" smtClean="0"/>
              <a:t>the same name</a:t>
            </a:r>
            <a:endParaRPr lang="en-US" dirty="0" smtClean="0"/>
          </a:p>
          <a:p>
            <a:r>
              <a:rPr lang="en-US" dirty="0" smtClean="0"/>
              <a:t>It</a:t>
            </a:r>
            <a:r>
              <a:rPr lang="en-US" dirty="0" smtClean="0"/>
              <a:t> also appends left </a:t>
            </a:r>
            <a:r>
              <a:rPr lang="en-US" dirty="0" smtClean="0"/>
              <a:t>join on </a:t>
            </a:r>
            <a:r>
              <a:rPr lang="en-US" dirty="0"/>
              <a:t>FK=PK in From </a:t>
            </a:r>
            <a:r>
              <a:rPr lang="en-US" dirty="0" smtClean="0"/>
              <a:t>clause </a:t>
            </a:r>
          </a:p>
          <a:p>
            <a:pPr lvl="1"/>
            <a:r>
              <a:rPr lang="en-US" dirty="0"/>
              <a:t>D</a:t>
            </a:r>
            <a:r>
              <a:rPr lang="en-US" sz="2800" dirty="0" smtClean="0"/>
              <a:t>efining </a:t>
            </a:r>
            <a:r>
              <a:rPr lang="en-US" sz="2800" dirty="0"/>
              <a:t>the values of every IA </a:t>
            </a:r>
            <a:r>
              <a:rPr lang="en-US" sz="2800" dirty="0" smtClean="0"/>
              <a:t>added </a:t>
            </a:r>
          </a:p>
          <a:p>
            <a:pPr lvl="1"/>
            <a:r>
              <a:rPr lang="en-US" dirty="0"/>
              <a:t>P</a:t>
            </a:r>
            <a:r>
              <a:rPr lang="en-US" sz="2800" dirty="0" smtClean="0"/>
              <a:t>reserving all the referencing table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hen there is no referential integrity</a:t>
            </a:r>
            <a:endParaRPr lang="en-US" sz="28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598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fr-FR" sz="4000" dirty="0" smtClean="0"/>
              <a:t> </a:t>
            </a:r>
            <a:r>
              <a:rPr lang="fr-FR" sz="4000" dirty="0" err="1" smtClean="0"/>
              <a:t>Inherited</a:t>
            </a:r>
            <a:r>
              <a:rPr lang="fr-FR" sz="4000" dirty="0" smtClean="0"/>
              <a:t> </a:t>
            </a:r>
            <a:r>
              <a:rPr lang="fr-FR" sz="4000" dirty="0" err="1" smtClean="0"/>
              <a:t>Attributes</a:t>
            </a:r>
            <a:r>
              <a:rPr lang="fr-FR" sz="4000" dirty="0" smtClean="0"/>
              <a:t> in SIR SQL Base Tables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4896544"/>
          </a:xfrm>
        </p:spPr>
        <p:txBody>
          <a:bodyPr>
            <a:noAutofit/>
          </a:bodyPr>
          <a:lstStyle/>
          <a:p>
            <a:r>
              <a:rPr lang="en-US" dirty="0" smtClean="0"/>
              <a:t>Altogether, IAs defined through </a:t>
            </a:r>
            <a:r>
              <a:rPr lang="en-US" dirty="0" err="1" smtClean="0"/>
              <a:t>Codd’s</a:t>
            </a:r>
            <a:r>
              <a:rPr lang="en-US" dirty="0" smtClean="0"/>
              <a:t> FKs provide typically for </a:t>
            </a:r>
            <a:r>
              <a:rPr lang="en-US" b="1" i="1" dirty="0"/>
              <a:t>Logical navigation</a:t>
            </a:r>
            <a:r>
              <a:rPr lang="en-US" b="1" dirty="0"/>
              <a:t> (LN</a:t>
            </a:r>
            <a:r>
              <a:rPr lang="en-US" b="1" dirty="0" smtClean="0"/>
              <a:t>) free</a:t>
            </a:r>
            <a:r>
              <a:rPr lang="en-US" dirty="0"/>
              <a:t> </a:t>
            </a:r>
            <a:r>
              <a:rPr lang="en-US" dirty="0" smtClean="0"/>
              <a:t>SQL queries </a:t>
            </a:r>
            <a:r>
              <a:rPr lang="en-US" dirty="0"/>
              <a:t>to base tables</a:t>
            </a:r>
            <a:endParaRPr lang="en-US" b="1" dirty="0"/>
          </a:p>
          <a:p>
            <a:pPr lvl="1"/>
            <a:r>
              <a:rPr lang="en-US" dirty="0"/>
              <a:t>The same output </a:t>
            </a:r>
            <a:r>
              <a:rPr lang="en-US" dirty="0" smtClean="0"/>
              <a:t>SQL queries </a:t>
            </a:r>
            <a:r>
              <a:rPr lang="en-US" dirty="0"/>
              <a:t>to base tables </a:t>
            </a:r>
            <a:r>
              <a:rPr lang="en-US" dirty="0" smtClean="0"/>
              <a:t>with the same SAs only at present would require LN specs</a:t>
            </a:r>
          </a:p>
          <a:p>
            <a:pPr lvl="2"/>
            <a:r>
              <a:rPr lang="en-US" sz="2800" dirty="0" smtClean="0"/>
              <a:t>i.e. the equijoins on FKs</a:t>
            </a:r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153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fr-FR" sz="4000" dirty="0" smtClean="0"/>
              <a:t> </a:t>
            </a:r>
            <a:r>
              <a:rPr lang="fr-FR" sz="4000" dirty="0" err="1" smtClean="0"/>
              <a:t>Inherited</a:t>
            </a:r>
            <a:r>
              <a:rPr lang="fr-FR" sz="4000" dirty="0" smtClean="0"/>
              <a:t> </a:t>
            </a:r>
            <a:r>
              <a:rPr lang="fr-FR" sz="4000" dirty="0" err="1" smtClean="0"/>
              <a:t>Attributes</a:t>
            </a:r>
            <a:r>
              <a:rPr lang="fr-FR" sz="4000" dirty="0" smtClean="0"/>
              <a:t> in SIR SQL Base Tables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4896544"/>
          </a:xfrm>
        </p:spPr>
        <p:txBody>
          <a:bodyPr>
            <a:noAutofit/>
          </a:bodyPr>
          <a:lstStyle/>
          <a:p>
            <a:r>
              <a:rPr lang="en-US" dirty="0" smtClean="0"/>
              <a:t>IAs can alternatively be </a:t>
            </a:r>
            <a:r>
              <a:rPr lang="en-US" i="1" dirty="0" smtClean="0"/>
              <a:t>calculated</a:t>
            </a:r>
            <a:r>
              <a:rPr lang="en-US" dirty="0" smtClean="0"/>
              <a:t> attributes (CAs)</a:t>
            </a:r>
          </a:p>
          <a:p>
            <a:pPr lvl="1"/>
            <a:r>
              <a:rPr lang="en-US" dirty="0" smtClean="0"/>
              <a:t>Defined through SQL value expressions</a:t>
            </a:r>
          </a:p>
          <a:p>
            <a:pPr lvl="1"/>
            <a:r>
              <a:rPr lang="en-US" dirty="0" smtClean="0"/>
              <a:t>Possibly with aggregates or </a:t>
            </a:r>
            <a:r>
              <a:rPr lang="en-US" dirty="0" err="1" smtClean="0"/>
              <a:t>subqueries</a:t>
            </a:r>
            <a:r>
              <a:rPr lang="en-US" dirty="0" smtClean="0"/>
              <a:t>…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Typical </a:t>
            </a:r>
            <a:r>
              <a:rPr lang="en-US" dirty="0" smtClean="0"/>
              <a:t>SIR SQL queries </a:t>
            </a:r>
            <a:r>
              <a:rPr lang="en-US" dirty="0"/>
              <a:t>to base tables </a:t>
            </a:r>
            <a:r>
              <a:rPr lang="en-US" dirty="0" smtClean="0"/>
              <a:t>can then be</a:t>
            </a:r>
            <a:r>
              <a:rPr lang="en-US" b="1" dirty="0" smtClean="0"/>
              <a:t> </a:t>
            </a:r>
            <a:r>
              <a:rPr lang="en-US" b="1" i="1" dirty="0"/>
              <a:t>calculated attribute</a:t>
            </a:r>
            <a:r>
              <a:rPr lang="en-US" b="1" dirty="0"/>
              <a:t> (CA) </a:t>
            </a:r>
            <a:r>
              <a:rPr lang="en-US" b="1" dirty="0" smtClean="0"/>
              <a:t>free</a:t>
            </a:r>
          </a:p>
          <a:p>
            <a:pPr marL="742950" lvl="2" indent="-342900"/>
            <a:r>
              <a:rPr lang="en-US" sz="2800" dirty="0" smtClean="0"/>
              <a:t>Referring to such CAs by names only</a:t>
            </a:r>
          </a:p>
          <a:p>
            <a:pPr marL="742950" lvl="2" indent="-342900"/>
            <a:r>
              <a:rPr lang="en-US" sz="2800" dirty="0" smtClean="0"/>
              <a:t>Instead of equivalent SQL queries necessarily containing the value expressions defining every CA</a:t>
            </a:r>
          </a:p>
          <a:p>
            <a:pPr marL="742950" lvl="2" indent="-342900"/>
            <a:r>
              <a:rPr lang="en-US" sz="2800" b="1" dirty="0" smtClean="0"/>
              <a:t>Altogether typical SIR SQL queries can be both LN and CA free. </a:t>
            </a:r>
            <a:endParaRPr lang="en-US" sz="2800" b="1" dirty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127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SIR SQL </a:t>
            </a:r>
            <a:r>
              <a:rPr lang="fr-FR" sz="4000" dirty="0" err="1" smtClean="0"/>
              <a:t>Create</a:t>
            </a:r>
            <a:r>
              <a:rPr lang="fr-FR" sz="4000" dirty="0" smtClean="0"/>
              <a:t> Table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4896544"/>
          </a:xfrm>
        </p:spPr>
        <p:txBody>
          <a:bodyPr>
            <a:noAutofit/>
          </a:bodyPr>
          <a:lstStyle/>
          <a:p>
            <a:r>
              <a:rPr lang="en-US" dirty="0" smtClean="0"/>
              <a:t>Contains specs of every SA of the table being defined</a:t>
            </a:r>
          </a:p>
          <a:p>
            <a:pPr lvl="1"/>
            <a:r>
              <a:rPr lang="en-US" sz="3200" dirty="0" smtClean="0"/>
              <a:t>As in every known SQL dialect</a:t>
            </a:r>
          </a:p>
          <a:p>
            <a:pPr marL="514350" indent="-457200"/>
            <a:r>
              <a:rPr lang="en-US" dirty="0"/>
              <a:t>I</a:t>
            </a:r>
            <a:r>
              <a:rPr lang="en-US" dirty="0" smtClean="0"/>
              <a:t>t may contain specs of the IAs of the table </a:t>
            </a:r>
          </a:p>
          <a:p>
            <a:pPr marL="914400" lvl="1" indent="-457200"/>
            <a:r>
              <a:rPr lang="en-US" sz="3200" dirty="0" smtClean="0"/>
              <a:t>Unlike </a:t>
            </a:r>
            <a:r>
              <a:rPr lang="en-US" sz="3200" dirty="0"/>
              <a:t>in every known SQL </a:t>
            </a:r>
            <a:r>
              <a:rPr lang="en-US" sz="3200" dirty="0" smtClean="0"/>
              <a:t>dialect</a:t>
            </a:r>
          </a:p>
          <a:p>
            <a:pPr marL="514350" indent="-457200"/>
            <a:r>
              <a:rPr lang="en-US" sz="3600" dirty="0" smtClean="0"/>
              <a:t>Can get rewritten by SIR SQL pre-processing so to get appended all the IAs implied by the presence of PKN FKs</a:t>
            </a:r>
          </a:p>
          <a:p>
            <a:pPr marL="914400" lvl="1" indent="-457200"/>
            <a:r>
              <a:rPr lang="en-US" sz="3200" dirty="0" smtClean="0"/>
              <a:t>Together with the joins in From clause</a:t>
            </a:r>
            <a:endParaRPr lang="en-US" sz="3200" dirty="0"/>
          </a:p>
          <a:p>
            <a:pPr marL="914400" lvl="1" indent="-457200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3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sz="4000" dirty="0"/>
              <a:t>Typical </a:t>
            </a:r>
            <a:r>
              <a:rPr lang="en-US" sz="4000" dirty="0" smtClean="0"/>
              <a:t>practical benefit of </a:t>
            </a:r>
            <a:r>
              <a:rPr lang="fr-FR" sz="4000" dirty="0" smtClean="0"/>
              <a:t>SIR SQL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4896544"/>
          </a:xfrm>
        </p:spPr>
        <p:txBody>
          <a:bodyPr>
            <a:noAutofit/>
          </a:bodyPr>
          <a:lstStyle/>
          <a:p>
            <a:r>
              <a:rPr lang="en-US" sz="3600" dirty="0" smtClean="0"/>
              <a:t>For the same DB scheme as in SQL at present:</a:t>
            </a:r>
          </a:p>
          <a:p>
            <a:pPr lvl="1"/>
            <a:r>
              <a:rPr lang="en-US" sz="3200" dirty="0" smtClean="0"/>
              <a:t>Typical queries </a:t>
            </a:r>
            <a:r>
              <a:rPr lang="en-US" sz="3200" dirty="0"/>
              <a:t>to base </a:t>
            </a:r>
            <a:r>
              <a:rPr lang="en-US" sz="3200" dirty="0" smtClean="0"/>
              <a:t>tables are substantially less procedural</a:t>
            </a:r>
          </a:p>
          <a:p>
            <a:pPr lvl="2"/>
            <a:r>
              <a:rPr lang="en-US" sz="2800" dirty="0"/>
              <a:t> </a:t>
            </a:r>
            <a:r>
              <a:rPr lang="en-US" sz="3200" dirty="0" smtClean="0"/>
              <a:t>By dozens of characters to type-in</a:t>
            </a:r>
          </a:p>
          <a:p>
            <a:pPr lvl="3"/>
            <a:r>
              <a:rPr lang="en-US" sz="2800" dirty="0" smtClean="0"/>
              <a:t>Often more than half of the query text</a:t>
            </a:r>
          </a:p>
          <a:p>
            <a:r>
              <a:rPr lang="en-US" sz="3600" dirty="0" smtClean="0"/>
              <a:t>SIR SQL was show easy to implement as front-end to any existing SQL DBs</a:t>
            </a:r>
            <a:endParaRPr lang="en-US" dirty="0" smtClean="0"/>
          </a:p>
          <a:p>
            <a:pPr marL="857250" lvl="1" indent="-457200"/>
            <a:r>
              <a:rPr lang="en-US" sz="3200" dirty="0" smtClean="0"/>
              <a:t>Proof-of-concept prototype on SQLite3</a:t>
            </a:r>
          </a:p>
          <a:p>
            <a:endParaRPr lang="en-US" sz="3600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2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Why </a:t>
            </a:r>
            <a:r>
              <a:rPr lang="fr-FR" sz="4000" dirty="0" smtClean="0"/>
              <a:t>SIR SQL </a:t>
            </a:r>
            <a:r>
              <a:rPr lang="fr-FR" sz="4000" dirty="0" err="1" smtClean="0"/>
              <a:t>queries</a:t>
            </a:r>
            <a:r>
              <a:rPr lang="fr-FR" sz="4000" dirty="0" smtClean="0"/>
              <a:t> are </a:t>
            </a:r>
            <a:r>
              <a:rPr lang="fr-FR" sz="4000" dirty="0" err="1" smtClean="0"/>
              <a:t>less</a:t>
            </a:r>
            <a:r>
              <a:rPr lang="fr-FR" sz="4000" dirty="0" smtClean="0"/>
              <a:t> </a:t>
            </a:r>
            <a:r>
              <a:rPr lang="fr-FR" sz="4000" dirty="0" err="1" smtClean="0"/>
              <a:t>procedural</a:t>
            </a:r>
            <a:r>
              <a:rPr lang="fr-FR" sz="4000" dirty="0" smtClean="0"/>
              <a:t> ?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4896544"/>
          </a:xfrm>
        </p:spPr>
        <p:txBody>
          <a:bodyPr>
            <a:noAutofit/>
          </a:bodyPr>
          <a:lstStyle/>
          <a:p>
            <a:r>
              <a:rPr lang="en-US" dirty="0" smtClean="0"/>
              <a:t>LN specs require dozens of characters for equijoins on foreign &amp; referenced keys</a:t>
            </a:r>
          </a:p>
          <a:p>
            <a:r>
              <a:rPr lang="en-US" dirty="0" smtClean="0"/>
              <a:t>CA specs may require  dozens of characters for value expressions with aggregate functions or </a:t>
            </a:r>
            <a:r>
              <a:rPr lang="en-US" dirty="0" err="1" smtClean="0"/>
              <a:t>subqueries</a:t>
            </a:r>
            <a:endParaRPr lang="en-US" dirty="0" smtClean="0"/>
          </a:p>
          <a:p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57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128835</TotalTime>
  <Words>1712</Words>
  <Application>Microsoft Office PowerPoint</Application>
  <PresentationFormat>Affichage à l'écran (4:3)</PresentationFormat>
  <Paragraphs>289</Paragraphs>
  <Slides>29</Slides>
  <Notes>25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SIR SQL for Logical Navigation and Calculated Attribute Free Queries to Base Tables</vt:lpstr>
      <vt:lpstr>What is SIR SQL ? </vt:lpstr>
      <vt:lpstr> Inherited Attributes in SIR SQL Base Tables </vt:lpstr>
      <vt:lpstr> Inherited Attributes in SIR SQL Base Tables </vt:lpstr>
      <vt:lpstr> Inherited Attributes in SIR SQL Base Tables </vt:lpstr>
      <vt:lpstr> Inherited Attributes in SIR SQL Base Tables </vt:lpstr>
      <vt:lpstr>SIR SQL Create Table </vt:lpstr>
      <vt:lpstr>Typical practical benefit of SIR SQL </vt:lpstr>
      <vt:lpstr>Why SIR SQL queries are less procedural ?</vt:lpstr>
      <vt:lpstr>Overall expected benefit from SIR SQL </vt:lpstr>
      <vt:lpstr> Motivating Example : Codd’s ‘biblical’ S_P DB</vt:lpstr>
      <vt:lpstr>S_P for SIR SQL</vt:lpstr>
      <vt:lpstr>Creating S_P in SQL</vt:lpstr>
      <vt:lpstr> Motivating Example : Codd’s ‘biblical’ S_P DB</vt:lpstr>
      <vt:lpstr>A Typical SQL Query to SP</vt:lpstr>
      <vt:lpstr>Creating S_P for a SIR SQL DBS</vt:lpstr>
      <vt:lpstr>S_P DB for SIR SQL DBA &amp; Clients IA names and value are Italic  </vt:lpstr>
      <vt:lpstr>Our « Typical » Query Becomes :</vt:lpstr>
      <vt:lpstr>SQL queries with CAs By Example</vt:lpstr>
      <vt:lpstr>SIR SQL queries with CAs By Example</vt:lpstr>
      <vt:lpstr>Implementing SIR SQL </vt:lpstr>
      <vt:lpstr>Canonical Implementation of SIR SQL</vt:lpstr>
      <vt:lpstr>Canonical Implementation of SIR SP</vt:lpstr>
      <vt:lpstr>Conclusion</vt:lpstr>
      <vt:lpstr>Conclusion</vt:lpstr>
      <vt:lpstr>Conclusion</vt:lpstr>
      <vt:lpstr>Conclusion</vt:lpstr>
      <vt:lpstr>Conclusion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 with Stored and Inherited Attributes</dc:title>
  <dc:creator>WitoldLitwin</dc:creator>
  <cp:lastModifiedBy>Witold Litwin</cp:lastModifiedBy>
  <cp:revision>1522</cp:revision>
  <cp:lastPrinted>2020-02-01T21:51:25Z</cp:lastPrinted>
  <dcterms:created xsi:type="dcterms:W3CDTF">2016-06-08T17:15:12Z</dcterms:created>
  <dcterms:modified xsi:type="dcterms:W3CDTF">2025-04-17T09:38:37Z</dcterms:modified>
</cp:coreProperties>
</file>