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4"/>
  </p:notesMasterIdLst>
  <p:sldIdLst>
    <p:sldId id="256" r:id="rId2"/>
    <p:sldId id="451" r:id="rId3"/>
    <p:sldId id="509" r:id="rId4"/>
    <p:sldId id="510" r:id="rId5"/>
    <p:sldId id="512" r:id="rId6"/>
    <p:sldId id="460" r:id="rId7"/>
    <p:sldId id="513" r:id="rId8"/>
    <p:sldId id="515" r:id="rId9"/>
    <p:sldId id="511" r:id="rId10"/>
    <p:sldId id="520" r:id="rId11"/>
    <p:sldId id="521" r:id="rId12"/>
    <p:sldId id="527" r:id="rId13"/>
    <p:sldId id="522" r:id="rId14"/>
    <p:sldId id="517" r:id="rId15"/>
    <p:sldId id="523" r:id="rId16"/>
    <p:sldId id="524" r:id="rId17"/>
    <p:sldId id="525" r:id="rId18"/>
    <p:sldId id="526" r:id="rId19"/>
    <p:sldId id="439" r:id="rId20"/>
    <p:sldId id="445" r:id="rId21"/>
    <p:sldId id="528" r:id="rId22"/>
    <p:sldId id="529" r:id="rId23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66" autoAdjust="0"/>
    <p:restoredTop sz="93787" autoAdjust="0"/>
  </p:normalViewPr>
  <p:slideViewPr>
    <p:cSldViewPr>
      <p:cViewPr>
        <p:scale>
          <a:sx n="70" d="100"/>
          <a:sy n="70" d="100"/>
        </p:scale>
        <p:origin x="-948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6"/>
    </p:cViewPr>
  </p:sorterViewPr>
  <p:notesViewPr>
    <p:cSldViewPr>
      <p:cViewPr varScale="1">
        <p:scale>
          <a:sx n="50" d="100"/>
          <a:sy n="50" d="100"/>
        </p:scale>
        <p:origin x="-2672" y="-7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7756379-8E3F-435F-A0E5-73283AE31BC7}" type="datetimeFigureOut">
              <a:rPr lang="fr-FR" smtClean="0"/>
              <a:t>05/05/2024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3288B83-1DF8-4D1E-ADF0-DABA2F9DA98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486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9965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60517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2948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14074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1407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9109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8B83-1DF8-4D1E-ADF0-DABA2F9DA982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79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1484784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AC0A-8938-4807-B234-06951E7E5C21}" type="datetime1">
              <a:rPr lang="fr-FR" smtClean="0"/>
              <a:t>05/05/2024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0408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6B0D-5230-4335-B577-6531D14C5418}" type="datetime1">
              <a:rPr lang="fr-FR" smtClean="0"/>
              <a:t>05/05/2024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828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9971-41F4-4DB0-B34B-9A2C0BEF281F}" type="datetime1">
              <a:rPr lang="fr-FR" smtClean="0"/>
              <a:t>05/05/2024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801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noProof="0" dirty="0" err="1" smtClean="0"/>
              <a:t>Modifiez</a:t>
            </a:r>
            <a:r>
              <a:rPr lang="en-US" noProof="0" dirty="0" smtClean="0"/>
              <a:t> le style du </a:t>
            </a:r>
            <a:r>
              <a:rPr lang="en-US" noProof="0" dirty="0" err="1" smtClean="0"/>
              <a:t>titre</a:t>
            </a:r>
            <a:endParaRPr lang="en-US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  <a:lvl3pPr>
              <a:defRPr>
                <a:solidFill>
                  <a:srgbClr val="7030A0"/>
                </a:solidFill>
              </a:defRPr>
            </a:lvl3pPr>
            <a:lvl4pPr>
              <a:defRPr>
                <a:solidFill>
                  <a:srgbClr val="7030A0"/>
                </a:solidFill>
              </a:defRPr>
            </a:lvl4pPr>
            <a:lvl5pPr>
              <a:defRPr>
                <a:solidFill>
                  <a:srgbClr val="7030A0"/>
                </a:solidFill>
              </a:defRPr>
            </a:lvl5pPr>
          </a:lstStyle>
          <a:p>
            <a:pPr lvl="0"/>
            <a:r>
              <a:rPr lang="en-US" noProof="0" dirty="0" err="1" smtClean="0"/>
              <a:t>Modifiez</a:t>
            </a:r>
            <a:r>
              <a:rPr lang="en-US" noProof="0" dirty="0" smtClean="0"/>
              <a:t>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BF0B-2BDE-4EC5-8D6D-9C5B91534FFB}" type="datetime1">
              <a:rPr lang="fr-FR" smtClean="0"/>
              <a:t>05/05/2024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3685319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FC81-235C-490E-8061-5F4F6F6E69B7}" type="datetime1">
              <a:rPr lang="fr-FR" smtClean="0"/>
              <a:t>05/05/2024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703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8208912" cy="4453955"/>
          </a:xfrm>
        </p:spPr>
        <p:txBody>
          <a:bodyPr/>
          <a:lstStyle>
            <a:lvl1pPr>
              <a:defRPr sz="2800">
                <a:solidFill>
                  <a:srgbClr val="7030A0"/>
                </a:solidFill>
              </a:defRPr>
            </a:lvl1pPr>
            <a:lvl2pPr>
              <a:defRPr sz="2400">
                <a:solidFill>
                  <a:srgbClr val="7030A0"/>
                </a:solidFill>
              </a:defRPr>
            </a:lvl2pPr>
            <a:lvl3pPr>
              <a:defRPr sz="2000">
                <a:solidFill>
                  <a:srgbClr val="7030A0"/>
                </a:solidFill>
              </a:defRPr>
            </a:lvl3pPr>
            <a:lvl4pPr>
              <a:defRPr sz="1800">
                <a:solidFill>
                  <a:srgbClr val="7030A0"/>
                </a:solidFill>
              </a:defRPr>
            </a:lvl4pPr>
            <a:lvl5pPr>
              <a:defRPr sz="1800">
                <a:solidFill>
                  <a:srgbClr val="7030A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619A-1985-453F-9ED3-1B2317205CBE}" type="datetime1">
              <a:rPr lang="fr-FR" smtClean="0"/>
              <a:t>05/05/2024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161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171AB-05EF-4078-878B-9280B220D6D5}" type="datetime1">
              <a:rPr lang="fr-FR" smtClean="0"/>
              <a:t>05/05/2024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154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6D85-3106-4783-9567-E6A3B7F9807C}" type="datetime1">
              <a:rPr lang="fr-FR" smtClean="0"/>
              <a:t>05/05/2024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338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169B-31B5-4E24-90F5-D6F16CB683B0}" type="datetime1">
              <a:rPr lang="fr-FR" smtClean="0"/>
              <a:t>05/05/2024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44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B01C-B984-4C04-84CF-2A5F57DFB449}" type="datetime1">
              <a:rPr lang="fr-FR" smtClean="0"/>
              <a:t>05/05/2024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224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E6CC7-37D4-492E-9300-80FC02158672}" type="datetime1">
              <a:rPr lang="fr-FR" smtClean="0"/>
              <a:t>05/05/2024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648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0EDA9-FCB3-4C57-B49E-82ECB6A0C473}" type="datetime1">
              <a:rPr lang="fr-FR" smtClean="0"/>
              <a:t>05/05/2024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4CE4F-5428-463E-B0DB-BF531E19BCF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021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2400"/>
              </a:spcAft>
              <a:tabLst>
                <a:tab pos="270510" algn="l"/>
                <a:tab pos="270510" algn="l"/>
              </a:tabLst>
            </a:pPr>
            <a:r>
              <a:rPr lang="en-US" b="1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Manifesto for SIR SQL</a:t>
            </a:r>
            <a:endParaRPr lang="en-US" b="1" dirty="0">
              <a:solidFill>
                <a:srgbClr val="7030A0"/>
              </a:solidFill>
              <a:effectLst/>
              <a:latin typeface="Times New Roman"/>
              <a:ea typeface="Calibri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2852960"/>
            <a:ext cx="8208912" cy="2664271"/>
          </a:xfrm>
        </p:spPr>
        <p:txBody>
          <a:bodyPr>
            <a:normAutofit fontScale="77500" lnSpcReduction="20000"/>
          </a:bodyPr>
          <a:lstStyle/>
          <a:p>
            <a:r>
              <a:rPr lang="en-US" sz="4200" dirty="0" smtClean="0">
                <a:solidFill>
                  <a:srgbClr val="7030A0"/>
                </a:solidFill>
              </a:rPr>
              <a:t>Witold Litwin</a:t>
            </a:r>
          </a:p>
          <a:p>
            <a:r>
              <a:rPr lang="en-US" sz="3300" dirty="0" smtClean="0">
                <a:solidFill>
                  <a:srgbClr val="7030A0"/>
                </a:solidFill>
              </a:rPr>
              <a:t> Dauphine University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Witold.litwin@dauphine.psl.eu</a:t>
            </a: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pPr algn="l"/>
            <a:endParaRPr lang="en-US" sz="2400" dirty="0" smtClean="0">
              <a:solidFill>
                <a:srgbClr val="7030A0"/>
              </a:solidFill>
            </a:endParaRPr>
          </a:p>
          <a:p>
            <a:pPr algn="l"/>
            <a:endParaRPr lang="en-US" sz="1800" dirty="0" smtClean="0">
              <a:solidFill>
                <a:srgbClr val="7030A0"/>
              </a:solidFill>
            </a:endParaRPr>
          </a:p>
          <a:p>
            <a:pPr algn="l"/>
            <a:r>
              <a:rPr lang="fr-FR" sz="2800" dirty="0" smtClean="0">
                <a:solidFill>
                  <a:srgbClr val="7030A0"/>
                </a:solidFill>
              </a:rPr>
              <a:t>              Talk for </a:t>
            </a:r>
            <a:r>
              <a:rPr lang="fr-F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IBM</a:t>
            </a:r>
            <a:r>
              <a:rPr lang="fr-FR" sz="2800" dirty="0" smtClean="0">
                <a:solidFill>
                  <a:srgbClr val="7030A0"/>
                </a:solidFill>
              </a:rPr>
              <a:t> ICIEI 24</a:t>
            </a:r>
            <a:r>
              <a:rPr lang="fr-FR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Alma</a:t>
            </a:r>
            <a:r>
              <a:rPr lang="fr-FR" sz="2800" dirty="0" smtClean="0">
                <a:solidFill>
                  <a:srgbClr val="7030A0"/>
                </a:solidFill>
              </a:rPr>
              <a:t> </a:t>
            </a:r>
            <a:r>
              <a:rPr lang="fr-FR" sz="2800" dirty="0" err="1" smtClean="0">
                <a:solidFill>
                  <a:srgbClr val="7030A0"/>
                </a:solidFill>
              </a:rPr>
              <a:t>Verbania</a:t>
            </a:r>
            <a:r>
              <a:rPr lang="fr-FR" sz="2800" dirty="0" smtClean="0">
                <a:solidFill>
                  <a:srgbClr val="7030A0"/>
                </a:solidFill>
              </a:rPr>
              <a:t>, Italie, April 12-14, 2023</a:t>
            </a:r>
            <a:endParaRPr lang="en-US" sz="2800" dirty="0" smtClean="0">
              <a:solidFill>
                <a:srgbClr val="7030A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852936"/>
            <a:ext cx="905263" cy="115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5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Our Solution </a:t>
            </a:r>
            <a:r>
              <a:rPr lang="fr-FR" sz="4000" dirty="0" err="1" smtClean="0"/>
              <a:t>Step</a:t>
            </a:r>
            <a:r>
              <a:rPr lang="fr-FR" sz="4000" dirty="0" smtClean="0"/>
              <a:t> By </a:t>
            </a:r>
            <a:r>
              <a:rPr lang="fr-FR" sz="4000" dirty="0" err="1" smtClean="0"/>
              <a:t>Step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2. Generalize Create Table &amp; Alter Table to IAs</a:t>
            </a:r>
          </a:p>
          <a:p>
            <a:r>
              <a:rPr lang="en-US" sz="3600" dirty="0" smtClean="0"/>
              <a:t>Possibility of </a:t>
            </a:r>
            <a:r>
              <a:rPr lang="en-US" sz="3600" i="1" dirty="0" smtClean="0"/>
              <a:t>explicit</a:t>
            </a:r>
            <a:r>
              <a:rPr lang="en-US" sz="3600" dirty="0" smtClean="0"/>
              <a:t> IA names, value expressions &amp; of From clause</a:t>
            </a:r>
          </a:p>
          <a:p>
            <a:r>
              <a:rPr lang="en-US" sz="3600" dirty="0" smtClean="0"/>
              <a:t>Defining the </a:t>
            </a:r>
            <a:r>
              <a:rPr lang="en-US" sz="3600" i="1" dirty="0" smtClean="0"/>
              <a:t>explicit </a:t>
            </a:r>
            <a:r>
              <a:rPr lang="en-US" sz="3600" dirty="0" smtClean="0"/>
              <a:t>Create Table for a SIR</a:t>
            </a:r>
          </a:p>
          <a:p>
            <a:r>
              <a:rPr lang="en-US" sz="3600" dirty="0" smtClean="0"/>
              <a:t>Interacting with usual SQL table constraints and options</a:t>
            </a:r>
            <a:endParaRPr lang="en-US" dirty="0"/>
          </a:p>
          <a:p>
            <a:pPr marL="0" indent="0">
              <a:buNone/>
            </a:pPr>
            <a:r>
              <a:rPr lang="en-US" sz="2800" dirty="0"/>
              <a:t>Create Table SP (S#...,P#...,QTY… </a:t>
            </a:r>
            <a:r>
              <a:rPr lang="en-US" sz="2800" dirty="0">
                <a:solidFill>
                  <a:srgbClr val="0070C0"/>
                </a:solidFill>
              </a:rPr>
              <a:t>{SNAME, STATUS, S.CITY, PNAME, COLOR, WEIGHT, P.CITY From SP_ Left Join S On SP.S#=S.S# Left Join P On SP.P#=P.P#} </a:t>
            </a:r>
            <a:r>
              <a:rPr lang="en-US" sz="2800" dirty="0"/>
              <a:t>Primary Key (S#, P#));</a:t>
            </a:r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27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Our Solution </a:t>
            </a:r>
            <a:r>
              <a:rPr lang="fr-FR" sz="4000" dirty="0" err="1" smtClean="0"/>
              <a:t>Step</a:t>
            </a:r>
            <a:r>
              <a:rPr lang="fr-FR" sz="4000" dirty="0" smtClean="0"/>
              <a:t> By </a:t>
            </a:r>
            <a:r>
              <a:rPr lang="fr-FR" sz="4000" dirty="0" err="1" smtClean="0"/>
              <a:t>Step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208912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3. Enlarge to SIRs SQL FK concept</a:t>
            </a:r>
            <a:r>
              <a:rPr lang="en-US" dirty="0" smtClean="0"/>
              <a:t> by merging it with the PKN FK concept. </a:t>
            </a:r>
          </a:p>
          <a:p>
            <a:r>
              <a:rPr lang="en-US" dirty="0" smtClean="0"/>
              <a:t>See the paper for </a:t>
            </a:r>
            <a:r>
              <a:rPr lang="en-US" dirty="0" smtClean="0"/>
              <a:t>details</a:t>
            </a:r>
          </a:p>
          <a:p>
            <a:r>
              <a:rPr lang="en-US" dirty="0" smtClean="0"/>
              <a:t>See also (masked) slide 22 </a:t>
            </a:r>
            <a:endParaRPr lang="en-US" dirty="0" smtClean="0"/>
          </a:p>
          <a:p>
            <a:r>
              <a:rPr lang="en-US" sz="2800" dirty="0" smtClean="0"/>
              <a:t>SP.S# &amp; SP.P# are </a:t>
            </a:r>
            <a:r>
              <a:rPr lang="en-US" sz="2800" i="1" dirty="0" smtClean="0"/>
              <a:t>natural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smtClean="0"/>
              <a:t>PKN) FK referencing S &amp; P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542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Our Solution </a:t>
            </a:r>
            <a:r>
              <a:rPr lang="fr-FR" sz="4000" dirty="0" err="1" smtClean="0"/>
              <a:t>Step</a:t>
            </a:r>
            <a:r>
              <a:rPr lang="fr-FR" sz="4000" dirty="0" smtClean="0"/>
              <a:t> By </a:t>
            </a:r>
            <a:r>
              <a:rPr lang="fr-FR" sz="4000" dirty="0" err="1" smtClean="0"/>
              <a:t>Step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4. Consider that any PKN FK is a shorthand </a:t>
            </a:r>
            <a:r>
              <a:rPr lang="en-US" dirty="0"/>
              <a:t>(</a:t>
            </a:r>
            <a:r>
              <a:rPr lang="en-US" dirty="0" smtClean="0"/>
              <a:t>also) for all the non-key attributes of the referenced base table with appropriate values</a:t>
            </a:r>
          </a:p>
          <a:p>
            <a:r>
              <a:rPr lang="en-US" dirty="0" smtClean="0"/>
              <a:t>Becoming accordingly the IAs with the same names and values for every FK value = PK value  </a:t>
            </a:r>
          </a:p>
          <a:p>
            <a:r>
              <a:rPr lang="en-US" sz="2800" dirty="0" smtClean="0"/>
              <a:t>SP.S# is </a:t>
            </a:r>
            <a:r>
              <a:rPr lang="en-US" sz="2800" dirty="0"/>
              <a:t>the shorthand </a:t>
            </a:r>
            <a:r>
              <a:rPr lang="en-US" sz="2800" dirty="0" smtClean="0"/>
              <a:t>for S.S#, SNAME</a:t>
            </a:r>
            <a:r>
              <a:rPr lang="en-US" sz="2800" dirty="0"/>
              <a:t>, STATUS, </a:t>
            </a:r>
            <a:r>
              <a:rPr lang="en-US" sz="2800" dirty="0" smtClean="0"/>
              <a:t>CITY) </a:t>
            </a:r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2800" dirty="0" smtClean="0"/>
              <a:t>SP.S# = ‘S1’ is the shorthand for (S1, Smith, 20, London)</a:t>
            </a:r>
          </a:p>
          <a:p>
            <a:r>
              <a:rPr lang="en-US" dirty="0" smtClean="0"/>
              <a:t>These IAS become the </a:t>
            </a:r>
            <a:r>
              <a:rPr lang="en-US" i="1" dirty="0" smtClean="0"/>
              <a:t>Natural Inheritance</a:t>
            </a:r>
            <a:r>
              <a:rPr lang="en-US" dirty="0" smtClean="0"/>
              <a:t> (NI) in SP </a:t>
            </a:r>
            <a:r>
              <a:rPr lang="en-US" i="1" dirty="0"/>
              <a:t>through</a:t>
            </a:r>
            <a:r>
              <a:rPr lang="en-US" dirty="0"/>
              <a:t> S#</a:t>
            </a:r>
            <a:r>
              <a:rPr lang="en-US" dirty="0" smtClean="0"/>
              <a:t>   </a:t>
            </a:r>
          </a:p>
          <a:p>
            <a:r>
              <a:rPr lang="en-US" sz="2800" dirty="0" smtClean="0"/>
              <a:t>See the resulting SP explicit scheme and content on </a:t>
            </a:r>
            <a:r>
              <a:rPr lang="en-US" sz="2800" dirty="0" smtClean="0"/>
              <a:t>(masked) slide 19</a:t>
            </a:r>
            <a:endParaRPr lang="en-US" sz="2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77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Our Solution </a:t>
            </a:r>
            <a:r>
              <a:rPr lang="fr-FR" sz="4000" dirty="0" err="1" smtClean="0"/>
              <a:t>Step</a:t>
            </a:r>
            <a:r>
              <a:rPr lang="fr-FR" sz="4000" dirty="0" smtClean="0"/>
              <a:t> By </a:t>
            </a:r>
            <a:r>
              <a:rPr lang="fr-FR" sz="4000" dirty="0" err="1" smtClean="0"/>
              <a:t>Step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5. Provide for (Implicit ) Create </a:t>
            </a:r>
            <a:r>
              <a:rPr lang="en-US" dirty="0"/>
              <a:t>Table &amp; Alter </a:t>
            </a:r>
            <a:r>
              <a:rPr lang="en-US" dirty="0" smtClean="0"/>
              <a:t>Table with NI later inferred from PKN FKs</a:t>
            </a:r>
          </a:p>
          <a:p>
            <a:r>
              <a:rPr lang="en-US" dirty="0" smtClean="0"/>
              <a:t>For our (explicit) Create Table SP above the implicit one would be </a:t>
            </a:r>
          </a:p>
          <a:p>
            <a:pPr marL="0" indent="0">
              <a:buNone/>
            </a:pPr>
            <a:r>
              <a:rPr lang="en-US" dirty="0" smtClean="0"/>
              <a:t>Create </a:t>
            </a:r>
            <a:r>
              <a:rPr lang="en-US" dirty="0"/>
              <a:t>Table SP(S#..., P#..., QTY…  Primary Key (S#, P#));</a:t>
            </a:r>
          </a:p>
          <a:p>
            <a:r>
              <a:rPr lang="en-US" b="1" dirty="0" smtClean="0"/>
              <a:t>Same Create Table as would be for SP table at present</a:t>
            </a:r>
            <a:r>
              <a:rPr lang="en-US" dirty="0" smtClean="0"/>
              <a:t> </a:t>
            </a:r>
          </a:p>
          <a:p>
            <a:r>
              <a:rPr lang="en-US" i="1" dirty="0"/>
              <a:t>F</a:t>
            </a:r>
            <a:r>
              <a:rPr lang="en-US" i="1" dirty="0" smtClean="0"/>
              <a:t>rom the inception of the relational model, 50+ years ago, we did not look at RDB schemes as we actually should (</a:t>
            </a:r>
            <a:r>
              <a:rPr lang="en-US" i="1" dirty="0" err="1" smtClean="0"/>
              <a:t>Codd</a:t>
            </a:r>
            <a:r>
              <a:rPr lang="en-US" i="1" dirty="0" smtClean="0"/>
              <a:t> included)!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26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Our Solution </a:t>
            </a:r>
            <a:r>
              <a:rPr lang="fr-FR" sz="4000" dirty="0" err="1" smtClean="0"/>
              <a:t>Step</a:t>
            </a:r>
            <a:r>
              <a:rPr lang="fr-FR" sz="4000" dirty="0" smtClean="0"/>
              <a:t> By </a:t>
            </a:r>
            <a:r>
              <a:rPr lang="fr-FR" sz="4000" dirty="0" err="1" smtClean="0"/>
              <a:t>Step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568952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6</a:t>
            </a:r>
            <a:r>
              <a:rPr lang="en-US" sz="3600" dirty="0" smtClean="0"/>
              <a:t>. Define rules for Implicit Create Table with IAs not in NI</a:t>
            </a:r>
            <a:endParaRPr lang="en-US" dirty="0" smtClean="0"/>
          </a:p>
          <a:p>
            <a:r>
              <a:rPr lang="en-US" dirty="0" smtClean="0"/>
              <a:t>E.g. T-WEIGHT</a:t>
            </a:r>
          </a:p>
          <a:p>
            <a:r>
              <a:rPr lang="en-US" sz="3600" dirty="0" smtClean="0"/>
              <a:t>Result for SP with T-WEIGHT</a:t>
            </a:r>
          </a:p>
          <a:p>
            <a:pPr marL="0" indent="0">
              <a:buNone/>
            </a:pPr>
            <a:r>
              <a:rPr lang="en-US" sz="3600" dirty="0"/>
              <a:t>Create Table SP (S#...,P#...,QTY {QTY*WEIGHT As T-WEIGHT} Primary Key (S#,P</a:t>
            </a:r>
            <a:r>
              <a:rPr lang="en-US" sz="3600" dirty="0" smtClean="0"/>
              <a:t>#));</a:t>
            </a:r>
          </a:p>
          <a:p>
            <a:r>
              <a:rPr lang="en-US" sz="3600" dirty="0" smtClean="0"/>
              <a:t>See the paper for the explicit Create Table generated from  (similar to Q4 in fact)</a:t>
            </a: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52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Our Solution </a:t>
            </a:r>
            <a:r>
              <a:rPr lang="fr-FR" sz="4000" dirty="0" err="1" smtClean="0"/>
              <a:t>Step</a:t>
            </a:r>
            <a:r>
              <a:rPr lang="fr-FR" sz="4000" dirty="0" smtClean="0"/>
              <a:t> By </a:t>
            </a:r>
            <a:r>
              <a:rPr lang="fr-FR" sz="4000" dirty="0" err="1" smtClean="0"/>
              <a:t>Step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208912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7. Define the </a:t>
            </a:r>
            <a:r>
              <a:rPr lang="en-US" sz="3600" i="1" dirty="0" smtClean="0"/>
              <a:t>Canonical</a:t>
            </a:r>
            <a:r>
              <a:rPr lang="en-US" sz="3600" dirty="0" smtClean="0"/>
              <a:t> Implementation of SIR SQL over any existing RDB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sz="3600" i="1" dirty="0" smtClean="0"/>
              <a:t>SIR-Layer</a:t>
            </a:r>
            <a:r>
              <a:rPr lang="en-US" sz="3600" dirty="0" smtClean="0"/>
              <a:t> front-end interfacing </a:t>
            </a:r>
            <a:r>
              <a:rPr lang="en-US" sz="3600" dirty="0"/>
              <a:t>a</a:t>
            </a:r>
            <a:r>
              <a:rPr lang="en-US" sz="3600" dirty="0" smtClean="0"/>
              <a:t> popular RDBS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/>
              <a:t>(masked) slide </a:t>
            </a:r>
            <a:r>
              <a:rPr lang="en-US" dirty="0" smtClean="0"/>
              <a:t>20 later on</a:t>
            </a:r>
          </a:p>
          <a:p>
            <a:pPr marL="0" indent="0">
              <a:buNone/>
            </a:pPr>
            <a:r>
              <a:rPr lang="en-US" sz="3600" dirty="0" smtClean="0"/>
              <a:t>8. Realize </a:t>
            </a:r>
            <a:r>
              <a:rPr lang="en-US" sz="3600" dirty="0"/>
              <a:t>a</a:t>
            </a:r>
            <a:r>
              <a:rPr lang="en-US" sz="3600" dirty="0" smtClean="0"/>
              <a:t> proof-of-concept prototype </a:t>
            </a:r>
          </a:p>
          <a:p>
            <a:r>
              <a:rPr lang="en-US" sz="3600" dirty="0" smtClean="0"/>
              <a:t>In Python with SQLite as kernel RDBs   </a:t>
            </a:r>
          </a:p>
          <a:p>
            <a:r>
              <a:rPr lang="en-US" sz="3600" dirty="0" smtClean="0"/>
              <a:t>3-months of coding work</a:t>
            </a: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495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Conclusion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208912" cy="4896544"/>
          </a:xfrm>
        </p:spPr>
        <p:txBody>
          <a:bodyPr>
            <a:noAutofit/>
          </a:bodyPr>
          <a:lstStyle/>
          <a:p>
            <a:r>
              <a:rPr lang="en-US" dirty="0" smtClean="0"/>
              <a:t>Since five decades, SQL </a:t>
            </a:r>
            <a:r>
              <a:rPr lang="en-US" dirty="0"/>
              <a:t>queries to base tables </a:t>
            </a:r>
            <a:r>
              <a:rPr lang="en-US" dirty="0" smtClean="0"/>
              <a:t>are </a:t>
            </a:r>
            <a:r>
              <a:rPr lang="en-US" dirty="0"/>
              <a:t>unnecessarily </a:t>
            </a:r>
            <a:r>
              <a:rPr lang="en-US" dirty="0" smtClean="0"/>
              <a:t>procedural, </a:t>
            </a:r>
            <a:r>
              <a:rPr lang="en-US" dirty="0"/>
              <a:t>through the presence of LN or CA specs within</a:t>
            </a:r>
            <a:r>
              <a:rPr lang="en-US" dirty="0" smtClean="0"/>
              <a:t>.</a:t>
            </a:r>
          </a:p>
          <a:p>
            <a:r>
              <a:rPr lang="en-US" dirty="0"/>
              <a:t>The culprits were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absence of the SIR construct in </a:t>
            </a:r>
            <a:r>
              <a:rPr lang="en-US" dirty="0" err="1"/>
              <a:t>Codd’s</a:t>
            </a:r>
            <a:r>
              <a:rPr lang="en-US" dirty="0"/>
              <a:t> relational model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SQL foreign key concept, differing from the original </a:t>
            </a:r>
            <a:r>
              <a:rPr lang="en-US" dirty="0" smtClean="0"/>
              <a:t>one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51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Conclusion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208912" cy="4896544"/>
          </a:xfrm>
        </p:spPr>
        <p:txBody>
          <a:bodyPr>
            <a:noAutofit/>
          </a:bodyPr>
          <a:lstStyle/>
          <a:p>
            <a:r>
              <a:rPr lang="en-US" dirty="0" smtClean="0"/>
              <a:t>Courses </a:t>
            </a:r>
            <a:r>
              <a:rPr lang="en-US" dirty="0"/>
              <a:t>and textbooks on relational DBs should </a:t>
            </a:r>
            <a:r>
              <a:rPr lang="en-US" dirty="0" smtClean="0"/>
              <a:t>start taking </a:t>
            </a:r>
            <a:r>
              <a:rPr lang="en-US" dirty="0"/>
              <a:t>notice of </a:t>
            </a:r>
            <a:r>
              <a:rPr lang="en-US" dirty="0" smtClean="0"/>
              <a:t>SIRs </a:t>
            </a:r>
          </a:p>
          <a:p>
            <a:r>
              <a:rPr lang="en-US" dirty="0"/>
              <a:t>E</a:t>
            </a:r>
            <a:r>
              <a:rPr lang="en-US" dirty="0" smtClean="0"/>
              <a:t>very </a:t>
            </a:r>
            <a:r>
              <a:rPr lang="en-US" dirty="0"/>
              <a:t>popular SQL DBS should provide for SIR SQL, “better sooner than later”.</a:t>
            </a:r>
            <a:endParaRPr lang="en-US" dirty="0" smtClean="0"/>
          </a:p>
          <a:p>
            <a:r>
              <a:rPr lang="en-US" dirty="0"/>
              <a:t>The </a:t>
            </a:r>
            <a:r>
              <a:rPr lang="en-US" dirty="0" smtClean="0"/>
              <a:t>“market size” </a:t>
            </a:r>
            <a:r>
              <a:rPr lang="en-US" dirty="0"/>
              <a:t>is apparently </a:t>
            </a:r>
            <a:endParaRPr lang="en-US" dirty="0" smtClean="0"/>
          </a:p>
          <a:p>
            <a:pPr lvl="1"/>
            <a:r>
              <a:rPr lang="en-US" dirty="0" smtClean="0"/>
              <a:t>7</a:t>
            </a:r>
            <a:r>
              <a:rPr lang="en-US" dirty="0"/>
              <a:t>+ millions of SQL clients,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ncluding </a:t>
            </a:r>
            <a:r>
              <a:rPr lang="en-US" dirty="0"/>
              <a:t>40% of all developers globally </a:t>
            </a:r>
            <a:endParaRPr lang="en-US" dirty="0" smtClean="0"/>
          </a:p>
          <a:p>
            <a:pPr lvl="1"/>
            <a:r>
              <a:rPr lang="en-US" dirty="0" smtClean="0"/>
              <a:t>providing </a:t>
            </a:r>
            <a:r>
              <a:rPr lang="en-US" dirty="0"/>
              <a:t>for estimated 31+B US$ market of SQL DBSs, [8].</a:t>
            </a:r>
          </a:p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779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3614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5400" dirty="0" smtClean="0"/>
              <a:t>Thanks</a:t>
            </a:r>
            <a:br>
              <a:rPr lang="en-US" sz="5400" dirty="0" smtClean="0"/>
            </a:br>
            <a:r>
              <a:rPr lang="en-US" sz="5400" dirty="0" smtClean="0"/>
              <a:t>For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5400" dirty="0" smtClean="0"/>
              <a:t>Your  Attention </a:t>
            </a:r>
          </a:p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3600" dirty="0" smtClean="0"/>
              <a:t>            </a:t>
            </a:r>
            <a:r>
              <a:rPr lang="en-US" sz="3600" dirty="0" err="1" smtClean="0"/>
              <a:t>Witold</a:t>
            </a:r>
            <a:r>
              <a:rPr lang="en-US" sz="3600" dirty="0" smtClean="0"/>
              <a:t> LITWIN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      </a:t>
            </a:r>
            <a:r>
              <a:rPr lang="en-US" sz="2800" dirty="0" smtClean="0"/>
              <a:t>Witold.litwin@dauphine.psl.eu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18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062414"/>
            <a:ext cx="1193295" cy="151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82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864096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en-US" sz="3200" b="1" dirty="0" smtClean="0"/>
              <a:t>S-P1 DB with basic natural SIR SP </a:t>
            </a:r>
            <a:br>
              <a:rPr lang="en-US" sz="3200" b="1" dirty="0" smtClean="0"/>
            </a:br>
            <a:r>
              <a:rPr lang="en-US" sz="2400" i="1" dirty="0" smtClean="0"/>
              <a:t>IA names and value are Italic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S-P2 Content</a:t>
            </a:r>
            <a:endParaRPr lang="fr-FR" sz="1400" dirty="0"/>
          </a:p>
          <a:p>
            <a:pPr marL="0" indent="0">
              <a:buNone/>
            </a:pPr>
            <a:r>
              <a:rPr lang="en-US" sz="1400" b="1" dirty="0"/>
              <a:t>Table S </a:t>
            </a:r>
            <a:r>
              <a:rPr lang="en-US" sz="1400" dirty="0"/>
              <a:t>					</a:t>
            </a:r>
            <a:r>
              <a:rPr lang="en-US" sz="1400" b="1" dirty="0"/>
              <a:t>Table P</a:t>
            </a:r>
            <a:endParaRPr lang="fr-FR" sz="1400" b="1" dirty="0"/>
          </a:p>
          <a:p>
            <a:pPr marL="0" indent="0">
              <a:buNone/>
            </a:pPr>
            <a:r>
              <a:rPr lang="en-US" sz="1400" dirty="0"/>
              <a:t>S#	SNAME	STATUS 	CITY		</a:t>
            </a:r>
            <a:r>
              <a:rPr lang="en-US" sz="1400" dirty="0" smtClean="0"/>
              <a:t>P#      PNAME</a:t>
            </a:r>
            <a:r>
              <a:rPr lang="en-US" sz="1400" dirty="0"/>
              <a:t> </a:t>
            </a:r>
            <a:r>
              <a:rPr lang="en-US" sz="1400" dirty="0" smtClean="0"/>
              <a:t> COLOR    </a:t>
            </a:r>
            <a:r>
              <a:rPr lang="en-US" sz="1400" dirty="0"/>
              <a:t>WEIGHT </a:t>
            </a:r>
            <a:r>
              <a:rPr lang="en-US" sz="1400" dirty="0" smtClean="0"/>
              <a:t>  CITY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    	Smith	20	London		P1    </a:t>
            </a:r>
            <a:r>
              <a:rPr lang="en-US" sz="1400" dirty="0" smtClean="0"/>
              <a:t>  Nut</a:t>
            </a:r>
            <a:r>
              <a:rPr lang="en-US" sz="1400" dirty="0"/>
              <a:t>	</a:t>
            </a:r>
            <a:r>
              <a:rPr lang="en-US" sz="1400" dirty="0" smtClean="0"/>
              <a:t>    Red</a:t>
            </a:r>
            <a:r>
              <a:rPr lang="en-US" sz="1400" dirty="0"/>
              <a:t>	</a:t>
            </a:r>
            <a:r>
              <a:rPr lang="en-US" sz="1400" dirty="0" smtClean="0"/>
              <a:t>12</a:t>
            </a:r>
            <a:r>
              <a:rPr lang="en-US" sz="1400" dirty="0"/>
              <a:t> </a:t>
            </a:r>
            <a:r>
              <a:rPr lang="en-US" sz="1400" dirty="0" smtClean="0"/>
              <a:t>          Lon&lt;don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S2	Jones	10	Paris		</a:t>
            </a:r>
            <a:r>
              <a:rPr lang="en-US" sz="1400" dirty="0" smtClean="0"/>
              <a:t>P2      Bolt</a:t>
            </a:r>
            <a:r>
              <a:rPr lang="en-US" sz="1400" dirty="0"/>
              <a:t>	</a:t>
            </a:r>
            <a:r>
              <a:rPr lang="en-US" sz="1400" dirty="0" smtClean="0"/>
              <a:t>    Green</a:t>
            </a:r>
            <a:r>
              <a:rPr lang="en-US" sz="1400" dirty="0"/>
              <a:t>	</a:t>
            </a:r>
            <a:r>
              <a:rPr lang="en-US" sz="1400" dirty="0" smtClean="0"/>
              <a:t>17           Paris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S3	Blake	30	Paris		</a:t>
            </a:r>
            <a:r>
              <a:rPr lang="en-US" sz="1400" dirty="0" smtClean="0"/>
              <a:t>P3     Screw </a:t>
            </a:r>
            <a:r>
              <a:rPr lang="en-US" sz="1400" dirty="0"/>
              <a:t>	</a:t>
            </a:r>
            <a:r>
              <a:rPr lang="en-US" sz="1400" dirty="0" smtClean="0"/>
              <a:t>     Blue</a:t>
            </a:r>
            <a:r>
              <a:rPr lang="en-US" sz="1400" dirty="0"/>
              <a:t>	</a:t>
            </a:r>
            <a:r>
              <a:rPr lang="en-US" sz="1400" dirty="0" smtClean="0"/>
              <a:t>17            Oslo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Clark	20	London		P4 </a:t>
            </a:r>
            <a:r>
              <a:rPr lang="en-US" sz="1400" dirty="0" smtClean="0"/>
              <a:t>    Screw</a:t>
            </a:r>
            <a:r>
              <a:rPr lang="en-US" sz="1400" dirty="0"/>
              <a:t>	</a:t>
            </a:r>
            <a:r>
              <a:rPr lang="en-US" sz="1400" dirty="0" smtClean="0"/>
              <a:t>     Red</a:t>
            </a:r>
            <a:r>
              <a:rPr lang="en-US" sz="1400" dirty="0"/>
              <a:t>	</a:t>
            </a:r>
            <a:r>
              <a:rPr lang="en-US" sz="1400" dirty="0" smtClean="0"/>
              <a:t>14            London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S5	Adams	30 	Athens		</a:t>
            </a:r>
            <a:r>
              <a:rPr lang="en-US" sz="1400" dirty="0" smtClean="0"/>
              <a:t>P5     Cam</a:t>
            </a:r>
            <a:r>
              <a:rPr lang="en-US" sz="1400" dirty="0"/>
              <a:t>	</a:t>
            </a:r>
            <a:r>
              <a:rPr lang="en-US" sz="1400" dirty="0" smtClean="0"/>
              <a:t>     Blue</a:t>
            </a:r>
            <a:r>
              <a:rPr lang="en-US" sz="1400" dirty="0"/>
              <a:t>	</a:t>
            </a:r>
            <a:r>
              <a:rPr lang="en-US" sz="1400" dirty="0" smtClean="0"/>
              <a:t>12            Paris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					</a:t>
            </a:r>
            <a:r>
              <a:rPr lang="en-US" sz="1400" dirty="0" smtClean="0"/>
              <a:t>P6     Cog</a:t>
            </a:r>
            <a:r>
              <a:rPr lang="en-US" sz="1400" dirty="0"/>
              <a:t>	</a:t>
            </a:r>
            <a:r>
              <a:rPr lang="en-US" sz="1400" dirty="0" smtClean="0"/>
              <a:t>     Red</a:t>
            </a:r>
            <a:r>
              <a:rPr lang="en-US" sz="1400" dirty="0"/>
              <a:t>	</a:t>
            </a:r>
            <a:r>
              <a:rPr lang="en-US" sz="1400" dirty="0" smtClean="0"/>
              <a:t>19            London</a:t>
            </a:r>
            <a:endParaRPr lang="fr-FR" sz="1400" dirty="0"/>
          </a:p>
          <a:p>
            <a:pPr marL="0" indent="0">
              <a:buNone/>
            </a:pPr>
            <a:r>
              <a:rPr lang="en-US" sz="1400" b="1" dirty="0"/>
              <a:t>Table SP</a:t>
            </a:r>
            <a:endParaRPr lang="fr-FR" sz="1400" b="1" dirty="0"/>
          </a:p>
          <a:p>
            <a:pPr marL="0" indent="0">
              <a:buNone/>
            </a:pPr>
            <a:r>
              <a:rPr lang="en-US" sz="1400" dirty="0"/>
              <a:t>S#	</a:t>
            </a:r>
            <a:r>
              <a:rPr lang="en-US" sz="1400" i="1" dirty="0" smtClean="0"/>
              <a:t>SNAMES	</a:t>
            </a:r>
            <a:r>
              <a:rPr lang="en-US" sz="1400" i="1" dirty="0"/>
              <a:t>S</a:t>
            </a:r>
            <a:r>
              <a:rPr lang="en-US" sz="1400" i="1" dirty="0" smtClean="0"/>
              <a:t>TATUS  	S.CITY      	</a:t>
            </a:r>
            <a:r>
              <a:rPr lang="en-US" sz="1400" dirty="0" smtClean="0"/>
              <a:t>P#	</a:t>
            </a:r>
            <a:r>
              <a:rPr lang="en-US" sz="1400" i="1" dirty="0" smtClean="0"/>
              <a:t>PNAME    </a:t>
            </a:r>
            <a:r>
              <a:rPr lang="en-US" sz="1400" i="1" dirty="0"/>
              <a:t>COLOR   </a:t>
            </a:r>
            <a:r>
              <a:rPr lang="en-US" sz="1400" i="1" dirty="0" smtClean="0"/>
              <a:t>WEIGHT       P.CITY</a:t>
            </a:r>
            <a:r>
              <a:rPr lang="en-US" sz="1400" dirty="0" smtClean="0"/>
              <a:t> 	    QTY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/>
              <a:t>Smith    </a:t>
            </a:r>
            <a:r>
              <a:rPr lang="en-US" sz="1400" dirty="0"/>
              <a:t>  </a:t>
            </a:r>
            <a:r>
              <a:rPr lang="en-US" sz="1400" dirty="0" smtClean="0"/>
              <a:t>	</a:t>
            </a:r>
            <a:r>
              <a:rPr lang="en-US" sz="1400" i="1" dirty="0" smtClean="0"/>
              <a:t>20</a:t>
            </a:r>
            <a:r>
              <a:rPr lang="en-US" sz="1400" i="1" dirty="0"/>
              <a:t>	</a:t>
            </a:r>
            <a:r>
              <a:rPr lang="en-US" sz="1400" i="1" dirty="0" smtClean="0"/>
              <a:t>London   	</a:t>
            </a:r>
            <a:r>
              <a:rPr lang="en-US" sz="1400" dirty="0" smtClean="0"/>
              <a:t>P1</a:t>
            </a:r>
            <a:r>
              <a:rPr lang="en-US" sz="1400" dirty="0"/>
              <a:t>	</a:t>
            </a:r>
            <a:r>
              <a:rPr lang="en-US" sz="1400" i="1" dirty="0"/>
              <a:t> Nut            </a:t>
            </a:r>
            <a:r>
              <a:rPr lang="en-US" sz="1400" i="1" dirty="0" smtClean="0"/>
              <a:t>Red          12	         London</a:t>
            </a:r>
            <a:r>
              <a:rPr lang="en-US" sz="1400" i="1" dirty="0"/>
              <a:t>	</a:t>
            </a:r>
            <a:r>
              <a:rPr lang="en-US" sz="1400" i="1" dirty="0" smtClean="0"/>
              <a:t>    </a:t>
            </a:r>
            <a:r>
              <a:rPr lang="en-US" sz="1400" dirty="0" smtClean="0"/>
              <a:t>300  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 smtClean="0"/>
              <a:t>Smith </a:t>
            </a:r>
            <a:r>
              <a:rPr lang="en-US" sz="1400" dirty="0" smtClean="0"/>
              <a:t>            </a:t>
            </a:r>
            <a:r>
              <a:rPr lang="en-US" sz="1400" i="1" dirty="0" smtClean="0"/>
              <a:t>20</a:t>
            </a:r>
            <a:r>
              <a:rPr lang="en-US" sz="1400" i="1" dirty="0"/>
              <a:t>	</a:t>
            </a:r>
            <a:r>
              <a:rPr lang="en-US" sz="1400" i="1" dirty="0" smtClean="0"/>
              <a:t>London    	</a:t>
            </a:r>
            <a:r>
              <a:rPr lang="en-US" sz="1400" dirty="0" smtClean="0"/>
              <a:t>P2</a:t>
            </a:r>
            <a:r>
              <a:rPr lang="en-US" sz="1400" dirty="0"/>
              <a:t>	</a:t>
            </a:r>
            <a:r>
              <a:rPr lang="en-US" sz="1400" i="1" dirty="0"/>
              <a:t> Bolt           </a:t>
            </a:r>
            <a:r>
              <a:rPr lang="en-US" sz="1400" i="1" dirty="0" smtClean="0"/>
              <a:t>Green       17</a:t>
            </a:r>
            <a:r>
              <a:rPr lang="en-US" sz="1400" i="1" dirty="0"/>
              <a:t>	 </a:t>
            </a:r>
            <a:r>
              <a:rPr lang="en-US" sz="1400" i="1" dirty="0" smtClean="0"/>
              <a:t>        Paris         </a:t>
            </a:r>
            <a:r>
              <a:rPr lang="en-US" sz="1400" dirty="0" smtClean="0"/>
              <a:t>200  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/>
              <a:t> Smith      </a:t>
            </a:r>
            <a:r>
              <a:rPr lang="en-US" sz="1400" i="1" dirty="0" smtClean="0"/>
              <a:t>	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P3</a:t>
            </a:r>
            <a:r>
              <a:rPr lang="en-US" sz="1400" dirty="0"/>
              <a:t>	</a:t>
            </a:r>
            <a:r>
              <a:rPr lang="en-US" sz="1400" i="1" dirty="0"/>
              <a:t> Screw       </a:t>
            </a:r>
            <a:r>
              <a:rPr lang="en-US" sz="1400" i="1" dirty="0" smtClean="0"/>
              <a:t> Blue          17</a:t>
            </a:r>
            <a:r>
              <a:rPr lang="en-US" sz="1400" i="1" dirty="0"/>
              <a:t>	  </a:t>
            </a:r>
            <a:r>
              <a:rPr lang="en-US" sz="1400" i="1" dirty="0" smtClean="0"/>
              <a:t>       Oslo 	    </a:t>
            </a:r>
            <a:r>
              <a:rPr lang="en-US" sz="1400" dirty="0" smtClean="0"/>
              <a:t>400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/>
              <a:t> Smith      </a:t>
            </a:r>
            <a:r>
              <a:rPr lang="en-US" sz="1400" i="1" dirty="0" smtClean="0"/>
              <a:t>	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P4 </a:t>
            </a:r>
            <a:r>
              <a:rPr lang="en-US" sz="1400" dirty="0"/>
              <a:t>	</a:t>
            </a:r>
            <a:r>
              <a:rPr lang="en-US" sz="1400" i="1" dirty="0"/>
              <a:t> Screw        </a:t>
            </a:r>
            <a:r>
              <a:rPr lang="en-US" sz="1400" i="1" dirty="0" smtClean="0"/>
              <a:t>Red           14</a:t>
            </a:r>
            <a:r>
              <a:rPr lang="en-US" sz="1400" i="1" dirty="0"/>
              <a:t>	 </a:t>
            </a:r>
            <a:r>
              <a:rPr lang="en-US" sz="1400" i="1" dirty="0" smtClean="0"/>
              <a:t>        Londo</a:t>
            </a:r>
            <a:r>
              <a:rPr lang="en-US" sz="1400" dirty="0" smtClean="0"/>
              <a:t>n     200  </a:t>
            </a:r>
            <a:r>
              <a:rPr lang="en-US" sz="1400" dirty="0"/>
              <a:t>	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S1	</a:t>
            </a:r>
            <a:r>
              <a:rPr lang="en-US" sz="1400" i="1" dirty="0"/>
              <a:t> Smith      </a:t>
            </a:r>
            <a:r>
              <a:rPr lang="en-US" sz="1400" i="1" dirty="0" smtClean="0"/>
              <a:t>     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P5</a:t>
            </a:r>
            <a:r>
              <a:rPr lang="en-US" sz="1400" dirty="0"/>
              <a:t>	</a:t>
            </a:r>
            <a:r>
              <a:rPr lang="en-US" sz="1400" i="1" dirty="0" smtClean="0"/>
              <a:t>Cam           Blue           12   </a:t>
            </a:r>
            <a:r>
              <a:rPr lang="en-US" sz="1400" i="1" dirty="0"/>
              <a:t>	 </a:t>
            </a:r>
            <a:r>
              <a:rPr lang="en-US" sz="1400" i="1" dirty="0" smtClean="0"/>
              <a:t>        Paris         </a:t>
            </a:r>
            <a:r>
              <a:rPr lang="en-US" sz="1400" dirty="0" smtClean="0"/>
              <a:t>100  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S1</a:t>
            </a:r>
            <a:r>
              <a:rPr lang="en-US" sz="1400" dirty="0"/>
              <a:t>	</a:t>
            </a:r>
            <a:r>
              <a:rPr lang="en-US" sz="1400" i="1" dirty="0"/>
              <a:t> Smith      </a:t>
            </a:r>
            <a:r>
              <a:rPr lang="en-US" sz="1400" i="1" dirty="0" smtClean="0"/>
              <a:t>     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P6</a:t>
            </a:r>
            <a:r>
              <a:rPr lang="en-US" sz="1400" dirty="0"/>
              <a:t>	</a:t>
            </a:r>
            <a:r>
              <a:rPr lang="en-US" sz="1400" i="1" dirty="0" smtClean="0"/>
              <a:t> Cog</a:t>
            </a:r>
            <a:r>
              <a:rPr lang="en-US" sz="1400" i="1" dirty="0"/>
              <a:t> </a:t>
            </a:r>
            <a:r>
              <a:rPr lang="en-US" sz="1400" i="1" dirty="0" smtClean="0"/>
              <a:t>           Red</a:t>
            </a:r>
            <a:r>
              <a:rPr lang="en-US" sz="1400" i="1" dirty="0"/>
              <a:t> </a:t>
            </a:r>
            <a:r>
              <a:rPr lang="en-US" sz="1400" i="1" dirty="0" smtClean="0"/>
              <a:t>          19</a:t>
            </a:r>
            <a:r>
              <a:rPr lang="en-US" sz="1400" i="1" dirty="0"/>
              <a:t>	 </a:t>
            </a:r>
            <a:r>
              <a:rPr lang="en-US" sz="1400" i="1" dirty="0" smtClean="0"/>
              <a:t>        London     </a:t>
            </a:r>
            <a:r>
              <a:rPr lang="en-US" sz="1400" dirty="0" smtClean="0"/>
              <a:t>100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S2	</a:t>
            </a:r>
            <a:r>
              <a:rPr lang="en-US" sz="1400" i="1" dirty="0"/>
              <a:t> Jones      </a:t>
            </a:r>
            <a:r>
              <a:rPr lang="en-US" sz="1400" i="1" dirty="0" smtClean="0"/>
              <a:t>	10</a:t>
            </a:r>
            <a:r>
              <a:rPr lang="en-US" sz="1400" dirty="0"/>
              <a:t>	 </a:t>
            </a:r>
            <a:r>
              <a:rPr lang="en-US" sz="1400" i="1" dirty="0" smtClean="0"/>
              <a:t>Paris 	</a:t>
            </a:r>
            <a:r>
              <a:rPr lang="en-US" sz="1400" dirty="0" smtClean="0"/>
              <a:t>P1</a:t>
            </a:r>
            <a:r>
              <a:rPr lang="en-US" sz="1400" dirty="0"/>
              <a:t>	</a:t>
            </a:r>
            <a:r>
              <a:rPr lang="en-US" sz="1400" i="1" dirty="0" smtClean="0"/>
              <a:t>Nut             Red            12</a:t>
            </a:r>
            <a:r>
              <a:rPr lang="en-US" sz="1400" i="1" dirty="0"/>
              <a:t>	</a:t>
            </a:r>
            <a:r>
              <a:rPr lang="en-US" sz="1400" i="1" dirty="0" smtClean="0"/>
              <a:t>         London</a:t>
            </a:r>
            <a:r>
              <a:rPr lang="en-US" sz="1400" dirty="0" smtClean="0"/>
              <a:t>     300  </a:t>
            </a:r>
            <a:r>
              <a:rPr lang="en-US" sz="1400" dirty="0"/>
              <a:t>	</a:t>
            </a:r>
            <a:r>
              <a:rPr lang="en-US" sz="1400" i="1" dirty="0"/>
              <a:t>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S2	</a:t>
            </a:r>
            <a:r>
              <a:rPr lang="en-US" sz="1400" i="1" dirty="0" smtClean="0"/>
              <a:t>Jones             10          </a:t>
            </a:r>
            <a:r>
              <a:rPr lang="en-US" sz="1400" dirty="0" smtClean="0"/>
              <a:t>         </a:t>
            </a:r>
            <a:r>
              <a:rPr lang="en-US" sz="1400" i="1" dirty="0" smtClean="0"/>
              <a:t>Paris 	</a:t>
            </a:r>
            <a:r>
              <a:rPr lang="en-US" sz="1400" dirty="0" smtClean="0"/>
              <a:t>P2 	</a:t>
            </a:r>
            <a:r>
              <a:rPr lang="en-US" sz="1400" i="1" dirty="0" smtClean="0"/>
              <a:t>Bolt</a:t>
            </a:r>
            <a:r>
              <a:rPr lang="en-US" sz="1400" i="1" dirty="0"/>
              <a:t> </a:t>
            </a:r>
            <a:r>
              <a:rPr lang="en-US" sz="1400" i="1" dirty="0" smtClean="0"/>
              <a:t>           Green        17</a:t>
            </a:r>
            <a:r>
              <a:rPr lang="en-US" sz="1400" i="1" dirty="0"/>
              <a:t>	 </a:t>
            </a:r>
            <a:r>
              <a:rPr lang="en-US" sz="1400" i="1" dirty="0" smtClean="0"/>
              <a:t>        Paris</a:t>
            </a:r>
            <a:r>
              <a:rPr lang="en-US" sz="1400" dirty="0" smtClean="0"/>
              <a:t>          400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S3	</a:t>
            </a:r>
            <a:r>
              <a:rPr lang="en-US" sz="1400" i="1" dirty="0" smtClean="0"/>
              <a:t>Blake      	30</a:t>
            </a:r>
            <a:r>
              <a:rPr lang="en-US" sz="1400" dirty="0"/>
              <a:t>	 </a:t>
            </a:r>
            <a:r>
              <a:rPr lang="en-US" sz="1400" i="1" dirty="0" smtClean="0"/>
              <a:t>Paris 	</a:t>
            </a:r>
            <a:r>
              <a:rPr lang="en-US" sz="1400" dirty="0" smtClean="0"/>
              <a:t>P2 	</a:t>
            </a:r>
            <a:r>
              <a:rPr lang="en-US" sz="1400" i="1" dirty="0" smtClean="0"/>
              <a:t>Bolt</a:t>
            </a:r>
            <a:r>
              <a:rPr lang="en-US" sz="1400" i="1" dirty="0"/>
              <a:t> </a:t>
            </a:r>
            <a:r>
              <a:rPr lang="en-US" sz="1400" i="1" dirty="0" smtClean="0"/>
              <a:t>           Green        17</a:t>
            </a:r>
            <a:r>
              <a:rPr lang="en-US" sz="1400" i="1" dirty="0"/>
              <a:t>	  </a:t>
            </a:r>
            <a:r>
              <a:rPr lang="en-US" sz="1400" i="1" dirty="0" smtClean="0"/>
              <a:t>       Paris          </a:t>
            </a:r>
            <a:r>
              <a:rPr lang="en-US" sz="1400" dirty="0" smtClean="0"/>
              <a:t>200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</a:t>
            </a:r>
            <a:r>
              <a:rPr lang="en-US" sz="1400" i="1" dirty="0" smtClean="0"/>
              <a:t>Clark      	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P2 	</a:t>
            </a:r>
            <a:r>
              <a:rPr lang="en-US" sz="1400" i="1" dirty="0" smtClean="0"/>
              <a:t>Bolt</a:t>
            </a:r>
            <a:r>
              <a:rPr lang="en-US" sz="1400" i="1" dirty="0"/>
              <a:t> </a:t>
            </a:r>
            <a:r>
              <a:rPr lang="en-US" sz="1400" i="1" dirty="0" smtClean="0"/>
              <a:t>           Green        17</a:t>
            </a:r>
            <a:r>
              <a:rPr lang="en-US" sz="1400" i="1" dirty="0"/>
              <a:t>	  </a:t>
            </a:r>
            <a:r>
              <a:rPr lang="en-US" sz="1400" i="1" dirty="0" smtClean="0"/>
              <a:t>       Paris</a:t>
            </a:r>
            <a:r>
              <a:rPr lang="en-US" sz="1400" dirty="0" smtClean="0"/>
              <a:t>          200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</a:t>
            </a:r>
            <a:r>
              <a:rPr lang="en-US" sz="1400" i="1" dirty="0" smtClean="0"/>
              <a:t>Clark      	20</a:t>
            </a:r>
            <a:r>
              <a:rPr lang="en-US" sz="1400" dirty="0"/>
              <a:t>	</a:t>
            </a:r>
            <a:r>
              <a:rPr lang="en-US" sz="1400" i="1" dirty="0" smtClean="0"/>
              <a:t>London 	</a:t>
            </a:r>
            <a:r>
              <a:rPr lang="en-US" sz="1400" dirty="0" smtClean="0"/>
              <a:t>P4 	</a:t>
            </a:r>
            <a:r>
              <a:rPr lang="en-US" sz="1400" i="1" dirty="0" smtClean="0"/>
              <a:t>Screw         Red           14</a:t>
            </a:r>
            <a:r>
              <a:rPr lang="en-US" sz="1400" i="1" dirty="0"/>
              <a:t>	  </a:t>
            </a:r>
            <a:r>
              <a:rPr lang="en-US" sz="1400" i="1" dirty="0" smtClean="0"/>
              <a:t>       London</a:t>
            </a:r>
            <a:r>
              <a:rPr lang="en-US" sz="1400" dirty="0" smtClean="0"/>
              <a:t>      300 </a:t>
            </a:r>
            <a:endParaRPr lang="fr-FR" sz="1400" dirty="0"/>
          </a:p>
          <a:p>
            <a:pPr marL="0" indent="0">
              <a:buNone/>
            </a:pPr>
            <a:r>
              <a:rPr lang="en-US" sz="1400" dirty="0"/>
              <a:t>S4	</a:t>
            </a:r>
            <a:r>
              <a:rPr lang="en-US" sz="1400" i="1" dirty="0" smtClean="0"/>
              <a:t>Clark      	20                  London 	</a:t>
            </a:r>
            <a:r>
              <a:rPr lang="en-US" sz="1400" dirty="0" smtClean="0"/>
              <a:t>P5 	</a:t>
            </a:r>
            <a:r>
              <a:rPr lang="en-US" sz="1400" i="1" dirty="0" smtClean="0"/>
              <a:t>Cam           Blue          12     </a:t>
            </a:r>
            <a:r>
              <a:rPr lang="en-US" sz="1400" i="1" dirty="0"/>
              <a:t> </a:t>
            </a:r>
            <a:r>
              <a:rPr lang="en-US" sz="1400" i="1" dirty="0" smtClean="0"/>
              <a:t>       Paris</a:t>
            </a:r>
            <a:r>
              <a:rPr lang="en-US" sz="1400" dirty="0" smtClean="0"/>
              <a:t>           400 </a:t>
            </a:r>
            <a:endParaRPr lang="fr-FR" sz="14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419872" y="6858000"/>
            <a:ext cx="2895600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7211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What</a:t>
            </a:r>
            <a:r>
              <a:rPr lang="fr-FR" sz="4000" dirty="0" smtClean="0"/>
              <a:t> </a:t>
            </a:r>
            <a:r>
              <a:rPr lang="fr-FR" sz="4000" dirty="0" err="1" smtClean="0"/>
              <a:t>is</a:t>
            </a:r>
            <a:r>
              <a:rPr lang="fr-FR" sz="4000" dirty="0" smtClean="0"/>
              <a:t> SIR SQL ? 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208912" cy="4896544"/>
          </a:xfrm>
        </p:spPr>
        <p:txBody>
          <a:bodyPr>
            <a:noAutofit/>
          </a:bodyPr>
          <a:lstStyle/>
          <a:p>
            <a:r>
              <a:rPr lang="en-US" sz="3600" dirty="0" smtClean="0"/>
              <a:t>SQL for base tables that can be Stored &amp; Inherited Relations (SIRs) </a:t>
            </a:r>
          </a:p>
          <a:p>
            <a:r>
              <a:rPr lang="en-US" sz="3600" dirty="0" smtClean="0"/>
              <a:t>Typical benefit:</a:t>
            </a:r>
          </a:p>
          <a:p>
            <a:pPr lvl="1"/>
            <a:r>
              <a:rPr lang="en-US" dirty="0" smtClean="0"/>
              <a:t>LNF or CAF queries to base tables considered SIRs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same output queries to base tables at present require LN or CA specs within</a:t>
            </a:r>
          </a:p>
          <a:p>
            <a:r>
              <a:rPr lang="en-US" dirty="0" smtClean="0"/>
              <a:t>LN specs : </a:t>
            </a:r>
            <a:r>
              <a:rPr lang="en-US" dirty="0"/>
              <a:t> </a:t>
            </a:r>
            <a:r>
              <a:rPr lang="en-US" dirty="0" smtClean="0"/>
              <a:t>cumbersome equijoins on foreign &amp; referenced keys</a:t>
            </a:r>
          </a:p>
          <a:p>
            <a:r>
              <a:rPr lang="en-US" dirty="0" smtClean="0"/>
              <a:t>CAs specs may include </a:t>
            </a:r>
            <a:r>
              <a:rPr lang="en-US" dirty="0"/>
              <a:t>also  </a:t>
            </a:r>
            <a:r>
              <a:rPr lang="en-US" dirty="0" smtClean="0"/>
              <a:t>cumbersome aggregate functions or </a:t>
            </a:r>
            <a:r>
              <a:rPr lang="en-US" dirty="0" err="1" smtClean="0"/>
              <a:t>subqueries</a:t>
            </a:r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57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80920" cy="864096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Canonical Implementation of SIR SQL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052736"/>
            <a:ext cx="6048672" cy="4968552"/>
          </a:xfrm>
        </p:spPr>
        <p:txBody>
          <a:bodyPr>
            <a:noAutofit/>
          </a:bodyPr>
          <a:lstStyle/>
          <a:p>
            <a:r>
              <a:rPr lang="en-US" sz="2500" dirty="0" smtClean="0"/>
              <a:t>SIR-layer manages all SIRs</a:t>
            </a:r>
          </a:p>
          <a:p>
            <a:r>
              <a:rPr lang="en-US" sz="2500" dirty="0" smtClean="0"/>
              <a:t>Internally calls existing (kernel) SQL DBS (not SIR-enabled, but possibly supporting VAs)</a:t>
            </a:r>
          </a:p>
          <a:p>
            <a:r>
              <a:rPr lang="fr-FR" sz="2500" dirty="0" smtClean="0"/>
              <a:t>SIR SP </a:t>
            </a:r>
            <a:r>
              <a:rPr lang="fr-FR" sz="2500" dirty="0" err="1" smtClean="0"/>
              <a:t>defined</a:t>
            </a:r>
            <a:r>
              <a:rPr lang="fr-FR" sz="2500" dirty="0" smtClean="0"/>
              <a:t> </a:t>
            </a:r>
            <a:r>
              <a:rPr lang="fr-FR" sz="2500" dirty="0" err="1" smtClean="0"/>
              <a:t>implicitly</a:t>
            </a:r>
            <a:r>
              <a:rPr lang="fr-FR" sz="2500" dirty="0" smtClean="0"/>
              <a:t> as </a:t>
            </a:r>
            <a:r>
              <a:rPr lang="fr-FR" sz="2500" dirty="0" err="1" smtClean="0"/>
              <a:t>at</a:t>
            </a:r>
            <a:r>
              <a:rPr lang="fr-FR" sz="2500" dirty="0" smtClean="0"/>
              <a:t> present, </a:t>
            </a:r>
            <a:r>
              <a:rPr lang="fr-FR" sz="2500" i="1" dirty="0" err="1" smtClean="0"/>
              <a:t>canonically</a:t>
            </a:r>
            <a:r>
              <a:rPr lang="fr-FR" sz="2500" dirty="0" smtClean="0"/>
              <a:t> </a:t>
            </a:r>
            <a:r>
              <a:rPr lang="fr-FR" sz="2500" dirty="0" err="1" smtClean="0"/>
              <a:t>becomes</a:t>
            </a:r>
            <a:r>
              <a:rPr lang="fr-FR" sz="2500" dirty="0" smtClean="0"/>
              <a:t> </a:t>
            </a:r>
            <a:r>
              <a:rPr lang="fr-FR" sz="2500" dirty="0" err="1" smtClean="0"/>
              <a:t>internally</a:t>
            </a:r>
            <a:r>
              <a:rPr lang="fr-FR" sz="2500" dirty="0" smtClean="0"/>
              <a:t> (</a:t>
            </a:r>
            <a:r>
              <a:rPr lang="fr-FR" sz="2500" dirty="0" err="1" smtClean="0"/>
              <a:t>see</a:t>
            </a:r>
            <a:r>
              <a:rPr lang="fr-FR" sz="2500" dirty="0" smtClean="0"/>
              <a:t> </a:t>
            </a:r>
            <a:r>
              <a:rPr lang="fr-FR" sz="2500" dirty="0" err="1" smtClean="0"/>
              <a:t>also</a:t>
            </a:r>
            <a:r>
              <a:rPr lang="fr-FR" sz="2500" dirty="0"/>
              <a:t> </a:t>
            </a:r>
            <a:r>
              <a:rPr lang="fr-FR" sz="2500" dirty="0" smtClean="0"/>
              <a:t>(</a:t>
            </a:r>
            <a:r>
              <a:rPr lang="fr-FR" sz="2500" dirty="0" err="1" smtClean="0"/>
              <a:t>masked</a:t>
            </a:r>
            <a:r>
              <a:rPr lang="fr-FR" sz="2500" dirty="0" smtClean="0"/>
              <a:t>)</a:t>
            </a:r>
            <a:r>
              <a:rPr lang="fr-FR" sz="2500" dirty="0" smtClean="0"/>
              <a:t> </a:t>
            </a:r>
            <a:r>
              <a:rPr lang="fr-FR" sz="2500" dirty="0" err="1" smtClean="0"/>
              <a:t>slide</a:t>
            </a:r>
            <a:r>
              <a:rPr lang="fr-FR" sz="2500" dirty="0" smtClean="0"/>
              <a:t> 21):</a:t>
            </a:r>
            <a:endParaRPr lang="fr-FR" sz="25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2500" dirty="0"/>
              <a:t> </a:t>
            </a:r>
            <a:r>
              <a:rPr lang="fr-FR" sz="2500" dirty="0" smtClean="0"/>
              <a:t>Base table SP_ (S#, P#, QTY)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500" dirty="0" smtClean="0"/>
              <a:t> C-</a:t>
            </a:r>
            <a:r>
              <a:rPr lang="fr-FR" sz="2500" dirty="0" err="1" smtClean="0"/>
              <a:t>view</a:t>
            </a:r>
            <a:r>
              <a:rPr lang="fr-FR" sz="2500" dirty="0" smtClean="0"/>
              <a:t> SP </a:t>
            </a:r>
            <a:r>
              <a:rPr lang="fr-FR" sz="2500" dirty="0" err="1" smtClean="0"/>
              <a:t>formed</a:t>
            </a:r>
            <a:r>
              <a:rPr lang="fr-FR" sz="2500" dirty="0" smtClean="0"/>
              <a:t> from </a:t>
            </a:r>
            <a:r>
              <a:rPr lang="fr-FR" sz="2500" dirty="0" smtClean="0">
                <a:solidFill>
                  <a:srgbClr val="FF0000"/>
                </a:solidFill>
              </a:rPr>
              <a:t>{….}</a:t>
            </a:r>
            <a:endParaRPr lang="fr-FR" sz="25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sz="2500" dirty="0"/>
              <a:t> </a:t>
            </a:r>
            <a:r>
              <a:rPr lang="fr-FR" sz="2500" dirty="0" smtClean="0"/>
              <a:t>SIR-layer </a:t>
            </a:r>
            <a:r>
              <a:rPr lang="fr-FR" sz="2500" dirty="0"/>
              <a:t>directs </a:t>
            </a:r>
            <a:r>
              <a:rPr lang="fr-FR" sz="2500" dirty="0" err="1"/>
              <a:t>every</a:t>
            </a:r>
            <a:r>
              <a:rPr lang="fr-FR" sz="2500" dirty="0"/>
              <a:t> </a:t>
            </a:r>
            <a:r>
              <a:rPr lang="fr-FR" sz="2500" dirty="0" smtClean="0"/>
              <a:t>(select) query </a:t>
            </a:r>
            <a:r>
              <a:rPr lang="fr-FR" sz="2500" dirty="0"/>
              <a:t>to </a:t>
            </a:r>
            <a:r>
              <a:rPr lang="fr-FR" sz="2500" dirty="0" smtClean="0"/>
              <a:t> SP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500" dirty="0"/>
              <a:t> </a:t>
            </a:r>
            <a:r>
              <a:rPr lang="fr-FR" sz="2500" dirty="0" err="1" smtClean="0"/>
              <a:t>Discussed</a:t>
            </a:r>
            <a:r>
              <a:rPr lang="fr-FR" sz="2500" dirty="0" smtClean="0"/>
              <a:t> LNF-</a:t>
            </a:r>
            <a:r>
              <a:rPr lang="fr-FR" sz="2500" dirty="0" err="1" smtClean="0"/>
              <a:t>queries</a:t>
            </a:r>
            <a:r>
              <a:rPr lang="fr-FR" sz="2500" dirty="0" smtClean="0"/>
              <a:t> are OK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500" dirty="0" err="1" smtClean="0"/>
              <a:t>Every</a:t>
            </a:r>
            <a:r>
              <a:rPr lang="fr-FR" sz="2500" dirty="0" smtClean="0"/>
              <a:t> update query </a:t>
            </a:r>
            <a:r>
              <a:rPr lang="fr-FR" sz="2500" dirty="0" err="1" smtClean="0"/>
              <a:t>goes</a:t>
            </a:r>
            <a:r>
              <a:rPr lang="fr-FR" sz="2500" dirty="0" smtClean="0"/>
              <a:t> to SP_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648755" y="5816290"/>
            <a:ext cx="2133600" cy="365125"/>
          </a:xfrm>
        </p:spPr>
        <p:txBody>
          <a:bodyPr/>
          <a:lstStyle/>
          <a:p>
            <a:fld id="{99E4CE4F-5428-463E-B0DB-BF531E19BCFF}" type="slidenum">
              <a:rPr lang="fr-FR" smtClean="0"/>
              <a:t>20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539763" y="3248980"/>
            <a:ext cx="2160240" cy="5760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SIR-layer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8" name="Cylindre 7"/>
          <p:cNvSpPr/>
          <p:nvPr/>
        </p:nvSpPr>
        <p:spPr>
          <a:xfrm>
            <a:off x="6539763" y="4113076"/>
            <a:ext cx="2160240" cy="1800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Kernel</a:t>
            </a:r>
          </a:p>
          <a:p>
            <a:pPr algn="ctr"/>
            <a:r>
              <a:rPr lang="en-US" sz="4000" dirty="0" smtClean="0"/>
              <a:t>SQL DBS</a:t>
            </a:r>
            <a:endParaRPr lang="en-US" sz="4000" dirty="0"/>
          </a:p>
        </p:txBody>
      </p:sp>
      <p:cxnSp>
        <p:nvCxnSpPr>
          <p:cNvPr id="10" name="Connecteur droit avec flèche 9"/>
          <p:cNvCxnSpPr>
            <a:stCxn id="7" idx="2"/>
          </p:cNvCxnSpPr>
          <p:nvPr/>
        </p:nvCxnSpPr>
        <p:spPr>
          <a:xfrm>
            <a:off x="7619883" y="3825044"/>
            <a:ext cx="18188" cy="50405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6" idx="4"/>
            <a:endCxn id="7" idx="0"/>
          </p:cNvCxnSpPr>
          <p:nvPr/>
        </p:nvCxnSpPr>
        <p:spPr>
          <a:xfrm>
            <a:off x="7619883" y="1700808"/>
            <a:ext cx="0" cy="1548172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Émoticône 15"/>
          <p:cNvSpPr/>
          <p:nvPr/>
        </p:nvSpPr>
        <p:spPr>
          <a:xfrm>
            <a:off x="6971811" y="908720"/>
            <a:ext cx="1296144" cy="79208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6444208" y="2494779"/>
            <a:ext cx="245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smtClean="0">
                <a:solidFill>
                  <a:srgbClr val="FF0000"/>
                </a:solidFill>
              </a:rPr>
              <a:t>SIR SQL DBS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6260023" y="2348880"/>
            <a:ext cx="2592288" cy="37592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09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80920" cy="864096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Canonical Implementation of SIR SP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648755" y="5816290"/>
            <a:ext cx="2133600" cy="365125"/>
          </a:xfrm>
        </p:spPr>
        <p:txBody>
          <a:bodyPr/>
          <a:lstStyle/>
          <a:p>
            <a:fld id="{99E4CE4F-5428-463E-B0DB-BF531E19BCFF}" type="slidenum">
              <a:rPr lang="fr-FR" smtClean="0"/>
              <a:t>21</a:t>
            </a:fld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51520" y="908721"/>
            <a:ext cx="8784976" cy="21462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ZoneTexte 11"/>
          <p:cNvSpPr txBox="1"/>
          <p:nvPr/>
        </p:nvSpPr>
        <p:spPr>
          <a:xfrm>
            <a:off x="395536" y="1453426"/>
            <a:ext cx="179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Implicit Schema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04790" y="1453426"/>
            <a:ext cx="5328592" cy="3693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Create Table SP (S#…, P#...,QTY… Primary Key (S#,P#));</a:t>
            </a:r>
            <a:endParaRPr lang="en-US" dirty="0">
              <a:ln>
                <a:solidFill>
                  <a:schemeClr val="tx2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380312" y="97085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SIR-Layer</a:t>
            </a:r>
            <a:endParaRPr lang="en-US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395536" y="2204864"/>
            <a:ext cx="179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Explicit Schema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204790" y="2204864"/>
            <a:ext cx="6543674" cy="64807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Create Table SP (S#…, P#...,QTY…{SNAME…,S.CITY, PNAME…P.CITY From SP_ Left Join On….} Primary Key (S#,P#));</a:t>
            </a:r>
            <a:endParaRPr lang="en-US" dirty="0">
              <a:ln>
                <a:solidFill>
                  <a:schemeClr val="tx2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0" name="Connecteur droit avec flèche 19"/>
          <p:cNvCxnSpPr>
            <a:stCxn id="13" idx="2"/>
          </p:cNvCxnSpPr>
          <p:nvPr/>
        </p:nvCxnSpPr>
        <p:spPr>
          <a:xfrm>
            <a:off x="4869086" y="1822758"/>
            <a:ext cx="0" cy="390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95536" y="3356992"/>
            <a:ext cx="8352928" cy="30963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ZoneTexte 22"/>
          <p:cNvSpPr txBox="1"/>
          <p:nvPr/>
        </p:nvSpPr>
        <p:spPr>
          <a:xfrm>
            <a:off x="6876256" y="347988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Kernel SQL DBS</a:t>
            </a:r>
            <a:endParaRPr lang="en-US" b="1" dirty="0"/>
          </a:p>
        </p:txBody>
      </p:sp>
      <p:cxnSp>
        <p:nvCxnSpPr>
          <p:cNvPr id="24" name="Connecteur droit avec flèche 23"/>
          <p:cNvCxnSpPr>
            <a:endCxn id="29" idx="0"/>
          </p:cNvCxnSpPr>
          <p:nvPr/>
        </p:nvCxnSpPr>
        <p:spPr>
          <a:xfrm flipH="1">
            <a:off x="2293938" y="2852936"/>
            <a:ext cx="2710110" cy="9962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032537" y="5301208"/>
            <a:ext cx="1728192" cy="97210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S1 P1 300 </a:t>
            </a:r>
          </a:p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S1 P2 200</a:t>
            </a:r>
          </a:p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…..</a:t>
            </a:r>
            <a:endParaRPr lang="en-US" dirty="0">
              <a:ln>
                <a:solidFill>
                  <a:schemeClr val="tx2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29756" y="5301208"/>
            <a:ext cx="3312369" cy="936104"/>
          </a:xfrm>
          <a:prstGeom prst="rect">
            <a:avLst/>
          </a:prstGeom>
          <a:ln>
            <a:solidFill>
              <a:srgbClr val="0070C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i="1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S1 P1 300 Smith ….Nut…. London</a:t>
            </a:r>
          </a:p>
          <a:p>
            <a:r>
              <a:rPr lang="en-US" i="1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S1 P2 200 Smith ….Bolt …. Paris</a:t>
            </a:r>
          </a:p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…..</a:t>
            </a:r>
            <a:endParaRPr lang="en-US" dirty="0">
              <a:ln>
                <a:solidFill>
                  <a:schemeClr val="tx2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7754" y="3849215"/>
            <a:ext cx="3312368" cy="73866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Create Table SP_ (S#…, P#...,QTY… Primary Key (S#,</a:t>
            </a:r>
            <a:r>
              <a:rPr lang="en-US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P#));</a:t>
            </a:r>
            <a:endParaRPr lang="en-US" dirty="0">
              <a:ln>
                <a:solidFill>
                  <a:schemeClr val="tx2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109963" y="3849216"/>
            <a:ext cx="4351957" cy="73866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Create View SP (S#, P#, QTY, SNAME…P.CITY From SP_ Left Join On….)</a:t>
            </a:r>
            <a:endParaRPr lang="en-US" dirty="0">
              <a:ln>
                <a:solidFill>
                  <a:schemeClr val="tx2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2" name="Connecteur droit avec flèche 31"/>
          <p:cNvCxnSpPr>
            <a:endCxn id="31" idx="0"/>
          </p:cNvCxnSpPr>
          <p:nvPr/>
        </p:nvCxnSpPr>
        <p:spPr>
          <a:xfrm>
            <a:off x="4930135" y="2852936"/>
            <a:ext cx="1355807" cy="996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039830" y="4913548"/>
            <a:ext cx="1728192" cy="38766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Base Table SP_</a:t>
            </a:r>
          </a:p>
        </p:txBody>
      </p:sp>
      <p:cxnSp>
        <p:nvCxnSpPr>
          <p:cNvPr id="39" name="Connecteur droit avec flèche 38"/>
          <p:cNvCxnSpPr>
            <a:stCxn id="29" idx="2"/>
            <a:endCxn id="37" idx="0"/>
          </p:cNvCxnSpPr>
          <p:nvPr/>
        </p:nvCxnSpPr>
        <p:spPr>
          <a:xfrm flipH="1">
            <a:off x="1903926" y="4587879"/>
            <a:ext cx="390012" cy="325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629755" y="4949552"/>
            <a:ext cx="3312369" cy="351656"/>
          </a:xfrm>
          <a:prstGeom prst="rect">
            <a:avLst/>
          </a:prstGeom>
          <a:ln>
            <a:solidFill>
              <a:srgbClr val="0070C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 smtClean="0">
                <a:ln>
                  <a:solidFill>
                    <a:schemeClr val="tx2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  C-View  SP </a:t>
            </a:r>
          </a:p>
        </p:txBody>
      </p:sp>
      <p:cxnSp>
        <p:nvCxnSpPr>
          <p:cNvPr id="41" name="Connecteur droit avec flèche 40"/>
          <p:cNvCxnSpPr>
            <a:stCxn id="31" idx="2"/>
          </p:cNvCxnSpPr>
          <p:nvPr/>
        </p:nvCxnSpPr>
        <p:spPr>
          <a:xfrm flipH="1">
            <a:off x="6090933" y="4587880"/>
            <a:ext cx="195009" cy="362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715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9649" y="42350"/>
            <a:ext cx="8229600" cy="1143000"/>
          </a:xfrm>
        </p:spPr>
        <p:txBody>
          <a:bodyPr/>
          <a:lstStyle/>
          <a:p>
            <a:r>
              <a:rPr lang="en-US" dirty="0" smtClean="0"/>
              <a:t>SIR SQL Foreign Keys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22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339752" y="2636912"/>
            <a:ext cx="1584176" cy="30243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4197689" y="3140968"/>
            <a:ext cx="111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FK</a:t>
            </a:r>
            <a:endParaRPr lang="en-US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2808988" y="2188796"/>
            <a:ext cx="1047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DFK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2875170" y="3918095"/>
            <a:ext cx="1799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</a:t>
            </a:r>
            <a:r>
              <a:rPr lang="en-US" sz="2800" dirty="0" smtClean="0"/>
              <a:t>PKN  FK</a:t>
            </a:r>
            <a:endParaRPr lang="en-US" sz="2800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2339752" y="3582308"/>
            <a:ext cx="165618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23928" y="3582308"/>
            <a:ext cx="1296144" cy="20789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1683309" y="3140968"/>
            <a:ext cx="1448531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035237" y="329529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400" dirty="0" smtClean="0"/>
              <a:t>RI</a:t>
            </a:r>
            <a:endParaRPr lang="en-US" sz="2400" dirty="0"/>
          </a:p>
        </p:txBody>
      </p:sp>
      <p:cxnSp>
        <p:nvCxnSpPr>
          <p:cNvPr id="18" name="Connecteur droit avec flèche 17"/>
          <p:cNvCxnSpPr/>
          <p:nvPr/>
        </p:nvCxnSpPr>
        <p:spPr>
          <a:xfrm flipH="1">
            <a:off x="1683309" y="4691775"/>
            <a:ext cx="1228322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17427" y="4915748"/>
            <a:ext cx="1359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400" dirty="0" smtClean="0"/>
              <a:t>RI &amp; NI</a:t>
            </a:r>
            <a:endParaRPr lang="en-US" sz="2400" dirty="0"/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4572000" y="4726511"/>
            <a:ext cx="1440160" cy="2905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5868144" y="4864201"/>
            <a:ext cx="1150704" cy="473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400" dirty="0"/>
              <a:t>N</a:t>
            </a:r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5652120" y="1219300"/>
            <a:ext cx="33626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DFK : Declared FK,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i.e., SQL FK</a:t>
            </a:r>
          </a:p>
          <a:p>
            <a:r>
              <a:rPr lang="en-US" sz="2400" dirty="0" smtClean="0"/>
              <a:t>NFK : Natural FK</a:t>
            </a:r>
          </a:p>
          <a:p>
            <a:r>
              <a:rPr lang="en-US" sz="2400" dirty="0" smtClean="0"/>
              <a:t>PKN FK : PK Named FK</a:t>
            </a:r>
          </a:p>
          <a:p>
            <a:r>
              <a:rPr lang="en-US" sz="2400" dirty="0" smtClean="0"/>
              <a:t>RI : Referential Integrity</a:t>
            </a:r>
          </a:p>
          <a:p>
            <a:r>
              <a:rPr lang="en-US" sz="2400" dirty="0" smtClean="0"/>
              <a:t>NI : Natural Inheritance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3779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What</a:t>
            </a:r>
            <a:r>
              <a:rPr lang="fr-FR" sz="4000" dirty="0" smtClean="0"/>
              <a:t> </a:t>
            </a:r>
            <a:r>
              <a:rPr lang="fr-FR" sz="4000" dirty="0" err="1" smtClean="0"/>
              <a:t>is</a:t>
            </a:r>
            <a:r>
              <a:rPr lang="fr-FR" sz="4000" dirty="0"/>
              <a:t> </a:t>
            </a:r>
            <a:r>
              <a:rPr lang="fr-FR" sz="4000" dirty="0" smtClean="0"/>
              <a:t>The </a:t>
            </a:r>
            <a:r>
              <a:rPr lang="fr-FR" sz="4000" dirty="0" err="1" smtClean="0"/>
              <a:t>Manifesto</a:t>
            </a:r>
            <a:r>
              <a:rPr lang="fr-FR" sz="4000" dirty="0" smtClean="0"/>
              <a:t> All About ?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44824"/>
            <a:ext cx="8208912" cy="4248472"/>
          </a:xfrm>
        </p:spPr>
        <p:txBody>
          <a:bodyPr>
            <a:noAutofit/>
          </a:bodyPr>
          <a:lstStyle/>
          <a:p>
            <a:r>
              <a:rPr lang="en-US" sz="4800" dirty="0" smtClean="0"/>
              <a:t>The problem more in depth</a:t>
            </a:r>
          </a:p>
          <a:p>
            <a:r>
              <a:rPr lang="en-US" sz="4800" dirty="0" smtClean="0"/>
              <a:t>Our Solution</a:t>
            </a:r>
            <a:endParaRPr lang="en-US" sz="4000" dirty="0"/>
          </a:p>
          <a:p>
            <a:r>
              <a:rPr lang="en-US" sz="4800" dirty="0" smtClean="0"/>
              <a:t>Conclusion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21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902042"/>
          </a:xfrm>
        </p:spPr>
        <p:txBody>
          <a:bodyPr>
            <a:no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/>
              <a:t>Codd’s</a:t>
            </a:r>
            <a:r>
              <a:rPr lang="en-US" sz="3200" dirty="0" smtClean="0"/>
              <a:t> ‘biblical’ S-P DB</a:t>
            </a:r>
            <a:endParaRPr lang="en-US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4</a:t>
            </a:fld>
            <a:endParaRPr lang="fr-F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43412" y="577334"/>
            <a:ext cx="45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l"/>
              </a:tabLst>
            </a:pPr>
            <a:endParaRPr kumimoji="0" lang="en-US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961177"/>
            <a:ext cx="892899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S-P1 Scheme</a:t>
            </a:r>
          </a:p>
          <a:p>
            <a:pPr lvl="0" indent="269875" algn="just" fontAlgn="base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	Table P			Table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Char, 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	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SNAME Char,	PNAME Char,		</a:t>
            </a:r>
            <a:r>
              <a:rPr lang="en-US" altLang="fr-FR" sz="2000" u="sng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P#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Char,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STATUS </a:t>
            </a:r>
            <a:r>
              <a:rPr lang="en-US" altLang="fr-FR" sz="20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COLOR  Char,              	QTY </a:t>
            </a:r>
            <a:r>
              <a:rPr lang="en-US" altLang="fr-FR" sz="2000" dirty="0" err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CITY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Char;                   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WEIGHT </a:t>
            </a:r>
            <a:r>
              <a:rPr lang="en-US" altLang="fr-FR" sz="20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fr-FR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CITY Char,                     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fr-FR" sz="2000" i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fr-FR" sz="2000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fr-FR" sz="2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fr-FR" altLang="fr-FR" sz="105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l"/>
              </a:tabLst>
            </a:pPr>
            <a:r>
              <a:rPr lang="en-US" altLang="fr-FR" sz="28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endParaRPr lang="en-US" altLang="fr-FR" sz="4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148064" y="1124744"/>
            <a:ext cx="2088232" cy="22322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501008"/>
            <a:ext cx="711161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777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Typical</a:t>
            </a:r>
            <a:r>
              <a:rPr lang="fr-FR" sz="4000" dirty="0" smtClean="0"/>
              <a:t> Query to SP By </a:t>
            </a:r>
            <a:r>
              <a:rPr lang="fr-FR" sz="4000" dirty="0" err="1" smtClean="0"/>
              <a:t>Example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208912" cy="4896544"/>
          </a:xfrm>
        </p:spPr>
        <p:txBody>
          <a:bodyPr>
            <a:noAutofit/>
          </a:bodyPr>
          <a:lstStyle/>
          <a:p>
            <a:r>
              <a:rPr lang="en-US" sz="3600" dirty="0" smtClean="0"/>
              <a:t>Query that addresses (names) some SP attributes and some S or P attributes</a:t>
            </a:r>
          </a:p>
          <a:p>
            <a:pPr lvl="1"/>
            <a:r>
              <a:rPr lang="en-US" dirty="0" smtClean="0"/>
              <a:t>As tables referenced by SP through the foreign keys (FKs) S# and P# </a:t>
            </a:r>
          </a:p>
          <a:p>
            <a:pPr lvl="1"/>
            <a:r>
              <a:rPr lang="en-US" dirty="0" smtClean="0"/>
              <a:t>FKs in </a:t>
            </a:r>
            <a:r>
              <a:rPr lang="en-US" dirty="0" err="1" smtClean="0"/>
              <a:t>Codd’s</a:t>
            </a:r>
            <a:r>
              <a:rPr lang="en-US" dirty="0" smtClean="0"/>
              <a:t> original sense</a:t>
            </a:r>
          </a:p>
          <a:p>
            <a:pPr lvl="1"/>
            <a:r>
              <a:rPr lang="en-US" dirty="0" smtClean="0"/>
              <a:t>We call these Primary Key Named FKs (PKN FKs)</a:t>
            </a:r>
          </a:p>
          <a:p>
            <a:r>
              <a:rPr lang="en-US" dirty="0" smtClean="0"/>
              <a:t>E.g. one could wish in SQL for S-P :</a:t>
            </a:r>
          </a:p>
          <a:p>
            <a:pPr marL="0" indent="0">
              <a:buNone/>
            </a:pPr>
            <a:r>
              <a:rPr lang="en-US" dirty="0" smtClean="0"/>
              <a:t>Q1 : Select </a:t>
            </a:r>
            <a:r>
              <a:rPr lang="en-US" dirty="0"/>
              <a:t>S#, SNAME, P#, PNAME, QTY From SP Where QTY &lt; 200;</a:t>
            </a:r>
          </a:p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872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Typical</a:t>
            </a:r>
            <a:r>
              <a:rPr lang="fr-FR" sz="4000" dirty="0" smtClean="0"/>
              <a:t> Query to SP By </a:t>
            </a:r>
            <a:r>
              <a:rPr lang="fr-FR" sz="4000" dirty="0" err="1" smtClean="0"/>
              <a:t>Example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208912" cy="4896544"/>
          </a:xfrm>
        </p:spPr>
        <p:txBody>
          <a:bodyPr>
            <a:noAutofit/>
          </a:bodyPr>
          <a:lstStyle/>
          <a:p>
            <a:r>
              <a:rPr lang="en-US" dirty="0" smtClean="0"/>
              <a:t>It would work if SNAME &amp; PNAME were attributes of SP</a:t>
            </a:r>
          </a:p>
          <a:p>
            <a:r>
              <a:rPr lang="en-US" dirty="0" smtClean="0"/>
              <a:t>But visibly they are not</a:t>
            </a:r>
          </a:p>
          <a:p>
            <a:pPr lvl="1"/>
            <a:r>
              <a:rPr lang="en-US" dirty="0" smtClean="0"/>
              <a:t>Normalization anomalies would result</a:t>
            </a:r>
          </a:p>
          <a:p>
            <a:r>
              <a:rPr lang="en-US" dirty="0" smtClean="0"/>
              <a:t>Hence nothing in S-P scheme shows S &amp; P tuples with SNAME and PNAME values matching a selected SP tuple, e.g., (S1, Smith,…) for (S1,P5, 100) </a:t>
            </a:r>
          </a:p>
          <a:p>
            <a:r>
              <a:rPr lang="en-US" dirty="0" smtClean="0"/>
              <a:t>One needs to write at present:</a:t>
            </a:r>
          </a:p>
          <a:p>
            <a:pPr marL="0" indent="0">
              <a:buNone/>
            </a:pPr>
            <a:r>
              <a:rPr lang="en-US" dirty="0" smtClean="0"/>
              <a:t>Q2: Select </a:t>
            </a:r>
            <a:r>
              <a:rPr lang="en-US" dirty="0"/>
              <a:t>S#, SNAME, P#, PNAME, QTY From SP </a:t>
            </a:r>
            <a:r>
              <a:rPr lang="en-US" dirty="0">
                <a:solidFill>
                  <a:srgbClr val="FF0000"/>
                </a:solidFill>
              </a:rPr>
              <a:t>Left Join S On SP.S#=S.S# Left Join P On SP.P#=P.P# Where QTY &lt; 200;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48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Typical</a:t>
            </a:r>
            <a:r>
              <a:rPr lang="fr-FR" sz="4000" dirty="0" smtClean="0"/>
              <a:t> Query to SP By </a:t>
            </a:r>
            <a:r>
              <a:rPr lang="fr-FR" sz="4000" dirty="0" err="1" smtClean="0"/>
              <a:t>Example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208912" cy="4896544"/>
          </a:xfrm>
        </p:spPr>
        <p:txBody>
          <a:bodyPr>
            <a:noAutofit/>
          </a:bodyPr>
          <a:lstStyle/>
          <a:p>
            <a:r>
              <a:rPr lang="en-US" dirty="0" smtClean="0"/>
              <a:t>Q2: Select </a:t>
            </a:r>
            <a:r>
              <a:rPr lang="en-US" dirty="0"/>
              <a:t>S#, SNAME, P#, PNAME, QTY From SP </a:t>
            </a:r>
            <a:r>
              <a:rPr lang="en-US" dirty="0">
                <a:solidFill>
                  <a:srgbClr val="FF0000"/>
                </a:solidFill>
              </a:rPr>
              <a:t>Left Join S On SP.S#=S.S# Left Join P On SP.P#=P.P# Where QTY &lt; 200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: the LN</a:t>
            </a:r>
          </a:p>
          <a:p>
            <a:r>
              <a:rPr lang="en-US" dirty="0" smtClean="0"/>
              <a:t>Q2 is more than 2 times procedural than Q1</a:t>
            </a:r>
          </a:p>
          <a:p>
            <a:r>
              <a:rPr lang="en-US" dirty="0" smtClean="0"/>
              <a:t>Outer joins are not a piece of cake for most of SQL clients ! </a:t>
            </a:r>
          </a:p>
          <a:p>
            <a:r>
              <a:rPr lang="en-US" dirty="0" smtClean="0"/>
              <a:t>They are necessary for Q2 since there is no referential integrity constraints in S-P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600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Query </a:t>
            </a:r>
            <a:r>
              <a:rPr lang="fr-FR" sz="4000" dirty="0" err="1" smtClean="0"/>
              <a:t>with</a:t>
            </a:r>
            <a:r>
              <a:rPr lang="fr-FR" sz="4000" dirty="0" smtClean="0"/>
              <a:t> </a:t>
            </a:r>
            <a:r>
              <a:rPr lang="fr-FR" sz="4000" dirty="0" err="1" smtClean="0"/>
              <a:t>Calculated</a:t>
            </a:r>
            <a:r>
              <a:rPr lang="fr-FR" sz="4000" dirty="0" smtClean="0"/>
              <a:t> </a:t>
            </a:r>
            <a:r>
              <a:rPr lang="fr-FR" sz="4000" dirty="0" err="1" smtClean="0"/>
              <a:t>Attributes</a:t>
            </a:r>
            <a:r>
              <a:rPr lang="fr-FR" sz="4000" dirty="0" smtClean="0"/>
              <a:t> (</a:t>
            </a:r>
            <a:r>
              <a:rPr lang="fr-FR" sz="4000" dirty="0" err="1" smtClean="0"/>
              <a:t>CAs</a:t>
            </a:r>
            <a:r>
              <a:rPr lang="fr-FR" sz="4000" dirty="0" smtClean="0"/>
              <a:t>) </a:t>
            </a:r>
            <a:br>
              <a:rPr lang="fr-FR" sz="4000" dirty="0" smtClean="0"/>
            </a:br>
            <a:r>
              <a:rPr lang="fr-FR" sz="4000" dirty="0" smtClean="0"/>
              <a:t>By </a:t>
            </a:r>
            <a:r>
              <a:rPr lang="fr-FR" sz="4000" dirty="0" err="1" smtClean="0"/>
              <a:t>Example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896544"/>
          </a:xfrm>
        </p:spPr>
        <p:txBody>
          <a:bodyPr>
            <a:noAutofit/>
          </a:bodyPr>
          <a:lstStyle/>
          <a:p>
            <a:r>
              <a:rPr lang="en-US" sz="2800" dirty="0" smtClean="0"/>
              <a:t>SP could indicate the total weight of each supply:</a:t>
            </a:r>
          </a:p>
          <a:p>
            <a:pPr lvl="1"/>
            <a:r>
              <a:rPr lang="en-US" sz="2400" dirty="0" smtClean="0"/>
              <a:t>T-WEIGHT = </a:t>
            </a:r>
            <a:r>
              <a:rPr lang="en-US" sz="2400" dirty="0"/>
              <a:t>QTY * WEIGHT</a:t>
            </a:r>
            <a:endParaRPr lang="en-US" sz="2400" dirty="0" smtClean="0"/>
          </a:p>
          <a:p>
            <a:r>
              <a:rPr lang="en-US" sz="2800" dirty="0" smtClean="0"/>
              <a:t>One could wish then a CAF &amp; LNF SQL query:</a:t>
            </a:r>
          </a:p>
          <a:p>
            <a:pPr marL="0" indent="0">
              <a:buNone/>
            </a:pPr>
            <a:r>
              <a:rPr lang="en-US" sz="2800" dirty="0" smtClean="0"/>
              <a:t>Q3: Select </a:t>
            </a:r>
            <a:r>
              <a:rPr lang="en-US" sz="2800" dirty="0"/>
              <a:t>S#,P#,T-WEIGHT From SP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But SP does not provide for T-WEIGHT  </a:t>
            </a:r>
          </a:p>
          <a:p>
            <a:r>
              <a:rPr lang="en-US" sz="2800" dirty="0" smtClean="0"/>
              <a:t>Hence, today, one needs in SQL:</a:t>
            </a:r>
          </a:p>
          <a:p>
            <a:pPr marL="0" indent="0">
              <a:buNone/>
            </a:pPr>
            <a:r>
              <a:rPr lang="en-US" sz="2800" dirty="0" smtClean="0"/>
              <a:t>Q4 : </a:t>
            </a:r>
            <a:r>
              <a:rPr lang="en-US" sz="2800" dirty="0"/>
              <a:t>Select S#,P#, </a:t>
            </a:r>
            <a:r>
              <a:rPr lang="en-US" sz="2800" dirty="0">
                <a:solidFill>
                  <a:srgbClr val="FF0000"/>
                </a:solidFill>
              </a:rPr>
              <a:t>QTY * WEIGHT As T-WEIGHT From SP Left Join P On SP.P# = P.P</a:t>
            </a:r>
            <a:r>
              <a:rPr lang="en-US" sz="2800" dirty="0" smtClean="0">
                <a:solidFill>
                  <a:srgbClr val="FF0000"/>
                </a:solidFill>
              </a:rPr>
              <a:t>#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In </a:t>
            </a:r>
            <a:r>
              <a:rPr lang="en-US" sz="2800" dirty="0" smtClean="0">
                <a:solidFill>
                  <a:srgbClr val="FF0000"/>
                </a:solidFill>
              </a:rPr>
              <a:t>red </a:t>
            </a:r>
            <a:r>
              <a:rPr lang="en-US" sz="2800" dirty="0" smtClean="0"/>
              <a:t>: CA specs (Including some LN) </a:t>
            </a:r>
          </a:p>
          <a:p>
            <a:pPr marL="400050" lvl="1" indent="0">
              <a:buNone/>
            </a:pPr>
            <a:r>
              <a:rPr lang="en-US" dirty="0" smtClean="0"/>
              <a:t>Q4 doubles the procedurality of Q3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145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Our Solution </a:t>
            </a:r>
            <a:r>
              <a:rPr lang="fr-FR" sz="4000" dirty="0" err="1" smtClean="0"/>
              <a:t>Step</a:t>
            </a:r>
            <a:r>
              <a:rPr lang="fr-FR" sz="4000" dirty="0" smtClean="0"/>
              <a:t> By </a:t>
            </a:r>
            <a:r>
              <a:rPr lang="fr-FR" sz="4000" dirty="0" err="1" smtClean="0"/>
              <a:t>Step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4896544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Define SIR Construct </a:t>
            </a:r>
            <a:r>
              <a:rPr lang="en-US" dirty="0" smtClean="0"/>
              <a:t>For Relational DBs </a:t>
            </a:r>
          </a:p>
          <a:p>
            <a:r>
              <a:rPr lang="en-US" dirty="0" smtClean="0"/>
              <a:t>A 1NF relation, say R, with Stored &amp; Inherited Attributes (SAs &amp; IAs)</a:t>
            </a:r>
          </a:p>
          <a:p>
            <a:pPr marL="400050" lvl="1" indent="0">
              <a:buNone/>
            </a:pPr>
            <a:r>
              <a:rPr lang="en-US" dirty="0" smtClean="0"/>
              <a:t>IAs are defined as if they were in the </a:t>
            </a:r>
            <a:r>
              <a:rPr lang="en-US" i="1" dirty="0" smtClean="0"/>
              <a:t>canonical </a:t>
            </a:r>
            <a:r>
              <a:rPr lang="en-US" dirty="0" smtClean="0"/>
              <a:t>view R</a:t>
            </a:r>
          </a:p>
          <a:p>
            <a:r>
              <a:rPr lang="en-US" dirty="0" smtClean="0"/>
              <a:t>IAs </a:t>
            </a:r>
            <a:r>
              <a:rPr lang="en-US" b="1" dirty="0" smtClean="0"/>
              <a:t>cannot lead to normalization anomalies</a:t>
            </a:r>
          </a:p>
          <a:p>
            <a:r>
              <a:rPr lang="en-US" dirty="0"/>
              <a:t>I</a:t>
            </a:r>
            <a:r>
              <a:rPr lang="en-US" dirty="0" smtClean="0"/>
              <a:t>f SNAME… and PNAME… and T-WEIGHT could be IAs for base table S-P.SP, we  could have LNF Q1 and LNF &amp; CAF Q3</a:t>
            </a:r>
          </a:p>
          <a:p>
            <a:r>
              <a:rPr lang="en-US" dirty="0" smtClean="0"/>
              <a:t>And we show they can !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 paper</a:t>
            </a: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CE4F-5428-463E-B0DB-BF531E19BCFF}" type="slidenum">
              <a:rPr lang="fr-FR" smtClean="0"/>
              <a:t>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067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122167</TotalTime>
  <Words>1374</Words>
  <Application>Microsoft Office PowerPoint</Application>
  <PresentationFormat>Affichage à l'écran (4:3)</PresentationFormat>
  <Paragraphs>238</Paragraphs>
  <Slides>22</Slides>
  <Notes>21</Notes>
  <HiddenSlides>4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Manifesto for SIR SQL</vt:lpstr>
      <vt:lpstr>What is SIR SQL ? </vt:lpstr>
      <vt:lpstr>What is The Manifesto All About ?</vt:lpstr>
      <vt:lpstr> Codd’s ‘biblical’ S-P DB</vt:lpstr>
      <vt:lpstr>Typical Query to SP By Example</vt:lpstr>
      <vt:lpstr>Typical Query to SP By Example</vt:lpstr>
      <vt:lpstr>Typical Query to SP By Example</vt:lpstr>
      <vt:lpstr>Query with Calculated Attributes (CAs)  By Example</vt:lpstr>
      <vt:lpstr>Our Solution Step By Step</vt:lpstr>
      <vt:lpstr>Our Solution Step By Step</vt:lpstr>
      <vt:lpstr>Our Solution Step By Step</vt:lpstr>
      <vt:lpstr>Our Solution Step By Step</vt:lpstr>
      <vt:lpstr>Our Solution Step By Step</vt:lpstr>
      <vt:lpstr>Our Solution Step By Step</vt:lpstr>
      <vt:lpstr>Our Solution Step By Step</vt:lpstr>
      <vt:lpstr>Conclusion</vt:lpstr>
      <vt:lpstr>Conclusion</vt:lpstr>
      <vt:lpstr>Présentation PowerPoint</vt:lpstr>
      <vt:lpstr>S-P1 DB with basic natural SIR SP  IA names and value are Italic  </vt:lpstr>
      <vt:lpstr>Canonical Implementation of SIR SQL</vt:lpstr>
      <vt:lpstr>Canonical Implementation of SIR SP</vt:lpstr>
      <vt:lpstr>SIR SQL Foreign Keys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 with Stored and Inherited Attributes</dc:title>
  <dc:creator>WitoldLitwin</dc:creator>
  <cp:lastModifiedBy>Witold Litwin</cp:lastModifiedBy>
  <cp:revision>1437</cp:revision>
  <cp:lastPrinted>2020-02-01T21:51:25Z</cp:lastPrinted>
  <dcterms:created xsi:type="dcterms:W3CDTF">2016-06-08T17:15:12Z</dcterms:created>
  <dcterms:modified xsi:type="dcterms:W3CDTF">2024-05-05T17:00:30Z</dcterms:modified>
</cp:coreProperties>
</file>