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7"/>
  </p:notesMasterIdLst>
  <p:handoutMasterIdLst>
    <p:handoutMasterId r:id="rId28"/>
  </p:handoutMasterIdLst>
  <p:sldIdLst>
    <p:sldId id="257" r:id="rId2"/>
    <p:sldId id="261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8" r:id="rId18"/>
    <p:sldId id="279" r:id="rId19"/>
    <p:sldId id="277" r:id="rId20"/>
    <p:sldId id="276" r:id="rId21"/>
    <p:sldId id="280" r:id="rId22"/>
    <p:sldId id="275" r:id="rId23"/>
    <p:sldId id="281" r:id="rId24"/>
    <p:sldId id="282" r:id="rId25"/>
    <p:sldId id="283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B840DF-1739-4DA9-803B-E325143E8743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633290-FDFF-4CB4-8002-1CF0F11F5F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7B030-5FBD-46C9-A495-B5C144CCDEDB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B3D26-F75C-4FFD-8319-00D38088CA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EC40C7-8538-4FC7-A88B-40000D25C9E3}" type="datetime1">
              <a:rPr lang="fr-FR" smtClean="0"/>
              <a:pPr/>
              <a:t>17/04/2015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C++ - F.CHAKER - M1 Actuariat </a:t>
            </a:r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95D8A-28F5-4179-843B-2B2C379407C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0858F-DB25-4892-BA37-EA88A36572C8}" type="datetime1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C++ - F.CHAKER - M1 Actuariat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95D8A-28F5-4179-843B-2B2C379407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0929CD-A774-43A1-9904-3E10D45746C7}" type="datetime1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C++ - F.CHAKER - M1 Actuariat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95D8A-28F5-4179-843B-2B2C379407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1909C-F18F-48F9-8D4D-5190C1540258}" type="datetime1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C++ - F.CHAKER - M1 Actuariat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95D8A-28F5-4179-843B-2B2C379407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DD6196-2A85-476E-B4B1-75EFD0593A18}" type="datetime1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C++ - F.CHAKER - M1 Actuariat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95D8A-28F5-4179-843B-2B2C379407C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3DFA04-C006-41B0-B477-91CA1350F5EB}" type="datetime1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C++ - F.CHAKER - M1 Actuariat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95D8A-28F5-4179-843B-2B2C379407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330EE0-BB50-4A0E-A35D-E063E2BC6103}" type="datetime1">
              <a:rPr lang="fr-FR" smtClean="0"/>
              <a:pPr/>
              <a:t>17/04/2015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C++ - F.CHAKER - M1 Actuariat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95D8A-28F5-4179-843B-2B2C379407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D4A450-60B1-4F55-9FDE-C2921256A901}" type="datetime1">
              <a:rPr lang="fr-FR" smtClean="0"/>
              <a:pPr/>
              <a:t>17/04/2015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C++ - F.CHAKER - M1 Actuariat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95D8A-28F5-4179-843B-2B2C379407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399C1F-C1C4-4918-B402-0C29E8C15A2A}" type="datetime1">
              <a:rPr lang="fr-FR" smtClean="0"/>
              <a:pPr/>
              <a:t>17/04/2015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C++ - F.CHAKER - M1 Actuariat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95D8A-28F5-4179-843B-2B2C379407C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FE3F8A-D7C5-4BCD-AB49-3F063B84DF13}" type="datetime1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C++ - F.CHAKER - M1 Actuariat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95D8A-28F5-4179-843B-2B2C379407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98374-6E27-4EC8-BE64-8C93EC9129AE}" type="datetime1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C++ - F.CHAKER - M1 Actuariat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95D8A-28F5-4179-843B-2B2C379407C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7467BD7-DB4C-40F1-A107-DF514971FA49}" type="datetime1">
              <a:rPr lang="fr-FR" smtClean="0"/>
              <a:pPr/>
              <a:t>17/04/2015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fr-FR" smtClean="0"/>
              <a:t>C++ - F.CHAKER - M1 Actuariat </a:t>
            </a:r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0D95D8A-28F5-4179-843B-2B2C379407C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ctrTitle"/>
          </p:nvPr>
        </p:nvSpPr>
        <p:spPr>
          <a:xfrm>
            <a:off x="539552" y="3901032"/>
            <a:ext cx="8604448" cy="1472184"/>
          </a:xfrm>
        </p:spPr>
        <p:txBody>
          <a:bodyPr>
            <a:noAutofit/>
          </a:bodyPr>
          <a:lstStyle/>
          <a:p>
            <a:pPr algn="ctr"/>
            <a:r>
              <a:rPr lang="fr-FR" sz="4400" b="1" dirty="0" smtClean="0">
                <a:solidFill>
                  <a:srgbClr val="002060"/>
                </a:solidFill>
                <a:latin typeface="Georgia" pitchFamily="18" charset="0"/>
              </a:rPr>
              <a:t>Cours C++</a:t>
            </a:r>
            <a:br>
              <a:rPr lang="fr-FR" sz="4400" b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fr-FR" sz="3600" b="1" dirty="0" smtClean="0">
                <a:solidFill>
                  <a:srgbClr val="002060"/>
                </a:solidFill>
                <a:latin typeface="Georgia" pitchFamily="18" charset="0"/>
              </a:rPr>
              <a:t>Master Actuariat</a:t>
            </a:r>
            <a:br>
              <a:rPr lang="fr-FR" sz="3600" b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fr-FR" sz="3600" b="1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fr-FR" sz="3600" b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fr-FR" sz="3600" b="1" dirty="0" smtClean="0">
                <a:solidFill>
                  <a:srgbClr val="002060"/>
                </a:solidFill>
                <a:latin typeface="Georgia" pitchFamily="18" charset="0"/>
              </a:rPr>
              <a:t>Séance 9: </a:t>
            </a:r>
            <a:r>
              <a:rPr lang="fr-FR" sz="2800" b="1" dirty="0" smtClean="0">
                <a:solidFill>
                  <a:srgbClr val="002060"/>
                </a:solidFill>
                <a:latin typeface="Georgia" pitchFamily="18" charset="0"/>
              </a:rPr>
              <a:t>La classe Liste chaînée</a:t>
            </a:r>
            <a:endParaRPr lang="fr-FR" sz="28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6" name="Sous-titre 2"/>
          <p:cNvSpPr>
            <a:spLocks noGrp="1"/>
          </p:cNvSpPr>
          <p:nvPr>
            <p:ph type="subTitle" idx="1"/>
          </p:nvPr>
        </p:nvSpPr>
        <p:spPr>
          <a:xfrm>
            <a:off x="1475656" y="5085184"/>
            <a:ext cx="7406640" cy="1584176"/>
          </a:xfrm>
        </p:spPr>
        <p:txBody>
          <a:bodyPr>
            <a:normAutofit/>
          </a:bodyPr>
          <a:lstStyle/>
          <a:p>
            <a:pPr algn="ctr"/>
            <a:endParaRPr lang="fr-FR" sz="20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/>
            <a:endParaRPr lang="fr-FR" sz="20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/>
            <a:endParaRPr lang="fr-FR" sz="20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/>
            <a:r>
              <a:rPr lang="fr-FR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Année universitaire 2014/2015</a:t>
            </a:r>
            <a:endParaRPr lang="fr-FR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8" name="Picture 2" descr="Université Paris-Dauphine, Campus de Tun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04664"/>
            <a:ext cx="4152900" cy="809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Constructeur de recopie (2/4)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4800600"/>
          </a:xfrm>
        </p:spPr>
        <p:txBody>
          <a:bodyPr>
            <a:no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Exercice</a:t>
            </a:r>
            <a:r>
              <a:rPr lang="en-US" sz="2400" dirty="0" smtClean="0">
                <a:solidFill>
                  <a:srgbClr val="002060"/>
                </a:solidFill>
              </a:rPr>
              <a:t>: programmer le </a:t>
            </a:r>
            <a:r>
              <a:rPr lang="en-US" sz="2400" dirty="0" err="1" smtClean="0">
                <a:solidFill>
                  <a:srgbClr val="002060"/>
                </a:solidFill>
              </a:rPr>
              <a:t>constructeur</a:t>
            </a:r>
            <a:r>
              <a:rPr lang="en-US" sz="2400" dirty="0" smtClean="0">
                <a:solidFill>
                  <a:srgbClr val="002060"/>
                </a:solidFill>
              </a:rPr>
              <a:t> de </a:t>
            </a:r>
            <a:r>
              <a:rPr lang="en-US" sz="2400" dirty="0" err="1" smtClean="0">
                <a:solidFill>
                  <a:srgbClr val="002060"/>
                </a:solidFill>
              </a:rPr>
              <a:t>copie</a:t>
            </a:r>
            <a:r>
              <a:rPr lang="en-US" sz="2400" dirty="0" smtClean="0">
                <a:solidFill>
                  <a:srgbClr val="002060"/>
                </a:solidFill>
              </a:rPr>
              <a:t> de la </a:t>
            </a:r>
            <a:r>
              <a:rPr lang="en-US" sz="2400" dirty="0" err="1" smtClean="0">
                <a:solidFill>
                  <a:srgbClr val="002060"/>
                </a:solidFill>
              </a:rPr>
              <a:t>classe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Vecteur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			</a:t>
            </a:r>
            <a:r>
              <a:rPr lang="en-US" sz="2400" b="1" dirty="0" err="1" smtClean="0">
                <a:solidFill>
                  <a:srgbClr val="C00000"/>
                </a:solidFill>
              </a:rPr>
              <a:t>Vecteur</a:t>
            </a:r>
            <a:r>
              <a:rPr lang="en-US" sz="2400" b="1" dirty="0" smtClean="0">
                <a:solidFill>
                  <a:srgbClr val="C00000"/>
                </a:solidFill>
              </a:rPr>
              <a:t>(const </a:t>
            </a:r>
            <a:r>
              <a:rPr lang="en-US" sz="2400" b="1" dirty="0" err="1" smtClean="0">
                <a:solidFill>
                  <a:srgbClr val="C00000"/>
                </a:solidFill>
              </a:rPr>
              <a:t>Vecteur</a:t>
            </a:r>
            <a:r>
              <a:rPr lang="en-US" sz="2400" b="1" dirty="0" smtClean="0">
                <a:solidFill>
                  <a:srgbClr val="C00000"/>
                </a:solidFill>
              </a:rPr>
              <a:t> &amp;);</a:t>
            </a:r>
          </a:p>
          <a:p>
            <a:pPr algn="just"/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Pour </a:t>
            </a:r>
            <a:r>
              <a:rPr lang="en-US" sz="2400" dirty="0" err="1" smtClean="0">
                <a:solidFill>
                  <a:srgbClr val="002060"/>
                </a:solidFill>
              </a:rPr>
              <a:t>celà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vous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allez</a:t>
            </a:r>
            <a:r>
              <a:rPr lang="en-US" sz="2400" dirty="0" smtClean="0">
                <a:solidFill>
                  <a:srgbClr val="002060"/>
                </a:solidFill>
              </a:rPr>
              <a:t> commencer par </a:t>
            </a:r>
            <a:r>
              <a:rPr lang="en-US" sz="2400" dirty="0" err="1" smtClean="0">
                <a:solidFill>
                  <a:srgbClr val="002060"/>
                </a:solidFill>
              </a:rPr>
              <a:t>définir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une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fonction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membre</a:t>
            </a:r>
            <a:r>
              <a:rPr lang="en-US" sz="2400" dirty="0" smtClean="0">
                <a:solidFill>
                  <a:srgbClr val="002060"/>
                </a:solidFill>
              </a:rPr>
              <a:t> :</a:t>
            </a:r>
          </a:p>
          <a:p>
            <a:pPr>
              <a:buNone/>
            </a:pPr>
            <a:r>
              <a:rPr lang="fr-FR" sz="2400" dirty="0" smtClean="0">
                <a:solidFill>
                  <a:srgbClr val="002060"/>
                </a:solidFill>
              </a:rPr>
              <a:t>		</a:t>
            </a:r>
            <a:r>
              <a:rPr lang="fr-FR" sz="2400" b="1" dirty="0" err="1" smtClean="0">
                <a:solidFill>
                  <a:srgbClr val="002060"/>
                </a:solidFill>
              </a:rPr>
              <a:t>noeud</a:t>
            </a:r>
            <a:r>
              <a:rPr lang="fr-FR" sz="2400" b="1" dirty="0" smtClean="0">
                <a:solidFill>
                  <a:srgbClr val="002060"/>
                </a:solidFill>
              </a:rPr>
              <a:t> * copier(</a:t>
            </a:r>
            <a:r>
              <a:rPr lang="fr-FR" sz="2400" b="1" dirty="0" err="1" smtClean="0">
                <a:solidFill>
                  <a:srgbClr val="002060"/>
                </a:solidFill>
              </a:rPr>
              <a:t>noeud</a:t>
            </a:r>
            <a:r>
              <a:rPr lang="fr-FR" sz="2400" b="1" dirty="0" smtClean="0">
                <a:solidFill>
                  <a:srgbClr val="002060"/>
                </a:solidFill>
              </a:rPr>
              <a:t> *source)</a:t>
            </a:r>
          </a:p>
          <a:p>
            <a:pPr algn="just">
              <a:buNone/>
            </a:pPr>
            <a:r>
              <a:rPr lang="fr-FR" sz="2400" dirty="0" smtClean="0">
                <a:solidFill>
                  <a:srgbClr val="002060"/>
                </a:solidFill>
              </a:rPr>
              <a:t>Cette fonction permet de copier la liste chaînée source dans une autre liste et retourne la nouvelle liste copiée !</a:t>
            </a:r>
          </a:p>
          <a:p>
            <a:pPr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Attention au bug qui peut survenir lors de la recopie !!!</a:t>
            </a:r>
          </a:p>
          <a:p>
            <a:pPr algn="just"/>
            <a:r>
              <a:rPr lang="fr-FR" sz="2400" b="1" dirty="0" smtClean="0">
                <a:solidFill>
                  <a:srgbClr val="002060"/>
                </a:solidFill>
              </a:rPr>
              <a:t> </a:t>
            </a:r>
            <a:r>
              <a:rPr lang="fr-FR" sz="2400" dirty="0" smtClean="0">
                <a:solidFill>
                  <a:srgbClr val="002060"/>
                </a:solidFill>
              </a:rPr>
              <a:t>Faire appel à cette fonction dans le constructeur de recopie </a:t>
            </a:r>
            <a:endParaRPr lang="fr-FR" sz="2400" dirty="0">
              <a:solidFill>
                <a:srgbClr val="00206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5D8A-28F5-4179-843B-2B2C379407C0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C++ - F.CHAKER - M1 Actuariat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908720"/>
            <a:ext cx="749808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noeud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* </a:t>
            </a: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Vecteur::copier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noeud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* </a:t>
            </a: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start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{if (</a:t>
            </a: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start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==NULL)</a:t>
            </a:r>
          </a:p>
          <a:p>
            <a:pPr>
              <a:buNone/>
            </a:pP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return NULL;</a:t>
            </a:r>
          </a:p>
          <a:p>
            <a:pPr>
              <a:buNone/>
            </a:pP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noeud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*</a:t>
            </a: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tete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=new </a:t>
            </a: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noeud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noeud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*</a:t>
            </a: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tmp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tete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tete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-&gt;sommet=</a:t>
            </a: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start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-&gt;sommet;</a:t>
            </a:r>
          </a:p>
          <a:p>
            <a:pPr>
              <a:buNone/>
            </a:pP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start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start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-&gt;</a:t>
            </a: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suiv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while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start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!=NULL)</a:t>
            </a:r>
          </a:p>
          <a:p>
            <a:pPr>
              <a:buNone/>
            </a:pP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buNone/>
            </a:pP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tmp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-&gt;</a:t>
            </a: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suiv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=new </a:t>
            </a: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noeud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tmp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tmp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-&gt;</a:t>
            </a: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suiv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tmp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-&gt;sommet=</a:t>
            </a: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start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-&gt;sommet;</a:t>
            </a:r>
          </a:p>
          <a:p>
            <a:pPr>
              <a:buNone/>
            </a:pP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start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start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-&gt;</a:t>
            </a: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suiv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buNone/>
            </a:pP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tmp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-&gt;</a:t>
            </a: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suiv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=NULL;</a:t>
            </a:r>
          </a:p>
          <a:p>
            <a:pPr>
              <a:buNone/>
            </a:pP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return </a:t>
            </a:r>
            <a:r>
              <a:rPr lang="fr-F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tete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buNone/>
            </a:pPr>
            <a:endParaRPr lang="fr-FR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043608" y="-171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Constructeur de recopie (3/4)</a:t>
            </a:r>
            <a:endParaRPr lang="fr-FR" b="1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6156176" y="1340768"/>
            <a:ext cx="2376264" cy="1152128"/>
          </a:xfrm>
          <a:prstGeom prst="roundRect">
            <a:avLst/>
          </a:prstGeom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i="1" dirty="0" smtClean="0">
                <a:solidFill>
                  <a:srgbClr val="00B050"/>
                </a:solidFill>
              </a:rPr>
              <a:t>Pour éviter le bug !!</a:t>
            </a:r>
          </a:p>
          <a:p>
            <a:pPr algn="ctr"/>
            <a:r>
              <a:rPr lang="fr-FR" i="1" dirty="0" smtClean="0">
                <a:solidFill>
                  <a:srgbClr val="00B050"/>
                </a:solidFill>
              </a:rPr>
              <a:t>Pour que les deux listes ne pointent pas sur la même adresse !</a:t>
            </a:r>
            <a:endParaRPr lang="fr-FR" i="1" dirty="0">
              <a:solidFill>
                <a:srgbClr val="00B050"/>
              </a:solidFill>
            </a:endParaRPr>
          </a:p>
        </p:txBody>
      </p:sp>
      <p:cxnSp>
        <p:nvCxnSpPr>
          <p:cNvPr id="7" name="Connecteur droit avec flèche 6"/>
          <p:cNvCxnSpPr>
            <a:stCxn id="5" idx="1"/>
          </p:cNvCxnSpPr>
          <p:nvPr/>
        </p:nvCxnSpPr>
        <p:spPr>
          <a:xfrm flipH="1">
            <a:off x="4139952" y="1916832"/>
            <a:ext cx="2016224" cy="288032"/>
          </a:xfrm>
          <a:prstGeom prst="straightConnector1">
            <a:avLst/>
          </a:prstGeom>
          <a:ln>
            <a:solidFill>
              <a:srgbClr val="002060"/>
            </a:solidFill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5D8A-28F5-4179-843B-2B2C379407C0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C++ - F.CHAKER - M1 Actuariat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r>
              <a:rPr lang="fr-FR" b="1" dirty="0" smtClean="0">
                <a:solidFill>
                  <a:srgbClr val="002060"/>
                </a:solidFill>
              </a:rPr>
              <a:t>Constructeur de recopie :</a:t>
            </a:r>
          </a:p>
          <a:p>
            <a:pPr>
              <a:buNone/>
            </a:pPr>
            <a:endParaRPr lang="fr-FR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Vecteur:: Vecteur(</a:t>
            </a:r>
            <a:r>
              <a:rPr lang="fr-FR" dirty="0" err="1" smtClean="0">
                <a:solidFill>
                  <a:srgbClr val="002060"/>
                </a:solidFill>
              </a:rPr>
              <a:t>const</a:t>
            </a:r>
            <a:r>
              <a:rPr lang="fr-FR" dirty="0" smtClean="0">
                <a:solidFill>
                  <a:srgbClr val="002060"/>
                </a:solidFill>
              </a:rPr>
              <a:t> Vecteur &amp;source)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{</a:t>
            </a:r>
          </a:p>
          <a:p>
            <a:pPr>
              <a:buNone/>
            </a:pPr>
            <a:r>
              <a:rPr lang="fr-FR" dirty="0" err="1" smtClean="0">
                <a:solidFill>
                  <a:srgbClr val="002060"/>
                </a:solidFill>
              </a:rPr>
              <a:t>this</a:t>
            </a:r>
            <a:r>
              <a:rPr lang="fr-FR" dirty="0" smtClean="0">
                <a:solidFill>
                  <a:srgbClr val="002060"/>
                </a:solidFill>
              </a:rPr>
              <a:t>-&gt;</a:t>
            </a:r>
            <a:r>
              <a:rPr lang="fr-FR" dirty="0" err="1" smtClean="0">
                <a:solidFill>
                  <a:srgbClr val="002060"/>
                </a:solidFill>
              </a:rPr>
              <a:t>_taille</a:t>
            </a:r>
            <a:r>
              <a:rPr lang="fr-FR" dirty="0" smtClean="0">
                <a:solidFill>
                  <a:srgbClr val="002060"/>
                </a:solidFill>
              </a:rPr>
              <a:t>=</a:t>
            </a:r>
            <a:r>
              <a:rPr lang="fr-FR" dirty="0" err="1" smtClean="0">
                <a:solidFill>
                  <a:srgbClr val="002060"/>
                </a:solidFill>
              </a:rPr>
              <a:t>source._taille</a:t>
            </a:r>
            <a:r>
              <a:rPr lang="fr-FR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fr-FR" dirty="0" err="1" smtClean="0">
                <a:solidFill>
                  <a:srgbClr val="002060"/>
                </a:solidFill>
              </a:rPr>
              <a:t>this</a:t>
            </a:r>
            <a:r>
              <a:rPr lang="fr-FR" dirty="0" smtClean="0">
                <a:solidFill>
                  <a:srgbClr val="002060"/>
                </a:solidFill>
              </a:rPr>
              <a:t>-&gt;</a:t>
            </a:r>
            <a:r>
              <a:rPr lang="fr-FR" dirty="0" err="1" smtClean="0">
                <a:solidFill>
                  <a:srgbClr val="002060"/>
                </a:solidFill>
              </a:rPr>
              <a:t>start</a:t>
            </a:r>
            <a:r>
              <a:rPr lang="fr-FR" dirty="0" smtClean="0">
                <a:solidFill>
                  <a:srgbClr val="002060"/>
                </a:solidFill>
              </a:rPr>
              <a:t>=</a:t>
            </a:r>
            <a:r>
              <a:rPr lang="fr-FR" b="1" dirty="0" smtClean="0">
                <a:solidFill>
                  <a:srgbClr val="00B050"/>
                </a:solidFill>
              </a:rPr>
              <a:t>copier</a:t>
            </a:r>
            <a:r>
              <a:rPr lang="fr-FR" dirty="0" smtClean="0">
                <a:solidFill>
                  <a:srgbClr val="002060"/>
                </a:solidFill>
              </a:rPr>
              <a:t>(</a:t>
            </a:r>
            <a:r>
              <a:rPr lang="fr-FR" dirty="0" err="1" smtClean="0">
                <a:solidFill>
                  <a:srgbClr val="002060"/>
                </a:solidFill>
              </a:rPr>
              <a:t>source.start</a:t>
            </a:r>
            <a:r>
              <a:rPr lang="fr-FR" dirty="0" smtClean="0">
                <a:solidFill>
                  <a:srgbClr val="002060"/>
                </a:solidFill>
              </a:rPr>
              <a:t>);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}</a:t>
            </a:r>
          </a:p>
          <a:p>
            <a:pPr>
              <a:buNone/>
            </a:pPr>
            <a:endParaRPr lang="fr-FR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Constructeur de recopie (4/4)</a:t>
            </a:r>
            <a:endParaRPr lang="fr-FR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5D8A-28F5-4179-843B-2B2C379407C0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C++ - F.CHAKER - M1 Actuariat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498080" cy="1143000"/>
          </a:xfrm>
        </p:spPr>
        <p:txBody>
          <a:bodyPr/>
          <a:lstStyle/>
          <a:p>
            <a:r>
              <a:rPr lang="fr-FR" b="1" dirty="0" smtClean="0"/>
              <a:t>La fonction membre Ajouter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 smtClean="0">
                <a:solidFill>
                  <a:srgbClr val="002060"/>
                </a:solidFill>
              </a:rPr>
              <a:t> Cette fonction permet d’ajouter une valeur à la liste chaînée.</a:t>
            </a:r>
          </a:p>
          <a:p>
            <a:pPr algn="just"/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Prototype</a:t>
            </a:r>
            <a:r>
              <a:rPr lang="fr-FR" dirty="0" smtClean="0">
                <a:solidFill>
                  <a:srgbClr val="002060"/>
                </a:solidFill>
              </a:rPr>
              <a:t> :</a:t>
            </a:r>
          </a:p>
          <a:p>
            <a:pPr algn="just">
              <a:buNone/>
            </a:pPr>
            <a:r>
              <a:rPr lang="fr-FR" dirty="0" smtClean="0">
                <a:solidFill>
                  <a:srgbClr val="002060"/>
                </a:solidFill>
              </a:rPr>
              <a:t>		</a:t>
            </a:r>
            <a:r>
              <a:rPr lang="fr-FR" b="1" dirty="0" err="1" smtClean="0">
                <a:solidFill>
                  <a:srgbClr val="002060"/>
                </a:solidFill>
              </a:rPr>
              <a:t>void</a:t>
            </a:r>
            <a:r>
              <a:rPr lang="fr-FR" b="1" dirty="0" smtClean="0">
                <a:solidFill>
                  <a:srgbClr val="002060"/>
                </a:solidFill>
              </a:rPr>
              <a:t> ajouter(double val)</a:t>
            </a:r>
          </a:p>
          <a:p>
            <a:pPr algn="just">
              <a:buNone/>
            </a:pPr>
            <a:r>
              <a:rPr lang="fr-FR" dirty="0" smtClean="0">
                <a:solidFill>
                  <a:srgbClr val="002060"/>
                </a:solidFill>
              </a:rPr>
              <a:t> </a:t>
            </a:r>
          </a:p>
          <a:p>
            <a:pPr algn="just"/>
            <a:r>
              <a:rPr lang="fr-FR" dirty="0" smtClean="0">
                <a:solidFill>
                  <a:srgbClr val="002060"/>
                </a:solidFill>
              </a:rPr>
              <a:t> Cette fonction permet d’ajouter un nouveau nœud ayant comme sommet la valeur </a:t>
            </a:r>
            <a:r>
              <a:rPr lang="fr-FR" b="1" dirty="0" smtClean="0">
                <a:solidFill>
                  <a:srgbClr val="002060"/>
                </a:solidFill>
              </a:rPr>
              <a:t>val </a:t>
            </a:r>
            <a:r>
              <a:rPr lang="fr-FR" dirty="0" smtClean="0">
                <a:solidFill>
                  <a:srgbClr val="002060"/>
                </a:solidFill>
              </a:rPr>
              <a:t>transmis en argument. On suppose que l’ajout se fera en fin de liste.</a:t>
            </a:r>
          </a:p>
          <a:p>
            <a:pPr algn="just">
              <a:buNone/>
            </a:pPr>
            <a:endParaRPr lang="fr-FR" dirty="0" smtClean="0">
              <a:solidFill>
                <a:srgbClr val="002060"/>
              </a:solidFill>
            </a:endParaRPr>
          </a:p>
          <a:p>
            <a:pPr algn="just"/>
            <a:r>
              <a:rPr lang="fr-FR" b="1" dirty="0" smtClean="0">
                <a:solidFill>
                  <a:srgbClr val="002060"/>
                </a:solidFill>
              </a:rPr>
              <a:t>Exercice</a:t>
            </a:r>
            <a:r>
              <a:rPr lang="fr-FR" dirty="0" smtClean="0">
                <a:solidFill>
                  <a:srgbClr val="002060"/>
                </a:solidFill>
              </a:rPr>
              <a:t> : Développer cette fonction ?</a:t>
            </a:r>
          </a:p>
          <a:p>
            <a:pPr algn="just"/>
            <a:endParaRPr lang="fr-FR" dirty="0" smtClean="0">
              <a:solidFill>
                <a:srgbClr val="002060"/>
              </a:solidFill>
            </a:endParaRPr>
          </a:p>
          <a:p>
            <a:pPr algn="just"/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5D8A-28F5-4179-843B-2B2C379407C0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C++ - F.CHAKER - M1 Actuariat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498080" cy="1143000"/>
          </a:xfrm>
        </p:spPr>
        <p:txBody>
          <a:bodyPr/>
          <a:lstStyle/>
          <a:p>
            <a:r>
              <a:rPr lang="fr-FR" b="1" dirty="0" smtClean="0"/>
              <a:t>Ajouter une nouvelle valeur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31640" y="1124744"/>
            <a:ext cx="749808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void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Vecteur::ajouter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(double val)</a:t>
            </a:r>
          </a:p>
          <a:p>
            <a:pPr>
              <a:buNone/>
            </a:pP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{  </a:t>
            </a:r>
            <a:r>
              <a:rPr lang="fr-FR" sz="1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// on suppose que l’ajout se fait en fin de liste</a:t>
            </a:r>
          </a:p>
          <a:p>
            <a:pPr>
              <a:buNone/>
            </a:pP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_taille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++;</a:t>
            </a:r>
          </a:p>
          <a:p>
            <a:pPr>
              <a:buNone/>
            </a:pP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noeud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*</a:t>
            </a: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newn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=new </a:t>
            </a: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noeud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newn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-&gt;sommet=val;</a:t>
            </a:r>
          </a:p>
          <a:p>
            <a:pPr>
              <a:buNone/>
            </a:pP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newn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-&gt;</a:t>
            </a: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suiv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=NULL;</a:t>
            </a:r>
          </a:p>
          <a:p>
            <a:pPr>
              <a:buNone/>
            </a:pP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noeud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precedent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start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if(</a:t>
            </a: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precedent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==NULL)  </a:t>
            </a:r>
            <a:r>
              <a:rPr lang="fr-FR" sz="1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// liste vide</a:t>
            </a:r>
          </a:p>
          <a:p>
            <a:pPr>
              <a:buNone/>
            </a:pP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start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newn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else</a:t>
            </a:r>
            <a:endParaRPr lang="fr-FR" sz="1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buNone/>
            </a:pP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while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precedent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-&gt;</a:t>
            </a: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suiv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!=NULL)</a:t>
            </a:r>
          </a:p>
          <a:p>
            <a:pPr>
              <a:buNone/>
            </a:pP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precedent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precedent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-&gt;</a:t>
            </a: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suiv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pPr>
              <a:buNone/>
            </a:pP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precedent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-&gt;</a:t>
            </a: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suiv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newn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buNone/>
            </a:pP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buNone/>
            </a:pPr>
            <a:endParaRPr lang="fr-FR" sz="1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5D8A-28F5-4179-843B-2B2C379407C0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C++ - F.CHAKER - M1 Actuariat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498080" cy="1143000"/>
          </a:xfrm>
        </p:spPr>
        <p:txBody>
          <a:bodyPr/>
          <a:lstStyle/>
          <a:p>
            <a:r>
              <a:rPr lang="fr-FR" b="1" dirty="0" smtClean="0"/>
              <a:t>La fonction </a:t>
            </a:r>
            <a:r>
              <a:rPr lang="fr-FR" b="1" dirty="0" err="1" smtClean="0"/>
              <a:t>Read_element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>
                <a:solidFill>
                  <a:srgbClr val="002060"/>
                </a:solidFill>
              </a:rPr>
              <a:t> Cette fonction retourne la valeur (double) stockée dans l’indice « indice » de la liste !</a:t>
            </a:r>
          </a:p>
          <a:p>
            <a:pPr algn="just"/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Prototype</a:t>
            </a:r>
            <a:r>
              <a:rPr lang="fr-FR" dirty="0" smtClean="0">
                <a:solidFill>
                  <a:srgbClr val="002060"/>
                </a:solidFill>
              </a:rPr>
              <a:t> :</a:t>
            </a:r>
          </a:p>
          <a:p>
            <a:pPr algn="just">
              <a:buNone/>
            </a:pPr>
            <a:r>
              <a:rPr lang="fr-FR" b="1" dirty="0" smtClean="0">
                <a:solidFill>
                  <a:srgbClr val="002060"/>
                </a:solidFill>
              </a:rPr>
              <a:t>		double </a:t>
            </a:r>
            <a:r>
              <a:rPr lang="fr-FR" b="1" dirty="0" err="1" smtClean="0">
                <a:solidFill>
                  <a:srgbClr val="002060"/>
                </a:solidFill>
              </a:rPr>
              <a:t>read_element</a:t>
            </a:r>
            <a:r>
              <a:rPr lang="fr-FR" b="1" dirty="0" smtClean="0">
                <a:solidFill>
                  <a:srgbClr val="002060"/>
                </a:solidFill>
              </a:rPr>
              <a:t>(</a:t>
            </a:r>
            <a:r>
              <a:rPr lang="fr-FR" b="1" dirty="0" err="1" smtClean="0">
                <a:solidFill>
                  <a:srgbClr val="002060"/>
                </a:solidFill>
              </a:rPr>
              <a:t>int</a:t>
            </a:r>
            <a:r>
              <a:rPr lang="fr-FR" b="1" dirty="0" smtClean="0">
                <a:solidFill>
                  <a:srgbClr val="002060"/>
                </a:solidFill>
              </a:rPr>
              <a:t> indice)</a:t>
            </a:r>
          </a:p>
          <a:p>
            <a:pPr algn="just"/>
            <a:endParaRPr lang="fr-FR" b="1" dirty="0" smtClean="0">
              <a:solidFill>
                <a:srgbClr val="002060"/>
              </a:solidFill>
            </a:endParaRPr>
          </a:p>
          <a:p>
            <a:pPr algn="just"/>
            <a:r>
              <a:rPr lang="fr-FR" b="1" dirty="0" smtClean="0">
                <a:solidFill>
                  <a:srgbClr val="002060"/>
                </a:solidFill>
              </a:rPr>
              <a:t>Exercice</a:t>
            </a:r>
            <a:r>
              <a:rPr lang="fr-FR" dirty="0" smtClean="0">
                <a:solidFill>
                  <a:srgbClr val="002060"/>
                </a:solidFill>
              </a:rPr>
              <a:t> : Développer cette fonction ?</a:t>
            </a:r>
          </a:p>
          <a:p>
            <a:pPr algn="just">
              <a:buNone/>
            </a:pPr>
            <a:endParaRPr lang="fr-FR" b="1" dirty="0" smtClean="0">
              <a:solidFill>
                <a:srgbClr val="002060"/>
              </a:solidFill>
            </a:endParaRPr>
          </a:p>
          <a:p>
            <a:pPr lvl="1" algn="just">
              <a:buNone/>
            </a:pPr>
            <a:endParaRPr lang="fr-FR" b="1" dirty="0" smtClean="0">
              <a:solidFill>
                <a:srgbClr val="002060"/>
              </a:solidFill>
            </a:endParaRPr>
          </a:p>
          <a:p>
            <a:pPr lvl="1" algn="just">
              <a:buNone/>
            </a:pP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5D8A-28F5-4179-843B-2B2C379407C0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C++ - F.CHAKER - M1 Actuariat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Vecteur::</a:t>
            </a:r>
            <a:r>
              <a:rPr lang="fr-FR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read_element</a:t>
            </a: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fr-FR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int</a:t>
            </a: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indice)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buNone/>
            </a:pPr>
            <a:r>
              <a:rPr lang="fr-FR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noeud</a:t>
            </a: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*</a:t>
            </a:r>
            <a:r>
              <a:rPr lang="fr-FR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tmp</a:t>
            </a: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fr-FR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start</a:t>
            </a: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fr-FR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int</a:t>
            </a: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i=1;</a:t>
            </a:r>
          </a:p>
          <a:p>
            <a:pPr>
              <a:buNone/>
            </a:pPr>
            <a:r>
              <a:rPr lang="fr-FR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while</a:t>
            </a: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fr-FR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tmp</a:t>
            </a: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if(i==indice)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return </a:t>
            </a:r>
            <a:r>
              <a:rPr lang="fr-FR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tmp</a:t>
            </a: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-&gt;sommet;</a:t>
            </a:r>
          </a:p>
          <a:p>
            <a:pPr>
              <a:buNone/>
            </a:pPr>
            <a:r>
              <a:rPr lang="fr-FR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else</a:t>
            </a:r>
            <a:endParaRPr lang="fr-FR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{i++;</a:t>
            </a:r>
          </a:p>
          <a:p>
            <a:pPr>
              <a:buNone/>
            </a:pPr>
            <a:r>
              <a:rPr lang="fr-FR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tmp</a:t>
            </a: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fr-FR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tmp</a:t>
            </a: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-&gt;</a:t>
            </a:r>
            <a:r>
              <a:rPr lang="fr-FR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suiv</a:t>
            </a: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{cout&lt;&lt;"Indice supérieur à la taille de la liste"&lt;&lt;</a:t>
            </a:r>
            <a:r>
              <a:rPr lang="fr-FR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endl</a:t>
            </a: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return 0;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} 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buNone/>
            </a:pPr>
            <a:endParaRPr lang="fr-FR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fr-FR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498080" cy="1143000"/>
          </a:xfrm>
        </p:spPr>
        <p:txBody>
          <a:bodyPr/>
          <a:lstStyle/>
          <a:p>
            <a:r>
              <a:rPr lang="fr-FR" b="1" dirty="0" smtClean="0"/>
              <a:t>La fonction </a:t>
            </a:r>
            <a:r>
              <a:rPr lang="fr-FR" b="1" dirty="0" err="1" smtClean="0"/>
              <a:t>Read_element</a:t>
            </a:r>
            <a:endParaRPr lang="fr-FR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5D8A-28F5-4179-843B-2B2C379407C0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C++ - F.CHAKER - M1 Actuariat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/>
          </a:bodyPr>
          <a:lstStyle/>
          <a:p>
            <a:pPr algn="just"/>
            <a:r>
              <a:rPr lang="fr-F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Une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décision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de conception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doit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être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prise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pour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l’opérateur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[ ]</a:t>
            </a:r>
          </a:p>
          <a:p>
            <a:pPr lvl="1" algn="just">
              <a:buNone/>
            </a:pP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"/>
              </a:rPr>
              <a:t>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Qu’est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ce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qu’il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est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censé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faire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on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essaye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d’accéder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à un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indice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inexistant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? </a:t>
            </a:r>
          </a:p>
          <a:p>
            <a:pPr lvl="2" algn="just">
              <a:buNone/>
            </a:pP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"/>
              </a:rPr>
              <a:t>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Est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ce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qu’il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doit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l’ajouter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à la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liste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? </a:t>
            </a:r>
          </a:p>
          <a:p>
            <a:pPr lvl="2" algn="just">
              <a:buNone/>
            </a:pP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"/>
              </a:rPr>
              <a:t>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Est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ce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qu’il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retourne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simplement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un 0 ? </a:t>
            </a:r>
          </a:p>
          <a:p>
            <a:pPr lvl="3" algn="just">
              <a:buNone/>
            </a:pP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"/>
              </a:rPr>
              <a:t>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Mais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dans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ce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cas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il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y aura un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problème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!! La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fonction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retourne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un double &amp; !!!!</a:t>
            </a:r>
          </a:p>
          <a:p>
            <a:pPr lvl="3" algn="just">
              <a:buNone/>
            </a:pP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"/>
              </a:rPr>
              <a:t> 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Comment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peut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-on faire pour affecter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une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valeur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à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cet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élément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retourné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????</a:t>
            </a:r>
            <a:endParaRPr lang="fr-FR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028384" cy="1143000"/>
          </a:xfrm>
        </p:spPr>
        <p:txBody>
          <a:bodyPr>
            <a:normAutofit/>
          </a:bodyPr>
          <a:lstStyle/>
          <a:p>
            <a:r>
              <a:rPr lang="fr-FR" sz="3600" b="1" dirty="0" smtClean="0"/>
              <a:t>Surcharger l’opérateur [ ] </a:t>
            </a:r>
            <a:endParaRPr lang="fr-FR" sz="3600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5D8A-28F5-4179-843B-2B2C379407C0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C++ - F.CHAKER - M1 Actuariat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5616" y="1796752"/>
            <a:ext cx="7818072" cy="4800600"/>
          </a:xfrm>
        </p:spPr>
        <p:txBody>
          <a:bodyPr>
            <a:normAutofit/>
          </a:bodyPr>
          <a:lstStyle/>
          <a:p>
            <a:pPr algn="just"/>
            <a:r>
              <a:rPr lang="fr-F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Décision</a:t>
            </a:r>
            <a:r>
              <a:rPr lang="fr-F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: si l’élément n’existe pas </a:t>
            </a:r>
            <a:r>
              <a:rPr lang="fr-F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 l’ajouter à la liste (ajout en tête de liste)</a:t>
            </a:r>
          </a:p>
          <a:p>
            <a:pPr algn="just"/>
            <a:r>
              <a:rPr lang="fr-F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fr-FR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Exercice</a:t>
            </a:r>
            <a:r>
              <a:rPr lang="fr-F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: Utiliser une fonction qui permet de tester si l’élément se trouve dans la liste ?</a:t>
            </a:r>
          </a:p>
          <a:p>
            <a:pPr algn="just">
              <a:buNone/>
            </a:pPr>
            <a:r>
              <a:rPr lang="fr-F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fr-F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Prototype</a:t>
            </a:r>
            <a:r>
              <a:rPr lang="fr-F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:</a:t>
            </a:r>
          </a:p>
          <a:p>
            <a:pPr algn="just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noeud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find_element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int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indice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noeud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*start)</a:t>
            </a:r>
          </a:p>
          <a:p>
            <a:pPr algn="just">
              <a:buNone/>
            </a:pPr>
            <a:endParaRPr lang="fr-FR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Développer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ensuite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la surcharge de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l’opérateur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[ ] en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utilisant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cette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fonction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fr-FR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028384" cy="1143000"/>
          </a:xfrm>
        </p:spPr>
        <p:txBody>
          <a:bodyPr>
            <a:normAutofit/>
          </a:bodyPr>
          <a:lstStyle/>
          <a:p>
            <a:r>
              <a:rPr lang="fr-FR" sz="3600" b="1" dirty="0" smtClean="0"/>
              <a:t>Surcharger l’opérateur [ ] </a:t>
            </a:r>
            <a:endParaRPr lang="fr-FR" sz="3600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5D8A-28F5-4179-843B-2B2C379407C0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C++ - F.CHAKER - M1 Actuariat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608" y="1484784"/>
            <a:ext cx="8100392" cy="4800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noeud</a:t>
            </a: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* Vecteur::</a:t>
            </a:r>
            <a:r>
              <a:rPr lang="fr-FR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find_element</a:t>
            </a: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fr-FR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int</a:t>
            </a: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indice, </a:t>
            </a:r>
            <a:r>
              <a:rPr lang="fr-FR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noeud</a:t>
            </a: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*</a:t>
            </a:r>
            <a:r>
              <a:rPr lang="fr-FR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start</a:t>
            </a: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buNone/>
            </a:pPr>
            <a:r>
              <a:rPr lang="fr-FR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int</a:t>
            </a: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i=1; </a:t>
            </a:r>
            <a:r>
              <a:rPr lang="fr-FR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//position </a:t>
            </a:r>
          </a:p>
          <a:p>
            <a:pPr>
              <a:buNone/>
            </a:pPr>
            <a:r>
              <a:rPr lang="fr-FR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while</a:t>
            </a: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fr-FR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start</a:t>
            </a: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buNone/>
            </a:pP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if(i == indice) return </a:t>
            </a:r>
            <a:r>
              <a:rPr lang="fr-FR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start</a:t>
            </a: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fr-FR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else</a:t>
            </a:r>
            <a:endParaRPr lang="fr-F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{  i++;</a:t>
            </a:r>
          </a:p>
          <a:p>
            <a:pPr>
              <a:buNone/>
            </a:pP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fr-FR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start</a:t>
            </a: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fr-FR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start</a:t>
            </a: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-&gt;</a:t>
            </a:r>
            <a:r>
              <a:rPr lang="fr-FR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suiv</a:t>
            </a: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buNone/>
            </a:pP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buNone/>
            </a:pP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return 0;</a:t>
            </a:r>
          </a:p>
          <a:p>
            <a:pPr>
              <a:buNone/>
            </a:pP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buNone/>
            </a:pPr>
            <a:endParaRPr lang="fr-F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028384" cy="1143000"/>
          </a:xfrm>
        </p:spPr>
        <p:txBody>
          <a:bodyPr>
            <a:normAutofit/>
          </a:bodyPr>
          <a:lstStyle/>
          <a:p>
            <a:r>
              <a:rPr lang="fr-FR" sz="3600" b="1" dirty="0" smtClean="0"/>
              <a:t>Surcharger l’opérateur [ ] </a:t>
            </a:r>
            <a:endParaRPr lang="fr-FR" sz="3600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5D8A-28F5-4179-843B-2B2C379407C0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C++ - F.CHAKER - M1 Actuariat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 fontScale="90000"/>
          </a:bodyPr>
          <a:lstStyle/>
          <a:p>
            <a:r>
              <a:rPr lang="fr-FR" sz="3600" b="1" dirty="0" smtClean="0"/>
              <a:t>La classe Vecteur : Une autre alternative 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Pourquoi implémenter la classe Vecteur à l’aide d’un tableau ?</a:t>
            </a:r>
          </a:p>
          <a:p>
            <a:pPr algn="just">
              <a:buNone/>
            </a:pPr>
            <a:endParaRPr lang="fr-FR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r-F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Essayons de faire le même exercice mais en utilisant une liste chaînée !</a:t>
            </a:r>
          </a:p>
          <a:p>
            <a:pPr algn="just">
              <a:buNone/>
            </a:pPr>
            <a:endParaRPr lang="fr-FR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r-F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En effet, notre Vecteur peut être considéré comme étant une liste chaînée de doubles </a:t>
            </a:r>
            <a:endParaRPr lang="fr-FR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5D8A-28F5-4179-843B-2B2C379407C0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C++ - F.CHAKER - M1 Actuariat </a:t>
            </a:r>
            <a:endParaRPr lang="fr-F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292696"/>
            <a:ext cx="749808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double &amp; Vecteur::</a:t>
            </a:r>
            <a:r>
              <a:rPr lang="fr-FR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operator</a:t>
            </a:r>
            <a:r>
              <a:rPr lang="fr-F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[ ](</a:t>
            </a:r>
            <a:r>
              <a:rPr lang="fr-FR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int</a:t>
            </a:r>
            <a:r>
              <a:rPr lang="fr-F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indice)</a:t>
            </a:r>
          </a:p>
          <a:p>
            <a:pPr>
              <a:buNone/>
            </a:pPr>
            <a:r>
              <a:rPr lang="fr-F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buNone/>
            </a:pPr>
            <a:r>
              <a:rPr lang="fr-FR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noeud</a:t>
            </a:r>
            <a:r>
              <a:rPr lang="fr-F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*</a:t>
            </a:r>
            <a:r>
              <a:rPr lang="fr-FR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tmp</a:t>
            </a:r>
            <a:r>
              <a:rPr lang="fr-F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fr-FR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find_element</a:t>
            </a:r>
            <a:r>
              <a:rPr lang="fr-F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fr-FR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indice,start</a:t>
            </a:r>
            <a:r>
              <a:rPr lang="fr-F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pPr>
              <a:buNone/>
            </a:pPr>
            <a:r>
              <a:rPr lang="fr-F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if(</a:t>
            </a:r>
            <a:r>
              <a:rPr lang="fr-FR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tmp</a:t>
            </a:r>
            <a:r>
              <a:rPr lang="fr-F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return </a:t>
            </a:r>
            <a:r>
              <a:rPr lang="fr-FR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tmp</a:t>
            </a:r>
            <a:r>
              <a:rPr lang="fr-F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-&gt;sommet;</a:t>
            </a:r>
          </a:p>
          <a:p>
            <a:pPr>
              <a:buNone/>
            </a:pPr>
            <a:r>
              <a:rPr lang="fr-FR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_taille</a:t>
            </a:r>
            <a:r>
              <a:rPr lang="fr-F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++; </a:t>
            </a:r>
          </a:p>
          <a:p>
            <a:pPr>
              <a:buNone/>
            </a:pPr>
            <a:r>
              <a:rPr lang="fr-FR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tmp</a:t>
            </a:r>
            <a:r>
              <a:rPr lang="fr-F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new </a:t>
            </a:r>
            <a:r>
              <a:rPr lang="fr-FR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noeud</a:t>
            </a:r>
            <a:r>
              <a:rPr lang="fr-F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fr-FR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tmp</a:t>
            </a:r>
            <a:r>
              <a:rPr lang="fr-F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-&gt; sommet = 0;</a:t>
            </a:r>
          </a:p>
          <a:p>
            <a:pPr>
              <a:buNone/>
            </a:pPr>
            <a:r>
              <a:rPr lang="fr-FR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tmp</a:t>
            </a:r>
            <a:r>
              <a:rPr lang="fr-F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-&gt; </a:t>
            </a:r>
            <a:r>
              <a:rPr lang="fr-FR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suiv</a:t>
            </a:r>
            <a:r>
              <a:rPr lang="fr-F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fr-FR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start</a:t>
            </a:r>
            <a:r>
              <a:rPr lang="fr-F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fr-FR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start</a:t>
            </a:r>
            <a:r>
              <a:rPr lang="fr-F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fr-FR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tmp</a:t>
            </a:r>
            <a:r>
              <a:rPr lang="fr-F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fr-F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return </a:t>
            </a:r>
            <a:r>
              <a:rPr lang="fr-FR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tmp</a:t>
            </a:r>
            <a:r>
              <a:rPr lang="fr-F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-&gt;sommet;</a:t>
            </a:r>
          </a:p>
          <a:p>
            <a:pPr>
              <a:buNone/>
            </a:pPr>
            <a:r>
              <a:rPr lang="fr-F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buNone/>
            </a:pPr>
            <a:endParaRPr lang="fr-FR" sz="2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fr-FR" sz="2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028384" cy="1143000"/>
          </a:xfrm>
        </p:spPr>
        <p:txBody>
          <a:bodyPr>
            <a:normAutofit/>
          </a:bodyPr>
          <a:lstStyle/>
          <a:p>
            <a:r>
              <a:rPr lang="fr-FR" sz="3600" b="1" dirty="0" smtClean="0"/>
              <a:t>Surcharger l’opérateur [ ] </a:t>
            </a:r>
            <a:endParaRPr lang="fr-FR" sz="3600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5D8A-28F5-4179-843B-2B2C379407C0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C++ - F.CHAKER - M1 Actuariat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59632" y="1447800"/>
            <a:ext cx="7884368" cy="4800600"/>
          </a:xfrm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Exercice</a:t>
            </a: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: Développer la fonction </a:t>
            </a:r>
            <a:r>
              <a:rPr lang="fr-FR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operator</a:t>
            </a: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=.</a:t>
            </a:r>
          </a:p>
          <a:p>
            <a:pPr>
              <a:buNone/>
            </a:pPr>
            <a:endParaRPr lang="fr-F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fr-F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Attention au bug !! N’oublier pas de supprimer l’ancienne liste !! </a:t>
            </a:r>
          </a:p>
          <a:p>
            <a:pPr algn="ctr">
              <a:buNone/>
            </a:pPr>
            <a:endParaRPr lang="fr-FR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Rappel</a:t>
            </a: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: Pourquoi avons-nous développer les fonctions </a:t>
            </a:r>
            <a:r>
              <a:rPr lang="fr-FR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deleteliste</a:t>
            </a: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() et copier ???</a:t>
            </a:r>
            <a:endParaRPr lang="fr-FR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043608" y="188640"/>
            <a:ext cx="8100392" cy="11430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Surcharger l’opérateur d’affectation =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5D8A-28F5-4179-843B-2B2C379407C0}" type="slidenum">
              <a:rPr lang="fr-FR" smtClean="0"/>
              <a:pPr/>
              <a:t>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C++ - F.CHAKER - M1 Actuariat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028384" cy="1143000"/>
          </a:xfrm>
        </p:spPr>
        <p:txBody>
          <a:bodyPr>
            <a:normAutofit fontScale="90000"/>
          </a:bodyPr>
          <a:lstStyle/>
          <a:p>
            <a:r>
              <a:rPr lang="fr-FR" sz="3600" b="1" dirty="0" smtClean="0"/>
              <a:t>Surcharger l’opérateur d’affectation =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59632" y="1580728"/>
            <a:ext cx="7884368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nl-NL" dirty="0" err="1" smtClean="0">
                <a:solidFill>
                  <a:srgbClr val="002060"/>
                </a:solidFill>
              </a:rPr>
              <a:t>Vecteur</a:t>
            </a:r>
            <a:r>
              <a:rPr lang="nl-NL" dirty="0" smtClean="0">
                <a:solidFill>
                  <a:srgbClr val="002060"/>
                </a:solidFill>
              </a:rPr>
              <a:t> &amp; </a:t>
            </a:r>
            <a:r>
              <a:rPr lang="nl-NL" dirty="0" err="1" smtClean="0">
                <a:solidFill>
                  <a:srgbClr val="002060"/>
                </a:solidFill>
              </a:rPr>
              <a:t>Vecteur</a:t>
            </a:r>
            <a:r>
              <a:rPr lang="nl-NL" dirty="0" smtClean="0">
                <a:solidFill>
                  <a:srgbClr val="002060"/>
                </a:solidFill>
              </a:rPr>
              <a:t>::operator=(</a:t>
            </a:r>
            <a:r>
              <a:rPr lang="nl-NL" dirty="0" err="1" smtClean="0">
                <a:solidFill>
                  <a:srgbClr val="002060"/>
                </a:solidFill>
              </a:rPr>
              <a:t>const</a:t>
            </a:r>
            <a:r>
              <a:rPr lang="nl-NL" dirty="0" smtClean="0">
                <a:solidFill>
                  <a:srgbClr val="002060"/>
                </a:solidFill>
              </a:rPr>
              <a:t> </a:t>
            </a:r>
            <a:r>
              <a:rPr lang="nl-NL" dirty="0" err="1" smtClean="0">
                <a:solidFill>
                  <a:srgbClr val="002060"/>
                </a:solidFill>
              </a:rPr>
              <a:t>Vecteur</a:t>
            </a:r>
            <a:r>
              <a:rPr lang="nl-NL" dirty="0" smtClean="0">
                <a:solidFill>
                  <a:srgbClr val="002060"/>
                </a:solidFill>
              </a:rPr>
              <a:t> &amp; V)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{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if (</a:t>
            </a:r>
            <a:r>
              <a:rPr lang="fr-FR" dirty="0" err="1" smtClean="0">
                <a:solidFill>
                  <a:srgbClr val="002060"/>
                </a:solidFill>
              </a:rPr>
              <a:t>this</a:t>
            </a:r>
            <a:r>
              <a:rPr lang="fr-FR" dirty="0" smtClean="0">
                <a:solidFill>
                  <a:srgbClr val="002060"/>
                </a:solidFill>
              </a:rPr>
              <a:t> !=&amp;V)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{</a:t>
            </a:r>
          </a:p>
          <a:p>
            <a:pPr>
              <a:buNone/>
            </a:pPr>
            <a:r>
              <a:rPr lang="fr-FR" dirty="0" err="1" smtClean="0">
                <a:solidFill>
                  <a:srgbClr val="002060"/>
                </a:solidFill>
              </a:rPr>
              <a:t>deleteliste</a:t>
            </a:r>
            <a:r>
              <a:rPr lang="fr-FR" dirty="0" smtClean="0">
                <a:solidFill>
                  <a:srgbClr val="002060"/>
                </a:solidFill>
              </a:rPr>
              <a:t>();</a:t>
            </a:r>
          </a:p>
          <a:p>
            <a:pPr>
              <a:buNone/>
            </a:pPr>
            <a:r>
              <a:rPr lang="fr-FR" dirty="0" err="1" smtClean="0">
                <a:solidFill>
                  <a:srgbClr val="002060"/>
                </a:solidFill>
              </a:rPr>
              <a:t>_taille</a:t>
            </a:r>
            <a:r>
              <a:rPr lang="fr-FR" dirty="0" smtClean="0">
                <a:solidFill>
                  <a:srgbClr val="002060"/>
                </a:solidFill>
              </a:rPr>
              <a:t>=</a:t>
            </a:r>
            <a:r>
              <a:rPr lang="fr-FR" dirty="0" err="1" smtClean="0">
                <a:solidFill>
                  <a:srgbClr val="002060"/>
                </a:solidFill>
              </a:rPr>
              <a:t>V._taille</a:t>
            </a:r>
            <a:r>
              <a:rPr lang="fr-FR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fr-FR" dirty="0" err="1" smtClean="0">
                <a:solidFill>
                  <a:srgbClr val="002060"/>
                </a:solidFill>
              </a:rPr>
              <a:t>start</a:t>
            </a:r>
            <a:r>
              <a:rPr lang="fr-FR" dirty="0" smtClean="0">
                <a:solidFill>
                  <a:srgbClr val="002060"/>
                </a:solidFill>
              </a:rPr>
              <a:t>=copier(</a:t>
            </a:r>
            <a:r>
              <a:rPr lang="fr-FR" dirty="0" err="1" smtClean="0">
                <a:solidFill>
                  <a:srgbClr val="002060"/>
                </a:solidFill>
              </a:rPr>
              <a:t>V.start</a:t>
            </a:r>
            <a:r>
              <a:rPr lang="fr-FR" dirty="0" smtClean="0">
                <a:solidFill>
                  <a:srgbClr val="002060"/>
                </a:solidFill>
              </a:rPr>
              <a:t>);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}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return *</a:t>
            </a:r>
            <a:r>
              <a:rPr lang="fr-FR" dirty="0" err="1" smtClean="0">
                <a:solidFill>
                  <a:srgbClr val="002060"/>
                </a:solidFill>
              </a:rPr>
              <a:t>this</a:t>
            </a:r>
            <a:r>
              <a:rPr lang="fr-FR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}</a:t>
            </a:r>
          </a:p>
          <a:p>
            <a:pPr>
              <a:buNone/>
            </a:pPr>
            <a:endParaRPr lang="fr-FR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5D8A-28F5-4179-843B-2B2C379407C0}" type="slidenum">
              <a:rPr lang="fr-FR" smtClean="0"/>
              <a:pPr/>
              <a:t>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C++ - F.CHAKER - M1 Actuariat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4800600"/>
          </a:xfrm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Fonction amie : </a:t>
            </a:r>
          </a:p>
          <a:p>
            <a:pPr>
              <a:buNone/>
            </a:pP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friend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ostream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&amp; operator&lt;&lt;(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ostream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&amp;,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Vecteur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&amp;)</a:t>
            </a:r>
          </a:p>
          <a:p>
            <a:pPr>
              <a:buNone/>
            </a:pPr>
            <a:endParaRPr lang="fr-F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Définition</a:t>
            </a:r>
          </a:p>
          <a:p>
            <a:pPr>
              <a:buNone/>
            </a:pP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ostream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&amp; operator&lt;&lt;(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ostream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&amp; out,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Vecteur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&amp; V)</a:t>
            </a:r>
          </a:p>
          <a:p>
            <a:pPr>
              <a:buNone/>
            </a:pP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fr-F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Exercice</a:t>
            </a:r>
            <a:r>
              <a:rPr lang="fr-F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: Programmer cet opérateur</a:t>
            </a:r>
            <a:endParaRPr lang="fr-FR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028384" cy="1143000"/>
          </a:xfrm>
        </p:spPr>
        <p:txBody>
          <a:bodyPr>
            <a:normAutofit/>
          </a:bodyPr>
          <a:lstStyle/>
          <a:p>
            <a:r>
              <a:rPr lang="fr-FR" sz="3600" b="1" dirty="0" smtClean="0"/>
              <a:t>Surcharger l’opérateur &lt;&lt;</a:t>
            </a:r>
            <a:endParaRPr lang="fr-FR" sz="3600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5D8A-28F5-4179-843B-2B2C379407C0}" type="slidenum">
              <a:rPr lang="fr-FR" smtClean="0"/>
              <a:pPr/>
              <a:t>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C++ - F.CHAKER - M1 Actuariat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796752"/>
            <a:ext cx="7498080" cy="4800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ostream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&amp; operator&lt;&lt;(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ostream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&amp; out,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Vecteur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&amp; V)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buNone/>
            </a:pPr>
            <a:r>
              <a:rPr lang="fr-FR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noeud</a:t>
            </a:r>
            <a:r>
              <a:rPr lang="fr-F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*</a:t>
            </a:r>
            <a:r>
              <a:rPr lang="fr-FR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tmp</a:t>
            </a:r>
            <a:r>
              <a:rPr lang="fr-F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fr-FR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V.start</a:t>
            </a:r>
            <a:r>
              <a:rPr lang="fr-F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cout&lt;&lt;"[";</a:t>
            </a:r>
          </a:p>
          <a:p>
            <a:pPr>
              <a:buNone/>
            </a:pPr>
            <a:r>
              <a:rPr lang="fr-FR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while</a:t>
            </a:r>
            <a:r>
              <a:rPr lang="fr-F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fr-FR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tmp</a:t>
            </a:r>
            <a:r>
              <a:rPr lang="fr-F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!=NULL)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{out&lt;&lt; </a:t>
            </a:r>
            <a:r>
              <a:rPr lang="fr-FR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tmp</a:t>
            </a:r>
            <a:r>
              <a:rPr lang="fr-F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-&gt;sommet &lt;&lt;",";</a:t>
            </a:r>
          </a:p>
          <a:p>
            <a:pPr>
              <a:buNone/>
            </a:pPr>
            <a:r>
              <a:rPr lang="fr-FR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tmp</a:t>
            </a:r>
            <a:r>
              <a:rPr lang="fr-F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fr-FR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tmp</a:t>
            </a:r>
            <a:r>
              <a:rPr lang="fr-F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-&gt;</a:t>
            </a:r>
            <a:r>
              <a:rPr lang="fr-FR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suiv</a:t>
            </a:r>
            <a:r>
              <a:rPr lang="fr-F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out&lt;&lt;"]"&lt;&lt;</a:t>
            </a:r>
            <a:r>
              <a:rPr lang="fr-FR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endl</a:t>
            </a:r>
            <a:r>
              <a:rPr lang="fr-F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return out;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buNone/>
            </a:pPr>
            <a:endParaRPr lang="fr-FR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fr-FR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028384" cy="1143000"/>
          </a:xfrm>
        </p:spPr>
        <p:txBody>
          <a:bodyPr>
            <a:normAutofit/>
          </a:bodyPr>
          <a:lstStyle/>
          <a:p>
            <a:r>
              <a:rPr lang="fr-FR" sz="3600" b="1" dirty="0" smtClean="0"/>
              <a:t>Surcharger l’opérateur &lt;&lt;</a:t>
            </a:r>
            <a:endParaRPr lang="fr-FR" sz="3600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5D8A-28F5-4179-843B-2B2C379407C0}" type="slidenum">
              <a:rPr lang="fr-FR" smtClean="0"/>
              <a:pPr/>
              <a:t>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C++ - F.CHAKER - M1 Actuariat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600" y="-243408"/>
            <a:ext cx="8172400" cy="1143000"/>
          </a:xfrm>
        </p:spPr>
        <p:txBody>
          <a:bodyPr>
            <a:noAutofit/>
          </a:bodyPr>
          <a:lstStyle/>
          <a:p>
            <a:r>
              <a:rPr lang="fr-FR" sz="3200" b="1" dirty="0" smtClean="0"/>
              <a:t>Exemple d’utilisation de la classe Vecteur :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568" y="764704"/>
            <a:ext cx="3856472" cy="59046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#</a:t>
            </a:r>
            <a:r>
              <a:rPr lang="fr-FR" sz="1400" dirty="0" err="1" smtClean="0">
                <a:solidFill>
                  <a:srgbClr val="002060"/>
                </a:solidFill>
              </a:rPr>
              <a:t>include</a:t>
            </a:r>
            <a:r>
              <a:rPr lang="fr-FR" sz="1400" dirty="0" smtClean="0">
                <a:solidFill>
                  <a:srgbClr val="002060"/>
                </a:solidFill>
              </a:rPr>
              <a:t>"</a:t>
            </a:r>
            <a:r>
              <a:rPr lang="fr-FR" sz="1400" dirty="0" err="1" smtClean="0">
                <a:solidFill>
                  <a:srgbClr val="002060"/>
                </a:solidFill>
              </a:rPr>
              <a:t>vecteur_liste.h</a:t>
            </a:r>
            <a:r>
              <a:rPr lang="fr-FR" sz="1400" dirty="0" smtClean="0">
                <a:solidFill>
                  <a:srgbClr val="002060"/>
                </a:solidFill>
              </a:rPr>
              <a:t>"</a:t>
            </a:r>
          </a:p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#</a:t>
            </a:r>
            <a:r>
              <a:rPr lang="fr-FR" sz="1400" dirty="0" err="1" smtClean="0">
                <a:solidFill>
                  <a:srgbClr val="002060"/>
                </a:solidFill>
              </a:rPr>
              <a:t>include</a:t>
            </a:r>
            <a:r>
              <a:rPr lang="fr-FR" sz="1400" dirty="0" smtClean="0">
                <a:solidFill>
                  <a:srgbClr val="002060"/>
                </a:solidFill>
              </a:rPr>
              <a:t>&lt;</a:t>
            </a:r>
            <a:r>
              <a:rPr lang="fr-FR" sz="1400" dirty="0" err="1" smtClean="0">
                <a:solidFill>
                  <a:srgbClr val="002060"/>
                </a:solidFill>
              </a:rPr>
              <a:t>iostream</a:t>
            </a:r>
            <a:r>
              <a:rPr lang="fr-FR" sz="1400" dirty="0" smtClean="0">
                <a:solidFill>
                  <a:srgbClr val="002060"/>
                </a:solidFill>
              </a:rPr>
              <a:t>&gt;</a:t>
            </a:r>
          </a:p>
          <a:p>
            <a:pPr>
              <a:buNone/>
            </a:pPr>
            <a:r>
              <a:rPr lang="fr-FR" sz="1400" dirty="0" err="1" smtClean="0">
                <a:solidFill>
                  <a:srgbClr val="002060"/>
                </a:solidFill>
              </a:rPr>
              <a:t>using</a:t>
            </a:r>
            <a:r>
              <a:rPr lang="fr-FR" sz="1400" dirty="0" smtClean="0">
                <a:solidFill>
                  <a:srgbClr val="002060"/>
                </a:solidFill>
              </a:rPr>
              <a:t> </a:t>
            </a:r>
            <a:r>
              <a:rPr lang="fr-FR" sz="1400" dirty="0" err="1" smtClean="0">
                <a:solidFill>
                  <a:srgbClr val="002060"/>
                </a:solidFill>
              </a:rPr>
              <a:t>namespace</a:t>
            </a:r>
            <a:r>
              <a:rPr lang="fr-FR" sz="1400" dirty="0" smtClean="0">
                <a:solidFill>
                  <a:srgbClr val="002060"/>
                </a:solidFill>
              </a:rPr>
              <a:t> </a:t>
            </a:r>
            <a:r>
              <a:rPr lang="fr-FR" sz="1400" dirty="0" err="1" smtClean="0">
                <a:solidFill>
                  <a:srgbClr val="002060"/>
                </a:solidFill>
              </a:rPr>
              <a:t>std</a:t>
            </a:r>
            <a:r>
              <a:rPr lang="fr-FR" sz="1400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fr-FR" sz="1400" dirty="0" err="1" smtClean="0">
                <a:solidFill>
                  <a:srgbClr val="002060"/>
                </a:solidFill>
              </a:rPr>
              <a:t>int</a:t>
            </a:r>
            <a:r>
              <a:rPr lang="fr-FR" sz="1400" dirty="0" smtClean="0">
                <a:solidFill>
                  <a:srgbClr val="002060"/>
                </a:solidFill>
              </a:rPr>
              <a:t> main()</a:t>
            </a:r>
          </a:p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{</a:t>
            </a:r>
          </a:p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Vecteur V1,V3;</a:t>
            </a:r>
            <a:r>
              <a:rPr lang="fr-FR" sz="1400" dirty="0" smtClean="0">
                <a:solidFill>
                  <a:srgbClr val="00B050"/>
                </a:solidFill>
              </a:rPr>
              <a:t> //appel du constructeur par défaut</a:t>
            </a:r>
          </a:p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cout&lt;&lt;</a:t>
            </a:r>
            <a:r>
              <a:rPr lang="fr-FR" sz="1400" dirty="0" smtClean="0">
                <a:solidFill>
                  <a:srgbClr val="FF0000"/>
                </a:solidFill>
              </a:rPr>
              <a:t>"donner la taille de votre liste"</a:t>
            </a:r>
            <a:r>
              <a:rPr lang="fr-FR" sz="1400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fr-FR" sz="1400" dirty="0" err="1" smtClean="0">
                <a:solidFill>
                  <a:srgbClr val="002060"/>
                </a:solidFill>
              </a:rPr>
              <a:t>int</a:t>
            </a:r>
            <a:r>
              <a:rPr lang="fr-FR" sz="1400" dirty="0" smtClean="0">
                <a:solidFill>
                  <a:srgbClr val="002060"/>
                </a:solidFill>
              </a:rPr>
              <a:t> N;  double valeur;</a:t>
            </a:r>
          </a:p>
          <a:p>
            <a:pPr>
              <a:buNone/>
            </a:pPr>
            <a:r>
              <a:rPr lang="fr-FR" sz="1400" dirty="0" err="1" smtClean="0">
                <a:solidFill>
                  <a:srgbClr val="002060"/>
                </a:solidFill>
              </a:rPr>
              <a:t>cin</a:t>
            </a:r>
            <a:r>
              <a:rPr lang="fr-FR" sz="1400" dirty="0" smtClean="0">
                <a:solidFill>
                  <a:srgbClr val="002060"/>
                </a:solidFill>
              </a:rPr>
              <a:t>&gt;&gt;N;</a:t>
            </a:r>
          </a:p>
          <a:p>
            <a:pPr algn="just"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cout&lt;&lt;</a:t>
            </a:r>
            <a:r>
              <a:rPr lang="fr-FR" sz="1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"</a:t>
            </a:r>
            <a:r>
              <a:rPr lang="fr-FR" sz="1400" dirty="0" smtClean="0">
                <a:solidFill>
                  <a:srgbClr val="FF0000"/>
                </a:solidFill>
              </a:rPr>
              <a:t>Saisie des valeurs de la liste"</a:t>
            </a:r>
            <a:r>
              <a:rPr lang="fr-FR" sz="1400" dirty="0" smtClean="0">
                <a:solidFill>
                  <a:srgbClr val="002060"/>
                </a:solidFill>
              </a:rPr>
              <a:t>&lt;&lt;</a:t>
            </a:r>
            <a:r>
              <a:rPr lang="fr-FR" sz="1400" dirty="0" err="1" smtClean="0">
                <a:solidFill>
                  <a:srgbClr val="002060"/>
                </a:solidFill>
              </a:rPr>
              <a:t>endl</a:t>
            </a:r>
            <a:r>
              <a:rPr lang="fr-FR" sz="1400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for (</a:t>
            </a:r>
            <a:r>
              <a:rPr lang="fr-FR" sz="1400" dirty="0" err="1" smtClean="0">
                <a:solidFill>
                  <a:srgbClr val="002060"/>
                </a:solidFill>
              </a:rPr>
              <a:t>int</a:t>
            </a:r>
            <a:r>
              <a:rPr lang="fr-FR" sz="1400" dirty="0" smtClean="0">
                <a:solidFill>
                  <a:srgbClr val="002060"/>
                </a:solidFill>
              </a:rPr>
              <a:t> i=1;i&lt;=</a:t>
            </a:r>
            <a:r>
              <a:rPr lang="fr-FR" sz="1400" dirty="0" err="1" smtClean="0">
                <a:solidFill>
                  <a:srgbClr val="002060"/>
                </a:solidFill>
              </a:rPr>
              <a:t>N;i</a:t>
            </a:r>
            <a:r>
              <a:rPr lang="fr-FR" sz="1400" dirty="0" smtClean="0">
                <a:solidFill>
                  <a:srgbClr val="002060"/>
                </a:solidFill>
              </a:rPr>
              <a:t>++)</a:t>
            </a:r>
          </a:p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{cout&lt;&lt;</a:t>
            </a:r>
            <a:r>
              <a:rPr lang="fr-FR" sz="1400" dirty="0" smtClean="0">
                <a:solidFill>
                  <a:srgbClr val="FF0000"/>
                </a:solidFill>
              </a:rPr>
              <a:t>"Donner la "</a:t>
            </a:r>
            <a:r>
              <a:rPr lang="fr-FR" sz="1400" dirty="0" smtClean="0">
                <a:solidFill>
                  <a:srgbClr val="002060"/>
                </a:solidFill>
              </a:rPr>
              <a:t>&lt;&lt; i &lt;&lt;</a:t>
            </a:r>
            <a:r>
              <a:rPr lang="fr-FR" sz="1400" dirty="0" smtClean="0">
                <a:solidFill>
                  <a:srgbClr val="FF0000"/>
                </a:solidFill>
              </a:rPr>
              <a:t>" </a:t>
            </a:r>
            <a:r>
              <a:rPr lang="fr-FR" sz="1400" dirty="0" err="1" smtClean="0">
                <a:solidFill>
                  <a:srgbClr val="FF0000"/>
                </a:solidFill>
              </a:rPr>
              <a:t>eme</a:t>
            </a:r>
            <a:r>
              <a:rPr lang="fr-FR" sz="1400" dirty="0" smtClean="0">
                <a:solidFill>
                  <a:srgbClr val="FF0000"/>
                </a:solidFill>
              </a:rPr>
              <a:t> valeur"</a:t>
            </a:r>
            <a:r>
              <a:rPr lang="fr-FR" sz="1400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fr-FR" sz="1400" dirty="0" err="1" smtClean="0">
                <a:solidFill>
                  <a:srgbClr val="002060"/>
                </a:solidFill>
              </a:rPr>
              <a:t>cin</a:t>
            </a:r>
            <a:r>
              <a:rPr lang="fr-FR" sz="1400" dirty="0" smtClean="0">
                <a:solidFill>
                  <a:srgbClr val="002060"/>
                </a:solidFill>
              </a:rPr>
              <a:t>&gt;&gt;valeur;</a:t>
            </a:r>
          </a:p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V1.ajouter(valeur); </a:t>
            </a:r>
            <a:r>
              <a:rPr lang="fr-FR" sz="1400" dirty="0" smtClean="0">
                <a:solidFill>
                  <a:srgbClr val="00B050"/>
                </a:solidFill>
              </a:rPr>
              <a:t>// ou V1[i]=valeur;  mais</a:t>
            </a:r>
            <a:r>
              <a:rPr lang="fr-FR" sz="1400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fr-FR" sz="1400" dirty="0" smtClean="0">
                <a:solidFill>
                  <a:srgbClr val="00B050"/>
                </a:solidFill>
              </a:rPr>
              <a:t>// attention les valeurs sont stockées en ordre //inverse : premier saisi sera le dernier de la //liste</a:t>
            </a:r>
          </a:p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}</a:t>
            </a:r>
          </a:p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cout&lt;&lt;</a:t>
            </a:r>
            <a:r>
              <a:rPr lang="fr-FR" sz="1400" dirty="0" smtClean="0">
                <a:solidFill>
                  <a:srgbClr val="FF0000"/>
                </a:solidFill>
              </a:rPr>
              <a:t>"Affichage de la liste </a:t>
            </a:r>
            <a:r>
              <a:rPr lang="fr-FR" sz="1400" dirty="0" err="1" smtClean="0">
                <a:solidFill>
                  <a:srgbClr val="FF0000"/>
                </a:solidFill>
              </a:rPr>
              <a:t>creee</a:t>
            </a:r>
            <a:r>
              <a:rPr lang="fr-FR" sz="1400" dirty="0" smtClean="0">
                <a:solidFill>
                  <a:srgbClr val="FF0000"/>
                </a:solidFill>
              </a:rPr>
              <a:t> :"</a:t>
            </a:r>
            <a:r>
              <a:rPr lang="fr-FR" sz="1400" dirty="0" smtClean="0">
                <a:solidFill>
                  <a:srgbClr val="002060"/>
                </a:solidFill>
              </a:rPr>
              <a:t>&lt;&lt;</a:t>
            </a:r>
            <a:r>
              <a:rPr lang="fr-FR" sz="1400" dirty="0" err="1" smtClean="0">
                <a:solidFill>
                  <a:srgbClr val="002060"/>
                </a:solidFill>
              </a:rPr>
              <a:t>endl</a:t>
            </a:r>
            <a:r>
              <a:rPr lang="fr-FR" sz="1400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cout&lt;&lt;V1; </a:t>
            </a:r>
            <a:r>
              <a:rPr lang="fr-FR" sz="1200" dirty="0" smtClean="0">
                <a:solidFill>
                  <a:srgbClr val="002060"/>
                </a:solidFill>
              </a:rPr>
              <a:t> </a:t>
            </a:r>
            <a:r>
              <a:rPr lang="fr-FR" sz="1200" dirty="0" smtClean="0">
                <a:solidFill>
                  <a:srgbClr val="00B050"/>
                </a:solidFill>
              </a:rPr>
              <a:t>// grâce à la surcharge de l’opérateur &lt;&lt;</a:t>
            </a:r>
            <a:endParaRPr lang="fr-FR" sz="1400" dirty="0" smtClean="0">
              <a:solidFill>
                <a:srgbClr val="00206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004048" y="764704"/>
            <a:ext cx="3995937" cy="59046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Vecteur V2=V1;  </a:t>
            </a:r>
            <a:r>
              <a:rPr lang="fr-FR" sz="1400" dirty="0" smtClean="0">
                <a:solidFill>
                  <a:srgbClr val="00B050"/>
                </a:solidFill>
              </a:rPr>
              <a:t>//appel au constructeur de recopie</a:t>
            </a:r>
          </a:p>
          <a:p>
            <a:pPr>
              <a:buNone/>
            </a:pPr>
            <a:endParaRPr lang="fr-FR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cout&lt;&lt;</a:t>
            </a:r>
            <a:r>
              <a:rPr lang="fr-FR" sz="1400" dirty="0" smtClean="0">
                <a:solidFill>
                  <a:srgbClr val="FF0000"/>
                </a:solidFill>
              </a:rPr>
              <a:t>"La liste copiée avec le constructeur de recopie est :"</a:t>
            </a:r>
            <a:r>
              <a:rPr lang="fr-FR" sz="1400" dirty="0" smtClean="0">
                <a:solidFill>
                  <a:srgbClr val="002060"/>
                </a:solidFill>
              </a:rPr>
              <a:t>&lt;&lt;</a:t>
            </a:r>
            <a:r>
              <a:rPr lang="fr-FR" sz="1400" dirty="0" err="1" smtClean="0">
                <a:solidFill>
                  <a:srgbClr val="002060"/>
                </a:solidFill>
              </a:rPr>
              <a:t>endl</a:t>
            </a:r>
            <a:r>
              <a:rPr lang="fr-FR" sz="1400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cout&lt;&lt;V2;</a:t>
            </a:r>
          </a:p>
          <a:p>
            <a:pPr>
              <a:buNone/>
            </a:pPr>
            <a:endParaRPr lang="fr-FR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cout&lt;&lt;"Donner l'indice de l'élément à afficher";</a:t>
            </a:r>
          </a:p>
          <a:p>
            <a:pPr>
              <a:buNone/>
            </a:pPr>
            <a:r>
              <a:rPr lang="fr-FR" sz="1400" dirty="0" err="1" smtClean="0">
                <a:solidFill>
                  <a:srgbClr val="002060"/>
                </a:solidFill>
              </a:rPr>
              <a:t>int</a:t>
            </a:r>
            <a:r>
              <a:rPr lang="fr-FR" sz="1400" dirty="0" smtClean="0">
                <a:solidFill>
                  <a:srgbClr val="002060"/>
                </a:solidFill>
              </a:rPr>
              <a:t> indice;</a:t>
            </a:r>
          </a:p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double val;</a:t>
            </a:r>
          </a:p>
          <a:p>
            <a:pPr>
              <a:buNone/>
            </a:pPr>
            <a:r>
              <a:rPr lang="fr-FR" sz="1400" dirty="0" err="1" smtClean="0">
                <a:solidFill>
                  <a:srgbClr val="002060"/>
                </a:solidFill>
              </a:rPr>
              <a:t>cin</a:t>
            </a:r>
            <a:r>
              <a:rPr lang="fr-FR" sz="1400" dirty="0" smtClean="0">
                <a:solidFill>
                  <a:srgbClr val="002060"/>
                </a:solidFill>
              </a:rPr>
              <a:t>&gt;&gt;indice;</a:t>
            </a:r>
          </a:p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val=V1.</a:t>
            </a:r>
            <a:r>
              <a:rPr lang="fr-FR" sz="1400" dirty="0" err="1" smtClean="0">
                <a:solidFill>
                  <a:srgbClr val="002060"/>
                </a:solidFill>
              </a:rPr>
              <a:t>read_element</a:t>
            </a:r>
            <a:r>
              <a:rPr lang="fr-FR" sz="1400" dirty="0" smtClean="0">
                <a:solidFill>
                  <a:srgbClr val="002060"/>
                </a:solidFill>
              </a:rPr>
              <a:t>(indice);</a:t>
            </a:r>
          </a:p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if(val!=0)</a:t>
            </a:r>
          </a:p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cout&lt;&lt;</a:t>
            </a:r>
            <a:r>
              <a:rPr lang="fr-FR" sz="1400" dirty="0" smtClean="0">
                <a:solidFill>
                  <a:srgbClr val="FF0000"/>
                </a:solidFill>
              </a:rPr>
              <a:t>"L'</a:t>
            </a:r>
            <a:r>
              <a:rPr lang="fr-FR" sz="1400" dirty="0" err="1" smtClean="0">
                <a:solidFill>
                  <a:srgbClr val="FF0000"/>
                </a:solidFill>
              </a:rPr>
              <a:t>element</a:t>
            </a:r>
            <a:r>
              <a:rPr lang="fr-FR" sz="1400" dirty="0" smtClean="0">
                <a:solidFill>
                  <a:srgbClr val="FF0000"/>
                </a:solidFill>
              </a:rPr>
              <a:t> qui se trouve à l'indice "</a:t>
            </a:r>
            <a:r>
              <a:rPr lang="fr-FR" sz="1400" dirty="0" smtClean="0">
                <a:solidFill>
                  <a:srgbClr val="002060"/>
                </a:solidFill>
              </a:rPr>
              <a:t>&lt;&lt; indice &lt;&lt;</a:t>
            </a:r>
            <a:r>
              <a:rPr lang="fr-FR" sz="1400" dirty="0" smtClean="0">
                <a:solidFill>
                  <a:srgbClr val="FF0000"/>
                </a:solidFill>
              </a:rPr>
              <a:t>" est égal à :"</a:t>
            </a:r>
            <a:r>
              <a:rPr lang="fr-FR" sz="1400" dirty="0" smtClean="0">
                <a:solidFill>
                  <a:srgbClr val="002060"/>
                </a:solidFill>
              </a:rPr>
              <a:t>&lt;&lt; val&lt;&lt;</a:t>
            </a:r>
            <a:r>
              <a:rPr lang="fr-FR" sz="1400" dirty="0" err="1" smtClean="0">
                <a:solidFill>
                  <a:srgbClr val="002060"/>
                </a:solidFill>
              </a:rPr>
              <a:t>endl</a:t>
            </a:r>
            <a:r>
              <a:rPr lang="fr-FR" sz="1400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endParaRPr lang="fr-FR" sz="1400" dirty="0" smtClean="0">
              <a:solidFill>
                <a:srgbClr val="002060"/>
              </a:solidFill>
            </a:endParaRPr>
          </a:p>
          <a:p>
            <a:r>
              <a:rPr lang="fr-FR" sz="1400" dirty="0" smtClean="0">
                <a:solidFill>
                  <a:srgbClr val="002060"/>
                </a:solidFill>
              </a:rPr>
              <a:t>V3=V1; </a:t>
            </a:r>
            <a:r>
              <a:rPr lang="fr-FR" sz="1400" dirty="0" smtClean="0">
                <a:solidFill>
                  <a:srgbClr val="00B050"/>
                </a:solidFill>
              </a:rPr>
              <a:t>// grâce à la surcharge de l’opérateur =</a:t>
            </a:r>
            <a:endParaRPr lang="fr-FR" sz="1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cout&lt;&lt;</a:t>
            </a:r>
            <a:r>
              <a:rPr lang="fr-FR" sz="1400" dirty="0" smtClean="0">
                <a:solidFill>
                  <a:srgbClr val="FF0000"/>
                </a:solidFill>
              </a:rPr>
              <a:t>"Le vecteur V3 obtenu a travers une </a:t>
            </a:r>
            <a:r>
              <a:rPr lang="fr-FR" sz="1400" dirty="0" err="1" smtClean="0">
                <a:solidFill>
                  <a:srgbClr val="FF0000"/>
                </a:solidFill>
              </a:rPr>
              <a:t>operation</a:t>
            </a:r>
            <a:r>
              <a:rPr lang="fr-FR" sz="1400" dirty="0" smtClean="0">
                <a:solidFill>
                  <a:srgbClr val="FF0000"/>
                </a:solidFill>
              </a:rPr>
              <a:t> d'affectation  :"</a:t>
            </a:r>
            <a:r>
              <a:rPr lang="fr-FR" sz="1400" dirty="0" smtClean="0">
                <a:solidFill>
                  <a:srgbClr val="002060"/>
                </a:solidFill>
              </a:rPr>
              <a:t>&lt;&lt;</a:t>
            </a:r>
            <a:r>
              <a:rPr lang="fr-FR" sz="1400" dirty="0" err="1" smtClean="0">
                <a:solidFill>
                  <a:srgbClr val="002060"/>
                </a:solidFill>
              </a:rPr>
              <a:t>endl</a:t>
            </a:r>
            <a:r>
              <a:rPr lang="fr-FR" sz="1400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cout&lt;&lt;V3;</a:t>
            </a:r>
          </a:p>
          <a:p>
            <a:pPr>
              <a:buNone/>
            </a:pPr>
            <a:endParaRPr lang="fr-FR" sz="1400" dirty="0" smtClean="0">
              <a:solidFill>
                <a:srgbClr val="002060"/>
              </a:solidFill>
            </a:endParaRPr>
          </a:p>
          <a:p>
            <a:r>
              <a:rPr lang="fr-FR" sz="1400" dirty="0" smtClean="0">
                <a:solidFill>
                  <a:srgbClr val="002060"/>
                </a:solidFill>
              </a:rPr>
              <a:t>V3[8]=3.1;   </a:t>
            </a:r>
            <a:r>
              <a:rPr lang="fr-FR" sz="1400" dirty="0" smtClean="0">
                <a:solidFill>
                  <a:srgbClr val="00B050"/>
                </a:solidFill>
              </a:rPr>
              <a:t>// grâce à la surcharge de l’opérateur [ ] </a:t>
            </a:r>
            <a:endParaRPr lang="fr-FR" sz="16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fr-FR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cout&lt;&lt;</a:t>
            </a:r>
            <a:r>
              <a:rPr lang="fr-FR" sz="1400" dirty="0" smtClean="0">
                <a:solidFill>
                  <a:srgbClr val="FF0000"/>
                </a:solidFill>
              </a:rPr>
              <a:t>"La nouvelle liste est :"</a:t>
            </a:r>
            <a:r>
              <a:rPr lang="fr-FR" sz="1400" dirty="0" smtClean="0">
                <a:solidFill>
                  <a:srgbClr val="002060"/>
                </a:solidFill>
              </a:rPr>
              <a:t>&lt;&lt; V3&lt;&lt;</a:t>
            </a:r>
            <a:r>
              <a:rPr lang="fr-FR" sz="1400" dirty="0" err="1" smtClean="0">
                <a:solidFill>
                  <a:srgbClr val="002060"/>
                </a:solidFill>
              </a:rPr>
              <a:t>endl</a:t>
            </a:r>
            <a:r>
              <a:rPr lang="fr-FR" sz="1400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system(</a:t>
            </a:r>
            <a:r>
              <a:rPr lang="fr-FR" sz="1400" dirty="0" smtClean="0">
                <a:solidFill>
                  <a:srgbClr val="FF0000"/>
                </a:solidFill>
              </a:rPr>
              <a:t>"pause"</a:t>
            </a:r>
            <a:r>
              <a:rPr lang="fr-FR" sz="1400" dirty="0" smtClean="0">
                <a:solidFill>
                  <a:srgbClr val="002060"/>
                </a:solidFill>
              </a:rPr>
              <a:t>);</a:t>
            </a:r>
          </a:p>
          <a:p>
            <a:pPr>
              <a:buNone/>
            </a:pPr>
            <a:endParaRPr lang="fr-FR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return 0;</a:t>
            </a:r>
          </a:p>
          <a:p>
            <a:pPr>
              <a:buNone/>
            </a:pPr>
            <a:r>
              <a:rPr lang="fr-FR" sz="1400" dirty="0" smtClean="0">
                <a:solidFill>
                  <a:srgbClr val="002060"/>
                </a:solidFill>
              </a:rPr>
              <a:t>}</a:t>
            </a:r>
            <a:endParaRPr lang="fr-FR" sz="4000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5D8A-28F5-4179-843B-2B2C379407C0}" type="slidenum">
              <a:rPr lang="fr-FR" smtClean="0"/>
              <a:pPr/>
              <a:t>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C++ - F.CHAKER - M1 Actuariat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600" y="-171400"/>
            <a:ext cx="7962088" cy="1143000"/>
          </a:xfrm>
        </p:spPr>
        <p:txBody>
          <a:bodyPr>
            <a:noAutofit/>
          </a:bodyPr>
          <a:lstStyle/>
          <a:p>
            <a:r>
              <a:rPr lang="fr-FR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Une nouvelle définition de la classe Vecteur</a:t>
            </a:r>
            <a:endParaRPr lang="fr-FR" sz="2600" b="1" dirty="0">
              <a:solidFill>
                <a:schemeClr val="tx2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7624" y="716632"/>
            <a:ext cx="749808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1600" b="1" dirty="0" err="1" smtClean="0">
                <a:solidFill>
                  <a:srgbClr val="002060"/>
                </a:solidFill>
              </a:rPr>
              <a:t>struct</a:t>
            </a:r>
            <a:r>
              <a:rPr lang="fr-FR" sz="1600" b="1" dirty="0" smtClean="0">
                <a:solidFill>
                  <a:srgbClr val="002060"/>
                </a:solidFill>
              </a:rPr>
              <a:t> </a:t>
            </a:r>
            <a:r>
              <a:rPr lang="fr-FR" sz="1600" b="1" dirty="0" err="1" smtClean="0">
                <a:solidFill>
                  <a:srgbClr val="002060"/>
                </a:solidFill>
              </a:rPr>
              <a:t>noeud</a:t>
            </a:r>
            <a:r>
              <a:rPr lang="fr-FR" sz="1600" b="1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</a:rPr>
              <a:t>{ double sommet;</a:t>
            </a:r>
          </a:p>
          <a:p>
            <a:pPr>
              <a:buNone/>
            </a:pPr>
            <a:r>
              <a:rPr lang="fr-FR" sz="1600" b="1" dirty="0" err="1" smtClean="0">
                <a:solidFill>
                  <a:srgbClr val="002060"/>
                </a:solidFill>
              </a:rPr>
              <a:t>noeud</a:t>
            </a:r>
            <a:r>
              <a:rPr lang="fr-FR" sz="1600" b="1" dirty="0" smtClean="0">
                <a:solidFill>
                  <a:srgbClr val="002060"/>
                </a:solidFill>
              </a:rPr>
              <a:t> * </a:t>
            </a:r>
            <a:r>
              <a:rPr lang="fr-FR" sz="1600" b="1" dirty="0" err="1" smtClean="0">
                <a:solidFill>
                  <a:srgbClr val="002060"/>
                </a:solidFill>
              </a:rPr>
              <a:t>suiv</a:t>
            </a:r>
            <a:r>
              <a:rPr lang="fr-FR" sz="1600" b="1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</a:rPr>
              <a:t>};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</a:rPr>
              <a:t>class Vecteur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</a:rPr>
              <a:t>{  </a:t>
            </a:r>
            <a:r>
              <a:rPr lang="fr-FR" sz="1600" b="1" dirty="0" err="1" smtClean="0">
                <a:solidFill>
                  <a:srgbClr val="002060"/>
                </a:solidFill>
              </a:rPr>
              <a:t>int</a:t>
            </a:r>
            <a:r>
              <a:rPr lang="fr-FR" sz="1600" b="1" dirty="0" smtClean="0">
                <a:solidFill>
                  <a:srgbClr val="002060"/>
                </a:solidFill>
              </a:rPr>
              <a:t> </a:t>
            </a:r>
            <a:r>
              <a:rPr lang="fr-FR" sz="1600" b="1" dirty="0" err="1" smtClean="0">
                <a:solidFill>
                  <a:srgbClr val="002060"/>
                </a:solidFill>
              </a:rPr>
              <a:t>_taille</a:t>
            </a:r>
            <a:r>
              <a:rPr lang="fr-FR" sz="1600" b="1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fr-FR" sz="1600" b="1" dirty="0" err="1" smtClean="0">
                <a:solidFill>
                  <a:srgbClr val="002060"/>
                </a:solidFill>
              </a:rPr>
              <a:t>noeud</a:t>
            </a:r>
            <a:r>
              <a:rPr lang="fr-FR" sz="1600" b="1" dirty="0" smtClean="0">
                <a:solidFill>
                  <a:srgbClr val="002060"/>
                </a:solidFill>
              </a:rPr>
              <a:t> * </a:t>
            </a:r>
            <a:r>
              <a:rPr lang="fr-FR" sz="1600" b="1" dirty="0" err="1" smtClean="0">
                <a:solidFill>
                  <a:srgbClr val="002060"/>
                </a:solidFill>
              </a:rPr>
              <a:t>start</a:t>
            </a:r>
            <a:r>
              <a:rPr lang="fr-FR" sz="1600" b="1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</a:rPr>
              <a:t>public: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</a:rPr>
              <a:t>Vecteur();  </a:t>
            </a:r>
            <a:r>
              <a:rPr lang="fr-FR" sz="1600" b="1" dirty="0" smtClean="0">
                <a:solidFill>
                  <a:srgbClr val="00B050"/>
                </a:solidFill>
              </a:rPr>
              <a:t>// constructeur par défaut</a:t>
            </a:r>
            <a:r>
              <a:rPr lang="fr-FR" sz="1600" b="1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</a:rPr>
              <a:t>Vecteur(</a:t>
            </a:r>
            <a:r>
              <a:rPr lang="fr-FR" sz="1600" b="1" dirty="0" err="1" smtClean="0">
                <a:solidFill>
                  <a:srgbClr val="002060"/>
                </a:solidFill>
              </a:rPr>
              <a:t>const</a:t>
            </a:r>
            <a:r>
              <a:rPr lang="fr-FR" sz="1600" b="1" dirty="0" smtClean="0">
                <a:solidFill>
                  <a:srgbClr val="002060"/>
                </a:solidFill>
              </a:rPr>
              <a:t> Vecteur &amp;); </a:t>
            </a:r>
            <a:r>
              <a:rPr lang="fr-FR" sz="1600" b="1" dirty="0" smtClean="0">
                <a:solidFill>
                  <a:srgbClr val="00B050"/>
                </a:solidFill>
              </a:rPr>
              <a:t>/ / constructeur de recopie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</a:rPr>
              <a:t>~Vecteur();   </a:t>
            </a:r>
          </a:p>
          <a:p>
            <a:pPr>
              <a:buNone/>
            </a:pPr>
            <a:r>
              <a:rPr lang="fr-FR" sz="1600" b="1" dirty="0" err="1" smtClean="0">
                <a:solidFill>
                  <a:srgbClr val="002060"/>
                </a:solidFill>
              </a:rPr>
              <a:t>void</a:t>
            </a:r>
            <a:r>
              <a:rPr lang="fr-FR" sz="1600" b="1" dirty="0" smtClean="0">
                <a:solidFill>
                  <a:srgbClr val="002060"/>
                </a:solidFill>
              </a:rPr>
              <a:t> </a:t>
            </a:r>
            <a:r>
              <a:rPr lang="fr-FR" sz="1600" b="1" dirty="0" err="1" smtClean="0">
                <a:solidFill>
                  <a:srgbClr val="002060"/>
                </a:solidFill>
              </a:rPr>
              <a:t>deleteliste</a:t>
            </a:r>
            <a:r>
              <a:rPr lang="fr-FR" sz="1600" b="1" dirty="0" smtClean="0">
                <a:solidFill>
                  <a:srgbClr val="002060"/>
                </a:solidFill>
              </a:rPr>
              <a:t>();</a:t>
            </a:r>
          </a:p>
          <a:p>
            <a:pPr>
              <a:buNone/>
            </a:pPr>
            <a:r>
              <a:rPr lang="fr-FR" sz="1600" b="1" dirty="0" err="1" smtClean="0">
                <a:solidFill>
                  <a:srgbClr val="002060"/>
                </a:solidFill>
              </a:rPr>
              <a:t>void</a:t>
            </a:r>
            <a:r>
              <a:rPr lang="fr-FR" sz="1600" b="1" dirty="0" smtClean="0">
                <a:solidFill>
                  <a:srgbClr val="002060"/>
                </a:solidFill>
              </a:rPr>
              <a:t> ajouter(double);</a:t>
            </a:r>
          </a:p>
          <a:p>
            <a:pPr>
              <a:buNone/>
            </a:pPr>
            <a:r>
              <a:rPr lang="fr-FR" sz="1600" b="1" dirty="0" err="1" smtClean="0">
                <a:solidFill>
                  <a:srgbClr val="002060"/>
                </a:solidFill>
              </a:rPr>
              <a:t>noeud</a:t>
            </a:r>
            <a:r>
              <a:rPr lang="fr-FR" sz="1600" b="1" dirty="0" smtClean="0">
                <a:solidFill>
                  <a:srgbClr val="002060"/>
                </a:solidFill>
              </a:rPr>
              <a:t> * copier(</a:t>
            </a:r>
            <a:r>
              <a:rPr lang="fr-FR" sz="1600" b="1" dirty="0" err="1" smtClean="0">
                <a:solidFill>
                  <a:srgbClr val="002060"/>
                </a:solidFill>
              </a:rPr>
              <a:t>noeud</a:t>
            </a:r>
            <a:r>
              <a:rPr lang="fr-FR" sz="1600" b="1" dirty="0" smtClean="0">
                <a:solidFill>
                  <a:srgbClr val="002060"/>
                </a:solidFill>
              </a:rPr>
              <a:t> *);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</a:rPr>
              <a:t>double </a:t>
            </a:r>
            <a:r>
              <a:rPr lang="fr-FR" sz="1600" b="1" dirty="0" err="1" smtClean="0">
                <a:solidFill>
                  <a:srgbClr val="002060"/>
                </a:solidFill>
              </a:rPr>
              <a:t>read_element</a:t>
            </a:r>
            <a:r>
              <a:rPr lang="fr-FR" sz="1600" b="1" dirty="0" smtClean="0">
                <a:solidFill>
                  <a:srgbClr val="002060"/>
                </a:solidFill>
              </a:rPr>
              <a:t>(</a:t>
            </a:r>
            <a:r>
              <a:rPr lang="fr-FR" sz="1600" b="1" dirty="0" err="1" smtClean="0">
                <a:solidFill>
                  <a:srgbClr val="002060"/>
                </a:solidFill>
              </a:rPr>
              <a:t>int</a:t>
            </a:r>
            <a:r>
              <a:rPr lang="fr-FR" sz="1600" b="1" dirty="0" smtClean="0">
                <a:solidFill>
                  <a:srgbClr val="002060"/>
                </a:solidFill>
              </a:rPr>
              <a:t>);  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</a:rPr>
              <a:t>Vecteur &amp; </a:t>
            </a:r>
            <a:r>
              <a:rPr lang="fr-FR" sz="1600" b="1" dirty="0" err="1" smtClean="0">
                <a:solidFill>
                  <a:srgbClr val="002060"/>
                </a:solidFill>
              </a:rPr>
              <a:t>operator</a:t>
            </a:r>
            <a:r>
              <a:rPr lang="fr-FR" sz="1600" b="1" dirty="0" smtClean="0">
                <a:solidFill>
                  <a:srgbClr val="002060"/>
                </a:solidFill>
              </a:rPr>
              <a:t>=(</a:t>
            </a:r>
            <a:r>
              <a:rPr lang="fr-FR" sz="1600" b="1" dirty="0" err="1" smtClean="0">
                <a:solidFill>
                  <a:srgbClr val="002060"/>
                </a:solidFill>
              </a:rPr>
              <a:t>const</a:t>
            </a:r>
            <a:r>
              <a:rPr lang="fr-FR" sz="1600" b="1" dirty="0" smtClean="0">
                <a:solidFill>
                  <a:srgbClr val="002060"/>
                </a:solidFill>
              </a:rPr>
              <a:t> Vecteur &amp;); </a:t>
            </a:r>
          </a:p>
          <a:p>
            <a:pPr>
              <a:buNone/>
            </a:pPr>
            <a:r>
              <a:rPr lang="fr-FR" sz="1600" b="1" dirty="0" err="1" smtClean="0">
                <a:solidFill>
                  <a:srgbClr val="002060"/>
                </a:solidFill>
              </a:rPr>
              <a:t>friend</a:t>
            </a:r>
            <a:r>
              <a:rPr lang="fr-FR" sz="1600" b="1" dirty="0" smtClean="0">
                <a:solidFill>
                  <a:srgbClr val="002060"/>
                </a:solidFill>
              </a:rPr>
              <a:t> </a:t>
            </a:r>
            <a:r>
              <a:rPr lang="fr-FR" sz="1600" b="1" dirty="0" err="1" smtClean="0">
                <a:solidFill>
                  <a:srgbClr val="002060"/>
                </a:solidFill>
              </a:rPr>
              <a:t>ostream</a:t>
            </a:r>
            <a:r>
              <a:rPr lang="fr-FR" sz="1600" b="1" dirty="0" smtClean="0">
                <a:solidFill>
                  <a:srgbClr val="002060"/>
                </a:solidFill>
              </a:rPr>
              <a:t>&amp; </a:t>
            </a:r>
            <a:r>
              <a:rPr lang="fr-FR" sz="1600" b="1" dirty="0" err="1" smtClean="0">
                <a:solidFill>
                  <a:srgbClr val="002060"/>
                </a:solidFill>
              </a:rPr>
              <a:t>operator</a:t>
            </a:r>
            <a:r>
              <a:rPr lang="fr-FR" sz="1600" b="1" dirty="0" smtClean="0">
                <a:solidFill>
                  <a:srgbClr val="002060"/>
                </a:solidFill>
              </a:rPr>
              <a:t>&lt;&lt;(</a:t>
            </a:r>
            <a:r>
              <a:rPr lang="fr-FR" sz="1600" b="1" dirty="0" err="1" smtClean="0">
                <a:solidFill>
                  <a:srgbClr val="002060"/>
                </a:solidFill>
              </a:rPr>
              <a:t>ostream</a:t>
            </a:r>
            <a:r>
              <a:rPr lang="fr-FR" sz="1600" b="1" dirty="0" smtClean="0">
                <a:solidFill>
                  <a:srgbClr val="002060"/>
                </a:solidFill>
              </a:rPr>
              <a:t> &amp;, Vecteur &amp;);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</a:rPr>
              <a:t>double&amp; </a:t>
            </a:r>
            <a:r>
              <a:rPr lang="fr-FR" sz="1600" b="1" dirty="0" err="1" smtClean="0">
                <a:solidFill>
                  <a:srgbClr val="002060"/>
                </a:solidFill>
              </a:rPr>
              <a:t>operator</a:t>
            </a:r>
            <a:r>
              <a:rPr lang="fr-FR" sz="1600" b="1" dirty="0" smtClean="0">
                <a:solidFill>
                  <a:srgbClr val="002060"/>
                </a:solidFill>
              </a:rPr>
              <a:t> [](</a:t>
            </a:r>
            <a:r>
              <a:rPr lang="fr-FR" sz="1600" b="1" dirty="0" err="1" smtClean="0">
                <a:solidFill>
                  <a:srgbClr val="002060"/>
                </a:solidFill>
              </a:rPr>
              <a:t>int</a:t>
            </a:r>
            <a:r>
              <a:rPr lang="fr-FR" sz="1600" b="1" dirty="0" smtClean="0">
                <a:solidFill>
                  <a:srgbClr val="002060"/>
                </a:solidFill>
              </a:rPr>
              <a:t>);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</a:rPr>
              <a:t>};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5D8A-28F5-4179-843B-2B2C379407C0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C++ - F.CHAKER - M1 Actuariat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Explications :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796752"/>
            <a:ext cx="7498080" cy="4800600"/>
          </a:xfrm>
        </p:spPr>
        <p:txBody>
          <a:bodyPr>
            <a:normAutofit/>
          </a:bodyPr>
          <a:lstStyle/>
          <a:p>
            <a:pPr algn="just"/>
            <a:r>
              <a:rPr lang="fr-FR" sz="2800" dirty="0" smtClean="0">
                <a:solidFill>
                  <a:srgbClr val="002060"/>
                </a:solidFill>
              </a:rPr>
              <a:t> L’idée de base : Stocker les données dans une liste chaînée</a:t>
            </a:r>
          </a:p>
          <a:p>
            <a:pPr algn="just"/>
            <a:r>
              <a:rPr lang="fr-FR" sz="2800" dirty="0" smtClean="0">
                <a:solidFill>
                  <a:srgbClr val="002060"/>
                </a:solidFill>
              </a:rPr>
              <a:t> Le reste de l’interface est pratiquement le même </a:t>
            </a:r>
          </a:p>
          <a:p>
            <a:pPr algn="just"/>
            <a:r>
              <a:rPr lang="fr-FR" sz="2800" dirty="0" smtClean="0">
                <a:solidFill>
                  <a:srgbClr val="002060"/>
                </a:solidFill>
              </a:rPr>
              <a:t> </a:t>
            </a:r>
            <a:r>
              <a:rPr lang="fr-FR" sz="2800" b="1" dirty="0" smtClean="0">
                <a:solidFill>
                  <a:srgbClr val="FF0000"/>
                </a:solidFill>
              </a:rPr>
              <a:t>Note</a:t>
            </a:r>
            <a:r>
              <a:rPr lang="fr-FR" sz="2800" dirty="0" smtClean="0">
                <a:solidFill>
                  <a:srgbClr val="002060"/>
                </a:solidFill>
              </a:rPr>
              <a:t> : Le champs </a:t>
            </a:r>
            <a:r>
              <a:rPr lang="fr-FR" sz="2800" dirty="0" err="1" smtClean="0">
                <a:solidFill>
                  <a:srgbClr val="002060"/>
                </a:solidFill>
              </a:rPr>
              <a:t>_taille</a:t>
            </a:r>
            <a:r>
              <a:rPr lang="fr-FR" sz="2800" dirty="0" smtClean="0">
                <a:solidFill>
                  <a:srgbClr val="002060"/>
                </a:solidFill>
              </a:rPr>
              <a:t> est dans ce cas pas très important </a:t>
            </a:r>
          </a:p>
          <a:p>
            <a:pPr algn="just"/>
            <a:r>
              <a:rPr lang="fr-FR" sz="2800" dirty="0" smtClean="0">
                <a:solidFill>
                  <a:srgbClr val="002060"/>
                </a:solidFill>
              </a:rPr>
              <a:t> Nous pouvons ainsi utiliser </a:t>
            </a:r>
            <a:r>
              <a:rPr lang="fr-FR" sz="2800" b="1" dirty="0" smtClean="0">
                <a:solidFill>
                  <a:srgbClr val="002060"/>
                </a:solidFill>
              </a:rPr>
              <a:t>le constructeur par défaut</a:t>
            </a:r>
            <a:r>
              <a:rPr lang="fr-FR" sz="2800" dirty="0" smtClean="0">
                <a:solidFill>
                  <a:srgbClr val="002060"/>
                </a:solidFill>
              </a:rPr>
              <a:t> (sans arguments).</a:t>
            </a:r>
            <a:endParaRPr lang="fr-FR" sz="2800" dirty="0">
              <a:solidFill>
                <a:srgbClr val="00206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5D8A-28F5-4179-843B-2B2C379407C0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C++ - F.CHAKER - M1 Actuariat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Constructeur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7624" y="1447800"/>
            <a:ext cx="7498080" cy="4800600"/>
          </a:xfrm>
        </p:spPr>
        <p:txBody>
          <a:bodyPr>
            <a:normAutofit/>
          </a:bodyPr>
          <a:lstStyle/>
          <a:p>
            <a:r>
              <a:rPr lang="fr-F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Le rôle du constructeur est de créer une liste vide ! </a:t>
            </a:r>
          </a:p>
          <a:p>
            <a:pPr algn="just"/>
            <a:r>
              <a:rPr lang="fr-F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Pour le moment il n’ y aura pas d’allocation de mémoire </a:t>
            </a:r>
          </a:p>
          <a:p>
            <a:endParaRPr lang="fr-FR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Vecteur:: Vecteur()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{</a:t>
            </a:r>
          </a:p>
          <a:p>
            <a:pPr>
              <a:buNone/>
            </a:pPr>
            <a:r>
              <a:rPr lang="fr-FR" dirty="0" err="1" smtClean="0">
                <a:solidFill>
                  <a:srgbClr val="002060"/>
                </a:solidFill>
              </a:rPr>
              <a:t>this</a:t>
            </a:r>
            <a:r>
              <a:rPr lang="fr-FR" dirty="0" smtClean="0">
                <a:solidFill>
                  <a:srgbClr val="002060"/>
                </a:solidFill>
              </a:rPr>
              <a:t>-&gt;</a:t>
            </a:r>
            <a:r>
              <a:rPr lang="fr-FR" dirty="0" err="1" smtClean="0">
                <a:solidFill>
                  <a:srgbClr val="002060"/>
                </a:solidFill>
              </a:rPr>
              <a:t>_taille</a:t>
            </a:r>
            <a:r>
              <a:rPr lang="fr-FR" dirty="0" smtClean="0">
                <a:solidFill>
                  <a:srgbClr val="002060"/>
                </a:solidFill>
              </a:rPr>
              <a:t>=0;</a:t>
            </a:r>
          </a:p>
          <a:p>
            <a:pPr>
              <a:buNone/>
            </a:pPr>
            <a:r>
              <a:rPr lang="fr-FR" dirty="0" err="1" smtClean="0">
                <a:solidFill>
                  <a:srgbClr val="002060"/>
                </a:solidFill>
              </a:rPr>
              <a:t>this</a:t>
            </a:r>
            <a:r>
              <a:rPr lang="fr-FR" dirty="0" smtClean="0">
                <a:solidFill>
                  <a:srgbClr val="002060"/>
                </a:solidFill>
              </a:rPr>
              <a:t>-&gt;</a:t>
            </a:r>
            <a:r>
              <a:rPr lang="fr-FR" dirty="0" err="1" smtClean="0">
                <a:solidFill>
                  <a:srgbClr val="002060"/>
                </a:solidFill>
              </a:rPr>
              <a:t>start</a:t>
            </a:r>
            <a:r>
              <a:rPr lang="fr-FR" dirty="0" smtClean="0">
                <a:solidFill>
                  <a:srgbClr val="002060"/>
                </a:solidFill>
              </a:rPr>
              <a:t>=NULL;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}</a:t>
            </a:r>
          </a:p>
          <a:p>
            <a:pPr>
              <a:buNone/>
            </a:pPr>
            <a:endParaRPr lang="fr-FR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fr-FR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5D8A-28F5-4179-843B-2B2C379407C0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C++ - F.CHAKER - M1 Actuariat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Destructeur (1/3)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Les </a:t>
            </a:r>
            <a:r>
              <a:rPr lang="en-US" dirty="0" err="1" smtClean="0">
                <a:solidFill>
                  <a:srgbClr val="002060"/>
                </a:solidFill>
              </a:rPr>
              <a:t>données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sont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stockées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da,s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une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liste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chaînée</a:t>
            </a:r>
            <a:r>
              <a:rPr lang="en-US" dirty="0" smtClean="0">
                <a:solidFill>
                  <a:srgbClr val="002060"/>
                </a:solidFill>
              </a:rPr>
              <a:t> (</a:t>
            </a:r>
            <a:r>
              <a:rPr lang="en-US" dirty="0" err="1" smtClean="0">
                <a:solidFill>
                  <a:srgbClr val="002060"/>
                </a:solidFill>
              </a:rPr>
              <a:t>pointée</a:t>
            </a:r>
            <a:r>
              <a:rPr lang="en-US" dirty="0" smtClean="0">
                <a:solidFill>
                  <a:srgbClr val="002060"/>
                </a:solidFill>
              </a:rPr>
              <a:t> par start)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err="1" smtClean="0">
                <a:solidFill>
                  <a:srgbClr val="002060"/>
                </a:solidFill>
              </a:rPr>
              <a:t>Lorsqu’un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vecteur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est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supprimé</a:t>
            </a:r>
            <a:r>
              <a:rPr lang="en-US" dirty="0" smtClean="0">
                <a:solidFill>
                  <a:srgbClr val="002060"/>
                </a:solidFill>
              </a:rPr>
              <a:t>, nous </a:t>
            </a:r>
            <a:r>
              <a:rPr lang="en-US" dirty="0" err="1" smtClean="0">
                <a:solidFill>
                  <a:srgbClr val="002060"/>
                </a:solidFill>
              </a:rPr>
              <a:t>aurons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besoin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alors</a:t>
            </a:r>
            <a:r>
              <a:rPr lang="en-US" dirty="0" smtClean="0">
                <a:solidFill>
                  <a:srgbClr val="002060"/>
                </a:solidFill>
              </a:rPr>
              <a:t> de </a:t>
            </a:r>
            <a:r>
              <a:rPr lang="en-US" dirty="0" err="1" smtClean="0">
                <a:solidFill>
                  <a:srgbClr val="002060"/>
                </a:solidFill>
              </a:rPr>
              <a:t>supprimer</a:t>
            </a:r>
            <a:r>
              <a:rPr lang="en-US" dirty="0" smtClean="0">
                <a:solidFill>
                  <a:srgbClr val="002060"/>
                </a:solidFill>
              </a:rPr>
              <a:t> la </a:t>
            </a:r>
            <a:r>
              <a:rPr lang="en-US" dirty="0" err="1" smtClean="0">
                <a:solidFill>
                  <a:srgbClr val="002060"/>
                </a:solidFill>
              </a:rPr>
              <a:t>liste</a:t>
            </a:r>
            <a:r>
              <a:rPr lang="en-US" dirty="0" smtClean="0">
                <a:solidFill>
                  <a:srgbClr val="002060"/>
                </a:solidFill>
              </a:rPr>
              <a:t> !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(et </a:t>
            </a:r>
            <a:r>
              <a:rPr lang="en-US" dirty="0" err="1" smtClean="0">
                <a:solidFill>
                  <a:srgbClr val="002060"/>
                </a:solidFill>
              </a:rPr>
              <a:t>c’est</a:t>
            </a:r>
            <a:r>
              <a:rPr lang="en-US" dirty="0" smtClean="0">
                <a:solidFill>
                  <a:srgbClr val="002060"/>
                </a:solidFill>
              </a:rPr>
              <a:t> à nous de le faire !! le </a:t>
            </a:r>
            <a:r>
              <a:rPr lang="en-US" dirty="0" err="1" smtClean="0">
                <a:solidFill>
                  <a:srgbClr val="002060"/>
                </a:solidFill>
              </a:rPr>
              <a:t>compilateur</a:t>
            </a:r>
            <a:r>
              <a:rPr lang="en-US" dirty="0" smtClean="0">
                <a:solidFill>
                  <a:srgbClr val="002060"/>
                </a:solidFill>
              </a:rPr>
              <a:t> ne le fait pas à </a:t>
            </a:r>
            <a:r>
              <a:rPr lang="en-US" dirty="0" err="1" smtClean="0">
                <a:solidFill>
                  <a:srgbClr val="002060"/>
                </a:solidFill>
              </a:rPr>
              <a:t>notre</a:t>
            </a:r>
            <a:r>
              <a:rPr lang="en-US" dirty="0" smtClean="0">
                <a:solidFill>
                  <a:srgbClr val="002060"/>
                </a:solidFill>
              </a:rPr>
              <a:t> place !!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Exercice</a:t>
            </a:r>
            <a:r>
              <a:rPr lang="en-US" dirty="0" smtClean="0">
                <a:solidFill>
                  <a:srgbClr val="002060"/>
                </a:solidFill>
              </a:rPr>
              <a:t>:  </a:t>
            </a:r>
            <a:r>
              <a:rPr lang="en-US" dirty="0" err="1" smtClean="0">
                <a:solidFill>
                  <a:srgbClr val="002060"/>
                </a:solidFill>
              </a:rPr>
              <a:t>Ecrire</a:t>
            </a:r>
            <a:r>
              <a:rPr lang="en-US" dirty="0" smtClean="0">
                <a:solidFill>
                  <a:srgbClr val="002060"/>
                </a:solidFill>
              </a:rPr>
              <a:t> le </a:t>
            </a:r>
            <a:r>
              <a:rPr lang="en-US" dirty="0" err="1" smtClean="0">
                <a:solidFill>
                  <a:srgbClr val="002060"/>
                </a:solidFill>
              </a:rPr>
              <a:t>destructeur</a:t>
            </a:r>
            <a:r>
              <a:rPr lang="en-US" dirty="0" smtClean="0">
                <a:solidFill>
                  <a:srgbClr val="002060"/>
                </a:solidFill>
              </a:rPr>
              <a:t> qui </a:t>
            </a:r>
            <a:r>
              <a:rPr lang="en-US" dirty="0" err="1" smtClean="0">
                <a:solidFill>
                  <a:srgbClr val="002060"/>
                </a:solidFill>
              </a:rPr>
              <a:t>permet</a:t>
            </a:r>
            <a:r>
              <a:rPr lang="en-US" dirty="0" smtClean="0">
                <a:solidFill>
                  <a:srgbClr val="002060"/>
                </a:solidFill>
              </a:rPr>
              <a:t> de </a:t>
            </a:r>
            <a:r>
              <a:rPr lang="en-US" dirty="0" err="1" smtClean="0">
                <a:solidFill>
                  <a:srgbClr val="002060"/>
                </a:solidFill>
              </a:rPr>
              <a:t>réaliser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cette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tâche</a:t>
            </a:r>
            <a:r>
              <a:rPr lang="en-US" dirty="0" smtClean="0">
                <a:solidFill>
                  <a:srgbClr val="002060"/>
                </a:solidFill>
              </a:rPr>
              <a:t>. 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5D8A-28F5-4179-843B-2B2C379407C0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C++ - F.CHAKER - M1 Actuariat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498080" cy="1143000"/>
          </a:xfrm>
        </p:spPr>
        <p:txBody>
          <a:bodyPr/>
          <a:lstStyle/>
          <a:p>
            <a:r>
              <a:rPr lang="fr-FR" b="1" dirty="0" smtClean="0"/>
              <a:t>Destructeur (2/3)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1</a:t>
            </a:r>
            <a:r>
              <a:rPr lang="fr-FR" b="1" baseline="30000" dirty="0" smtClean="0">
                <a:solidFill>
                  <a:srgbClr val="FF0000"/>
                </a:solidFill>
              </a:rPr>
              <a:t>ère</a:t>
            </a:r>
            <a:r>
              <a:rPr lang="fr-FR" b="1" dirty="0" smtClean="0">
                <a:solidFill>
                  <a:srgbClr val="FF0000"/>
                </a:solidFill>
              </a:rPr>
              <a:t> solution :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Vecteur::~Vecteur()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{</a:t>
            </a:r>
          </a:p>
          <a:p>
            <a:pPr>
              <a:buNone/>
            </a:pPr>
            <a:r>
              <a:rPr lang="fr-FR" dirty="0" err="1" smtClean="0">
                <a:solidFill>
                  <a:srgbClr val="002060"/>
                </a:solidFill>
              </a:rPr>
              <a:t>Noeud</a:t>
            </a:r>
            <a:r>
              <a:rPr lang="fr-FR" dirty="0" smtClean="0">
                <a:solidFill>
                  <a:srgbClr val="002060"/>
                </a:solidFill>
              </a:rPr>
              <a:t> *</a:t>
            </a:r>
            <a:r>
              <a:rPr lang="fr-FR" dirty="0" err="1" smtClean="0">
                <a:solidFill>
                  <a:srgbClr val="002060"/>
                </a:solidFill>
              </a:rPr>
              <a:t>tmp</a:t>
            </a:r>
            <a:r>
              <a:rPr lang="fr-FR" dirty="0" smtClean="0">
                <a:solidFill>
                  <a:srgbClr val="002060"/>
                </a:solidFill>
              </a:rPr>
              <a:t> = </a:t>
            </a:r>
            <a:r>
              <a:rPr lang="fr-FR" dirty="0" err="1" smtClean="0">
                <a:solidFill>
                  <a:srgbClr val="002060"/>
                </a:solidFill>
              </a:rPr>
              <a:t>start</a:t>
            </a:r>
            <a:r>
              <a:rPr lang="fr-FR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fr-FR" dirty="0" err="1" smtClean="0">
                <a:solidFill>
                  <a:srgbClr val="002060"/>
                </a:solidFill>
              </a:rPr>
              <a:t>while</a:t>
            </a:r>
            <a:r>
              <a:rPr lang="fr-FR" dirty="0" smtClean="0">
                <a:solidFill>
                  <a:srgbClr val="002060"/>
                </a:solidFill>
              </a:rPr>
              <a:t>(</a:t>
            </a:r>
            <a:r>
              <a:rPr lang="fr-FR" dirty="0" err="1" smtClean="0">
                <a:solidFill>
                  <a:srgbClr val="002060"/>
                </a:solidFill>
              </a:rPr>
              <a:t>tmp</a:t>
            </a:r>
            <a:r>
              <a:rPr lang="fr-FR" dirty="0" smtClean="0">
                <a:solidFill>
                  <a:srgbClr val="002060"/>
                </a:solidFill>
              </a:rPr>
              <a:t>){</a:t>
            </a:r>
          </a:p>
          <a:p>
            <a:pPr>
              <a:buNone/>
            </a:pPr>
            <a:r>
              <a:rPr lang="fr-FR" dirty="0" err="1" smtClean="0">
                <a:solidFill>
                  <a:srgbClr val="002060"/>
                </a:solidFill>
              </a:rPr>
              <a:t>start</a:t>
            </a:r>
            <a:r>
              <a:rPr lang="fr-FR" dirty="0" smtClean="0">
                <a:solidFill>
                  <a:srgbClr val="002060"/>
                </a:solidFill>
              </a:rPr>
              <a:t> = </a:t>
            </a:r>
            <a:r>
              <a:rPr lang="fr-FR" dirty="0" err="1" smtClean="0">
                <a:solidFill>
                  <a:srgbClr val="002060"/>
                </a:solidFill>
              </a:rPr>
              <a:t>tmp</a:t>
            </a:r>
            <a:r>
              <a:rPr lang="fr-FR" dirty="0" smtClean="0">
                <a:solidFill>
                  <a:srgbClr val="002060"/>
                </a:solidFill>
              </a:rPr>
              <a:t>-&gt;</a:t>
            </a:r>
            <a:r>
              <a:rPr lang="fr-FR" dirty="0" err="1" smtClean="0">
                <a:solidFill>
                  <a:srgbClr val="002060"/>
                </a:solidFill>
              </a:rPr>
              <a:t>suiv</a:t>
            </a:r>
            <a:r>
              <a:rPr lang="fr-FR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fr-FR" dirty="0" err="1" smtClean="0">
                <a:solidFill>
                  <a:srgbClr val="002060"/>
                </a:solidFill>
              </a:rPr>
              <a:t>delete</a:t>
            </a:r>
            <a:r>
              <a:rPr lang="fr-FR" dirty="0" smtClean="0">
                <a:solidFill>
                  <a:srgbClr val="002060"/>
                </a:solidFill>
              </a:rPr>
              <a:t>(</a:t>
            </a:r>
            <a:r>
              <a:rPr lang="fr-FR" dirty="0" err="1" smtClean="0">
                <a:solidFill>
                  <a:srgbClr val="002060"/>
                </a:solidFill>
              </a:rPr>
              <a:t>tmp</a:t>
            </a:r>
            <a:r>
              <a:rPr lang="fr-FR" dirty="0" smtClean="0">
                <a:solidFill>
                  <a:srgbClr val="002060"/>
                </a:solidFill>
              </a:rPr>
              <a:t>);</a:t>
            </a:r>
          </a:p>
          <a:p>
            <a:pPr>
              <a:buNone/>
            </a:pPr>
            <a:r>
              <a:rPr lang="fr-FR" dirty="0" err="1" smtClean="0">
                <a:solidFill>
                  <a:srgbClr val="002060"/>
                </a:solidFill>
              </a:rPr>
              <a:t>tmp</a:t>
            </a:r>
            <a:r>
              <a:rPr lang="fr-FR" dirty="0" smtClean="0">
                <a:solidFill>
                  <a:srgbClr val="002060"/>
                </a:solidFill>
              </a:rPr>
              <a:t> = </a:t>
            </a:r>
            <a:r>
              <a:rPr lang="fr-FR" dirty="0" err="1" smtClean="0">
                <a:solidFill>
                  <a:srgbClr val="002060"/>
                </a:solidFill>
              </a:rPr>
              <a:t>start</a:t>
            </a:r>
            <a:r>
              <a:rPr lang="fr-FR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}}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5D8A-28F5-4179-843B-2B2C379407C0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C++ - F.CHAKER - M1 Actuariat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-27384"/>
            <a:ext cx="7498080" cy="1143000"/>
          </a:xfrm>
        </p:spPr>
        <p:txBody>
          <a:bodyPr/>
          <a:lstStyle/>
          <a:p>
            <a:r>
              <a:rPr lang="fr-FR" b="1" dirty="0" smtClean="0"/>
              <a:t>Destructeur (3/3)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5616" y="980728"/>
            <a:ext cx="7498080" cy="4800600"/>
          </a:xfrm>
        </p:spPr>
        <p:txBody>
          <a:bodyPr>
            <a:noAutofit/>
          </a:bodyPr>
          <a:lstStyle/>
          <a:p>
            <a:r>
              <a:rPr lang="fr-FR" sz="1800" b="1" dirty="0" smtClean="0">
                <a:solidFill>
                  <a:srgbClr val="FF0000"/>
                </a:solidFill>
              </a:rPr>
              <a:t> 2</a:t>
            </a:r>
            <a:r>
              <a:rPr lang="fr-FR" sz="1800" b="1" baseline="30000" dirty="0" smtClean="0">
                <a:solidFill>
                  <a:srgbClr val="FF0000"/>
                </a:solidFill>
              </a:rPr>
              <a:t>ème</a:t>
            </a:r>
            <a:r>
              <a:rPr lang="fr-FR" sz="1800" b="1" dirty="0" smtClean="0">
                <a:solidFill>
                  <a:srgbClr val="FF0000"/>
                </a:solidFill>
              </a:rPr>
              <a:t> solution :  </a:t>
            </a:r>
            <a:r>
              <a:rPr lang="fr-FR" sz="1800" dirty="0" smtClean="0">
                <a:solidFill>
                  <a:srgbClr val="002060"/>
                </a:solidFill>
              </a:rPr>
              <a:t>Utiliser un appel à une fonction membre qui nous sera utile à chaque fois qu’on aura besoin de supprimer la liste (cf. surcharge de l’opérateur d’affectation)</a:t>
            </a:r>
            <a:endParaRPr lang="fr-FR" sz="1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2000" b="1" dirty="0" smtClean="0">
                <a:solidFill>
                  <a:srgbClr val="002060"/>
                </a:solidFill>
              </a:rPr>
              <a:t>Vecteur::~Vecteur()</a:t>
            </a:r>
          </a:p>
          <a:p>
            <a:pPr>
              <a:buNone/>
            </a:pPr>
            <a:r>
              <a:rPr lang="fr-FR" sz="2000" b="1" dirty="0" smtClean="0">
                <a:solidFill>
                  <a:srgbClr val="002060"/>
                </a:solidFill>
              </a:rPr>
              <a:t>{ </a:t>
            </a:r>
            <a:r>
              <a:rPr lang="fr-FR" sz="2000" b="1" dirty="0" err="1" smtClean="0">
                <a:solidFill>
                  <a:srgbClr val="002060"/>
                </a:solidFill>
              </a:rPr>
              <a:t>deleteliste</a:t>
            </a:r>
            <a:r>
              <a:rPr lang="fr-FR" sz="2000" b="1" dirty="0" smtClean="0">
                <a:solidFill>
                  <a:srgbClr val="002060"/>
                </a:solidFill>
              </a:rPr>
              <a:t>();</a:t>
            </a:r>
          </a:p>
          <a:p>
            <a:pPr>
              <a:buNone/>
            </a:pPr>
            <a:r>
              <a:rPr lang="fr-FR" sz="2000" b="1" dirty="0" smtClean="0">
                <a:solidFill>
                  <a:srgbClr val="002060"/>
                </a:solidFill>
              </a:rPr>
              <a:t>}</a:t>
            </a:r>
          </a:p>
          <a:p>
            <a:pPr>
              <a:buNone/>
            </a:pPr>
            <a:r>
              <a:rPr lang="fr-FR" sz="2000" b="1" dirty="0" smtClean="0">
                <a:solidFill>
                  <a:srgbClr val="00B050"/>
                </a:solidFill>
              </a:rPr>
              <a:t>========================================</a:t>
            </a:r>
          </a:p>
          <a:p>
            <a:r>
              <a:rPr lang="fr-FR" sz="2000" b="1" dirty="0" smtClean="0">
                <a:solidFill>
                  <a:srgbClr val="002060"/>
                </a:solidFill>
              </a:rPr>
              <a:t>Prototype de la fonction </a:t>
            </a:r>
            <a:r>
              <a:rPr lang="fr-FR" sz="2000" b="1" dirty="0" err="1" smtClean="0">
                <a:solidFill>
                  <a:srgbClr val="002060"/>
                </a:solidFill>
              </a:rPr>
              <a:t>deleteliste</a:t>
            </a:r>
            <a:r>
              <a:rPr lang="fr-FR" sz="2000" b="1" dirty="0" smtClean="0">
                <a:solidFill>
                  <a:srgbClr val="002060"/>
                </a:solidFill>
              </a:rPr>
              <a:t> (dans le </a:t>
            </a:r>
            <a:r>
              <a:rPr lang="fr-FR" sz="2000" b="1" dirty="0" err="1" smtClean="0">
                <a:solidFill>
                  <a:srgbClr val="002060"/>
                </a:solidFill>
              </a:rPr>
              <a:t>Vecteur.h</a:t>
            </a:r>
            <a:r>
              <a:rPr lang="fr-FR" sz="2000" b="1" dirty="0" smtClean="0">
                <a:solidFill>
                  <a:srgbClr val="002060"/>
                </a:solidFill>
              </a:rPr>
              <a:t>) :</a:t>
            </a:r>
          </a:p>
          <a:p>
            <a:pPr>
              <a:buNone/>
            </a:pPr>
            <a:r>
              <a:rPr lang="fr-FR" sz="1600" dirty="0" smtClean="0">
                <a:solidFill>
                  <a:srgbClr val="002060"/>
                </a:solidFill>
              </a:rPr>
              <a:t>				</a:t>
            </a:r>
            <a:r>
              <a:rPr lang="fr-FR" sz="2000" b="1" dirty="0" err="1" smtClean="0">
                <a:solidFill>
                  <a:srgbClr val="002060"/>
                </a:solidFill>
              </a:rPr>
              <a:t>void</a:t>
            </a:r>
            <a:r>
              <a:rPr lang="fr-FR" sz="2000" b="1" dirty="0" smtClean="0">
                <a:solidFill>
                  <a:srgbClr val="002060"/>
                </a:solidFill>
              </a:rPr>
              <a:t> </a:t>
            </a:r>
            <a:r>
              <a:rPr lang="fr-FR" sz="2000" b="1" dirty="0" err="1" smtClean="0">
                <a:solidFill>
                  <a:srgbClr val="002060"/>
                </a:solidFill>
              </a:rPr>
              <a:t>deleteliste</a:t>
            </a:r>
            <a:r>
              <a:rPr lang="fr-FR" sz="2000" b="1" dirty="0" smtClean="0">
                <a:solidFill>
                  <a:srgbClr val="002060"/>
                </a:solidFill>
              </a:rPr>
              <a:t>();</a:t>
            </a:r>
            <a:endParaRPr lang="fr-FR" sz="1600" b="1" dirty="0" smtClean="0">
              <a:solidFill>
                <a:srgbClr val="002060"/>
              </a:solidFill>
            </a:endParaRPr>
          </a:p>
          <a:p>
            <a:r>
              <a:rPr lang="fr-FR" sz="2000" b="1" dirty="0" smtClean="0">
                <a:solidFill>
                  <a:srgbClr val="002060"/>
                </a:solidFill>
              </a:rPr>
              <a:t>Définition dans le (Vecteur.cpp)</a:t>
            </a:r>
          </a:p>
          <a:p>
            <a:pPr>
              <a:buNone/>
            </a:pPr>
            <a:r>
              <a:rPr lang="fr-FR" sz="1600" b="1" dirty="0" err="1" smtClean="0">
                <a:solidFill>
                  <a:srgbClr val="002060"/>
                </a:solidFill>
              </a:rPr>
              <a:t>void</a:t>
            </a:r>
            <a:r>
              <a:rPr lang="fr-FR" sz="1600" b="1" dirty="0" smtClean="0">
                <a:solidFill>
                  <a:srgbClr val="002060"/>
                </a:solidFill>
              </a:rPr>
              <a:t> Vecteur::</a:t>
            </a:r>
            <a:r>
              <a:rPr lang="fr-FR" sz="1600" b="1" dirty="0" err="1" smtClean="0">
                <a:solidFill>
                  <a:srgbClr val="002060"/>
                </a:solidFill>
              </a:rPr>
              <a:t>deleteliste</a:t>
            </a:r>
            <a:r>
              <a:rPr lang="fr-FR" sz="1600" b="1" dirty="0" smtClean="0">
                <a:solidFill>
                  <a:srgbClr val="002060"/>
                </a:solidFill>
              </a:rPr>
              <a:t>()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</a:rPr>
              <a:t>{</a:t>
            </a:r>
            <a:r>
              <a:rPr lang="fr-FR" sz="1600" b="1" dirty="0" err="1" smtClean="0">
                <a:solidFill>
                  <a:srgbClr val="002060"/>
                </a:solidFill>
              </a:rPr>
              <a:t>noeud</a:t>
            </a:r>
            <a:r>
              <a:rPr lang="fr-FR" sz="1600" b="1" dirty="0" smtClean="0">
                <a:solidFill>
                  <a:srgbClr val="002060"/>
                </a:solidFill>
              </a:rPr>
              <a:t> *</a:t>
            </a:r>
            <a:r>
              <a:rPr lang="fr-FR" sz="1600" b="1" dirty="0" err="1" smtClean="0">
                <a:solidFill>
                  <a:srgbClr val="002060"/>
                </a:solidFill>
              </a:rPr>
              <a:t>tmp</a:t>
            </a:r>
            <a:r>
              <a:rPr lang="fr-FR" sz="1600" b="1" dirty="0" smtClean="0">
                <a:solidFill>
                  <a:srgbClr val="002060"/>
                </a:solidFill>
              </a:rPr>
              <a:t>=</a:t>
            </a:r>
            <a:r>
              <a:rPr lang="fr-FR" sz="1600" b="1" dirty="0" err="1" smtClean="0">
                <a:solidFill>
                  <a:srgbClr val="002060"/>
                </a:solidFill>
              </a:rPr>
              <a:t>start</a:t>
            </a:r>
            <a:r>
              <a:rPr lang="fr-FR" sz="1600" b="1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fr-FR" sz="1600" b="1" dirty="0" err="1" smtClean="0">
                <a:solidFill>
                  <a:srgbClr val="002060"/>
                </a:solidFill>
              </a:rPr>
              <a:t>while</a:t>
            </a:r>
            <a:r>
              <a:rPr lang="fr-FR" sz="1600" b="1" dirty="0" smtClean="0">
                <a:solidFill>
                  <a:srgbClr val="002060"/>
                </a:solidFill>
              </a:rPr>
              <a:t>(</a:t>
            </a:r>
            <a:r>
              <a:rPr lang="fr-FR" sz="1600" b="1" dirty="0" err="1" smtClean="0">
                <a:solidFill>
                  <a:srgbClr val="002060"/>
                </a:solidFill>
              </a:rPr>
              <a:t>tmp</a:t>
            </a:r>
            <a:r>
              <a:rPr lang="fr-FR" sz="1600" b="1" dirty="0" smtClean="0">
                <a:solidFill>
                  <a:srgbClr val="002060"/>
                </a:solidFill>
              </a:rPr>
              <a:t>)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</a:rPr>
              <a:t>{ </a:t>
            </a:r>
            <a:r>
              <a:rPr lang="fr-FR" sz="1600" b="1" dirty="0" err="1" smtClean="0">
                <a:solidFill>
                  <a:srgbClr val="002060"/>
                </a:solidFill>
              </a:rPr>
              <a:t>start</a:t>
            </a:r>
            <a:r>
              <a:rPr lang="fr-FR" sz="1600" b="1" dirty="0" smtClean="0">
                <a:solidFill>
                  <a:srgbClr val="002060"/>
                </a:solidFill>
              </a:rPr>
              <a:t>=</a:t>
            </a:r>
            <a:r>
              <a:rPr lang="fr-FR" sz="1600" b="1" dirty="0" err="1" smtClean="0">
                <a:solidFill>
                  <a:srgbClr val="002060"/>
                </a:solidFill>
              </a:rPr>
              <a:t>tmp</a:t>
            </a:r>
            <a:r>
              <a:rPr lang="fr-FR" sz="1600" b="1" dirty="0" smtClean="0">
                <a:solidFill>
                  <a:srgbClr val="002060"/>
                </a:solidFill>
              </a:rPr>
              <a:t>-&gt;</a:t>
            </a:r>
            <a:r>
              <a:rPr lang="fr-FR" sz="1600" b="1" dirty="0" err="1" smtClean="0">
                <a:solidFill>
                  <a:srgbClr val="002060"/>
                </a:solidFill>
              </a:rPr>
              <a:t>suiv</a:t>
            </a:r>
            <a:r>
              <a:rPr lang="fr-FR" sz="1600" b="1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fr-FR" sz="1600" b="1" dirty="0" err="1" smtClean="0">
                <a:solidFill>
                  <a:srgbClr val="002060"/>
                </a:solidFill>
              </a:rPr>
              <a:t>delete</a:t>
            </a:r>
            <a:r>
              <a:rPr lang="fr-FR" sz="1600" b="1" dirty="0" smtClean="0">
                <a:solidFill>
                  <a:srgbClr val="002060"/>
                </a:solidFill>
              </a:rPr>
              <a:t>(</a:t>
            </a:r>
            <a:r>
              <a:rPr lang="fr-FR" sz="1600" b="1" dirty="0" err="1" smtClean="0">
                <a:solidFill>
                  <a:srgbClr val="002060"/>
                </a:solidFill>
              </a:rPr>
              <a:t>tmp</a:t>
            </a:r>
            <a:r>
              <a:rPr lang="fr-FR" sz="1600" b="1" dirty="0" smtClean="0">
                <a:solidFill>
                  <a:srgbClr val="002060"/>
                </a:solidFill>
              </a:rPr>
              <a:t>);</a:t>
            </a:r>
          </a:p>
          <a:p>
            <a:pPr>
              <a:buNone/>
            </a:pPr>
            <a:r>
              <a:rPr lang="fr-FR" sz="1600" b="1" dirty="0" err="1" smtClean="0">
                <a:solidFill>
                  <a:srgbClr val="002060"/>
                </a:solidFill>
              </a:rPr>
              <a:t>tmp</a:t>
            </a:r>
            <a:r>
              <a:rPr lang="fr-FR" sz="1600" b="1" dirty="0" smtClean="0">
                <a:solidFill>
                  <a:srgbClr val="002060"/>
                </a:solidFill>
              </a:rPr>
              <a:t>=</a:t>
            </a:r>
            <a:r>
              <a:rPr lang="fr-FR" sz="1600" b="1" dirty="0" err="1" smtClean="0">
                <a:solidFill>
                  <a:srgbClr val="002060"/>
                </a:solidFill>
              </a:rPr>
              <a:t>start</a:t>
            </a:r>
            <a:r>
              <a:rPr lang="fr-FR" sz="1600" b="1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fr-FR" sz="1600" b="1" dirty="0" smtClean="0">
                <a:solidFill>
                  <a:srgbClr val="002060"/>
                </a:solidFill>
              </a:rPr>
              <a:t>}}</a:t>
            </a:r>
          </a:p>
          <a:p>
            <a:endParaRPr lang="fr-FR" sz="1600" dirty="0" smtClean="0"/>
          </a:p>
          <a:p>
            <a:pPr>
              <a:buNone/>
            </a:pPr>
            <a:endParaRPr lang="fr-FR" sz="16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fr-FR" sz="1600" dirty="0">
              <a:solidFill>
                <a:srgbClr val="00206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5D8A-28F5-4179-843B-2B2C379407C0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C++ - F.CHAKER - M1 Actuariat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Constructeur de recopie (1/4)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Objectif</a:t>
            </a:r>
            <a:r>
              <a:rPr lang="fr-FR" dirty="0" smtClean="0">
                <a:solidFill>
                  <a:srgbClr val="002060"/>
                </a:solidFill>
              </a:rPr>
              <a:t> : Créer un nouvel objet (de type vecteur) ayant les mêmes données qu’un ancien vecteur. </a:t>
            </a:r>
          </a:p>
          <a:p>
            <a:pPr lvl="1"/>
            <a:r>
              <a:rPr lang="fr-FR" dirty="0" smtClean="0">
                <a:solidFill>
                  <a:srgbClr val="002060"/>
                </a:solidFill>
              </a:rPr>
              <a:t>Nous devrons copier les éléments de la liste chaînée un par un !</a:t>
            </a:r>
          </a:p>
          <a:p>
            <a:pPr lvl="1">
              <a:buNone/>
            </a:pPr>
            <a:endParaRPr lang="fr-FR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5D8A-28F5-4179-843B-2B2C379407C0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C++ - F.CHAKER - M1 Actuariat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1434</TotalTime>
  <Words>1520</Words>
  <Application>Microsoft Office PowerPoint</Application>
  <PresentationFormat>Affichage à l'écran (4:3)</PresentationFormat>
  <Paragraphs>337</Paragraphs>
  <Slides>25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Solstice</vt:lpstr>
      <vt:lpstr>Cours C++ Master Actuariat  Séance 9: La classe Liste chaînée</vt:lpstr>
      <vt:lpstr>La classe Vecteur : Une autre alternative </vt:lpstr>
      <vt:lpstr>Une nouvelle définition de la classe Vecteur</vt:lpstr>
      <vt:lpstr>Explications : </vt:lpstr>
      <vt:lpstr>Constructeur</vt:lpstr>
      <vt:lpstr>Destructeur (1/3)</vt:lpstr>
      <vt:lpstr>Destructeur (2/3)</vt:lpstr>
      <vt:lpstr>Destructeur (3/3)</vt:lpstr>
      <vt:lpstr>Constructeur de recopie (1/4)</vt:lpstr>
      <vt:lpstr>Constructeur de recopie (2/4)</vt:lpstr>
      <vt:lpstr>Constructeur de recopie (3/4)</vt:lpstr>
      <vt:lpstr>Constructeur de recopie (4/4)</vt:lpstr>
      <vt:lpstr>La fonction membre Ajouter</vt:lpstr>
      <vt:lpstr>Ajouter une nouvelle valeur</vt:lpstr>
      <vt:lpstr>La fonction Read_element</vt:lpstr>
      <vt:lpstr>La fonction Read_element</vt:lpstr>
      <vt:lpstr>Surcharger l’opérateur [ ] </vt:lpstr>
      <vt:lpstr>Surcharger l’opérateur [ ] </vt:lpstr>
      <vt:lpstr>Surcharger l’opérateur [ ] </vt:lpstr>
      <vt:lpstr>Surcharger l’opérateur [ ] </vt:lpstr>
      <vt:lpstr>Diapositive 21</vt:lpstr>
      <vt:lpstr>Surcharger l’opérateur d’affectation =</vt:lpstr>
      <vt:lpstr>Surcharger l’opérateur &lt;&lt;</vt:lpstr>
      <vt:lpstr>Surcharger l’opérateur &lt;&lt;</vt:lpstr>
      <vt:lpstr>Exemple d’utilisation de la classe Vecteur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C++ Master Actuariat  Séance 9: La classe Liste chaînée</dc:title>
  <dc:creator>Fatma</dc:creator>
  <cp:lastModifiedBy>Fatma</cp:lastModifiedBy>
  <cp:revision>29</cp:revision>
  <dcterms:created xsi:type="dcterms:W3CDTF">2015-04-09T14:52:32Z</dcterms:created>
  <dcterms:modified xsi:type="dcterms:W3CDTF">2015-04-17T14:19:56Z</dcterms:modified>
</cp:coreProperties>
</file>