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sldIdLst>
    <p:sldId id="318" r:id="rId3"/>
    <p:sldId id="257" r:id="rId4"/>
    <p:sldId id="303" r:id="rId5"/>
    <p:sldId id="258" r:id="rId6"/>
    <p:sldId id="260" r:id="rId7"/>
    <p:sldId id="262" r:id="rId8"/>
    <p:sldId id="264" r:id="rId9"/>
    <p:sldId id="309" r:id="rId10"/>
    <p:sldId id="331" r:id="rId11"/>
    <p:sldId id="267" r:id="rId12"/>
    <p:sldId id="319" r:id="rId13"/>
    <p:sldId id="320" r:id="rId14"/>
    <p:sldId id="332" r:id="rId15"/>
    <p:sldId id="270" r:id="rId16"/>
    <p:sldId id="330" r:id="rId17"/>
    <p:sldId id="312" r:id="rId18"/>
    <p:sldId id="313" r:id="rId19"/>
    <p:sldId id="333" r:id="rId20"/>
    <p:sldId id="277" r:id="rId21"/>
    <p:sldId id="317" r:id="rId22"/>
    <p:sldId id="276" r:id="rId23"/>
    <p:sldId id="278" r:id="rId24"/>
    <p:sldId id="308" r:id="rId25"/>
    <p:sldId id="288" r:id="rId26"/>
    <p:sldId id="289" r:id="rId27"/>
    <p:sldId id="290" r:id="rId28"/>
    <p:sldId id="291" r:id="rId29"/>
    <p:sldId id="293" r:id="rId30"/>
    <p:sldId id="306" r:id="rId31"/>
    <p:sldId id="322" r:id="rId32"/>
    <p:sldId id="294" r:id="rId33"/>
    <p:sldId id="321" r:id="rId34"/>
    <p:sldId id="323" r:id="rId35"/>
    <p:sldId id="324" r:id="rId36"/>
    <p:sldId id="326" r:id="rId37"/>
    <p:sldId id="329" r:id="rId38"/>
  </p:sldIdLst>
  <p:sldSz cx="9144000" cy="6858000" type="screen4x3"/>
  <p:notesSz cx="9144000" cy="6858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09" autoAdjust="0"/>
  </p:normalViewPr>
  <p:slideViewPr>
    <p:cSldViewPr snapToGrid="0" snapToObjects="1">
      <p:cViewPr>
        <p:scale>
          <a:sx n="100" d="100"/>
          <a:sy n="100" d="100"/>
        </p:scale>
        <p:origin x="-1784" y="-3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7" d="100"/>
          <a:sy n="67" d="100"/>
        </p:scale>
        <p:origin x="-1920" y="-11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E0836-B57D-0A4C-B429-2D3725BE4610}" type="doc">
      <dgm:prSet loTypeId="urn:microsoft.com/office/officeart/2005/8/layout/matrix1" loCatId="" qsTypeId="urn:microsoft.com/office/officeart/2005/8/quickstyle/3D9" qsCatId="3D" csTypeId="urn:microsoft.com/office/officeart/2005/8/colors/accent1_2" csCatId="accent1" phldr="1"/>
      <dgm:spPr/>
    </dgm:pt>
    <dgm:pt modelId="{F432146E-02BA-BD45-BC9A-4EB2D9351F6A}">
      <dgm:prSet phldrT="[Texte]"/>
      <dgm:spPr/>
      <dgm:t>
        <a:bodyPr/>
        <a:lstStyle/>
        <a:p>
          <a:r>
            <a:rPr lang="fr-CH" dirty="0" smtClean="0"/>
            <a:t>Urbanisme</a:t>
          </a:r>
          <a:endParaRPr lang="fr-CH" dirty="0"/>
        </a:p>
      </dgm:t>
    </dgm:pt>
    <dgm:pt modelId="{2523F736-2D9A-9D43-BEF6-CD15E5158406}" type="parTrans" cxnId="{0051497D-50FA-B54E-B662-E5F303004653}">
      <dgm:prSet/>
      <dgm:spPr/>
      <dgm:t>
        <a:bodyPr/>
        <a:lstStyle/>
        <a:p>
          <a:endParaRPr lang="fr-CH"/>
        </a:p>
      </dgm:t>
    </dgm:pt>
    <dgm:pt modelId="{833798DA-7F9D-E44B-9C02-CA32B9BD3ABC}" type="sibTrans" cxnId="{0051497D-50FA-B54E-B662-E5F303004653}">
      <dgm:prSet/>
      <dgm:spPr/>
      <dgm:t>
        <a:bodyPr/>
        <a:lstStyle/>
        <a:p>
          <a:endParaRPr lang="fr-CH"/>
        </a:p>
      </dgm:t>
    </dgm:pt>
    <dgm:pt modelId="{3EB79C07-08BB-6443-AA6C-08D37F6CB055}">
      <dgm:prSet/>
      <dgm:spPr/>
      <dgm:t>
        <a:bodyPr/>
        <a:lstStyle/>
        <a:p>
          <a:r>
            <a:rPr lang="fr-CH" dirty="0" smtClean="0"/>
            <a:t>Environnement</a:t>
          </a:r>
          <a:endParaRPr lang="fr-CH" dirty="0"/>
        </a:p>
      </dgm:t>
    </dgm:pt>
    <dgm:pt modelId="{AF0E977C-0581-7645-8984-B47FA6A9F4F3}" type="parTrans" cxnId="{28018990-BCE4-1545-9A39-51DCC99149FA}">
      <dgm:prSet/>
      <dgm:spPr/>
      <dgm:t>
        <a:bodyPr/>
        <a:lstStyle/>
        <a:p>
          <a:endParaRPr lang="fr-CH"/>
        </a:p>
      </dgm:t>
    </dgm:pt>
    <dgm:pt modelId="{9EA40758-2757-AD40-AB58-27280D571293}" type="sibTrans" cxnId="{28018990-BCE4-1545-9A39-51DCC99149FA}">
      <dgm:prSet/>
      <dgm:spPr/>
      <dgm:t>
        <a:bodyPr/>
        <a:lstStyle/>
        <a:p>
          <a:endParaRPr lang="fr-CH"/>
        </a:p>
      </dgm:t>
    </dgm:pt>
    <dgm:pt modelId="{4E970225-8575-E648-91E4-9AD8EE8D44F6}">
      <dgm:prSet/>
      <dgm:spPr/>
      <dgm:t>
        <a:bodyPr/>
        <a:lstStyle/>
        <a:p>
          <a:r>
            <a:rPr lang="fr-CH" dirty="0" smtClean="0"/>
            <a:t>Qualité urbaine</a:t>
          </a:r>
          <a:endParaRPr lang="fr-CH" dirty="0"/>
        </a:p>
      </dgm:t>
    </dgm:pt>
    <dgm:pt modelId="{0B574B0B-0B0D-4148-95D0-86D3C3FEB146}" type="parTrans" cxnId="{B3B7F853-310E-254F-914E-1CB9EA34DC9D}">
      <dgm:prSet/>
      <dgm:spPr/>
      <dgm:t>
        <a:bodyPr/>
        <a:lstStyle/>
        <a:p>
          <a:endParaRPr lang="fr-CH"/>
        </a:p>
      </dgm:t>
    </dgm:pt>
    <dgm:pt modelId="{EE584425-5D64-8440-A559-932C920D47C1}" type="sibTrans" cxnId="{B3B7F853-310E-254F-914E-1CB9EA34DC9D}">
      <dgm:prSet/>
      <dgm:spPr/>
      <dgm:t>
        <a:bodyPr/>
        <a:lstStyle/>
        <a:p>
          <a:endParaRPr lang="fr-CH"/>
        </a:p>
      </dgm:t>
    </dgm:pt>
    <dgm:pt modelId="{E34D7E5A-CDB9-964C-ACFE-D4C87247D63A}">
      <dgm:prSet/>
      <dgm:spPr/>
      <dgm:t>
        <a:bodyPr/>
        <a:lstStyle/>
        <a:p>
          <a:r>
            <a:rPr lang="fr-CH" dirty="0" smtClean="0"/>
            <a:t>Transport</a:t>
          </a:r>
          <a:endParaRPr lang="fr-CH" dirty="0"/>
        </a:p>
      </dgm:t>
    </dgm:pt>
    <dgm:pt modelId="{AA05A6C8-8C26-9347-B7C7-D357F7743649}" type="parTrans" cxnId="{F32D5C7D-126E-AE47-BC04-21BAFDEE4F78}">
      <dgm:prSet/>
      <dgm:spPr/>
      <dgm:t>
        <a:bodyPr/>
        <a:lstStyle/>
        <a:p>
          <a:endParaRPr lang="fr-CH"/>
        </a:p>
      </dgm:t>
    </dgm:pt>
    <dgm:pt modelId="{06F049E3-44E3-EC4F-9528-9C93FE5601DE}" type="sibTrans" cxnId="{F32D5C7D-126E-AE47-BC04-21BAFDEE4F78}">
      <dgm:prSet/>
      <dgm:spPr/>
      <dgm:t>
        <a:bodyPr/>
        <a:lstStyle/>
        <a:p>
          <a:endParaRPr lang="fr-CH"/>
        </a:p>
      </dgm:t>
    </dgm:pt>
    <dgm:pt modelId="{164689EC-86CF-B046-A631-3659ED7A01A6}">
      <dgm:prSet/>
      <dgm:spPr/>
      <dgm:t>
        <a:bodyPr/>
        <a:lstStyle/>
        <a:p>
          <a:r>
            <a:rPr lang="fr-CH" dirty="0" smtClean="0"/>
            <a:t>Finances, économie</a:t>
          </a:r>
          <a:endParaRPr lang="fr-CH" dirty="0"/>
        </a:p>
      </dgm:t>
    </dgm:pt>
    <dgm:pt modelId="{AC3CB213-84BB-7F4F-90B0-C29D7FCCFC79}" type="parTrans" cxnId="{59C754E4-C276-BC40-A1BE-1389C466CCE7}">
      <dgm:prSet/>
      <dgm:spPr/>
      <dgm:t>
        <a:bodyPr/>
        <a:lstStyle/>
        <a:p>
          <a:endParaRPr lang="fr-CH"/>
        </a:p>
      </dgm:t>
    </dgm:pt>
    <dgm:pt modelId="{F8DF1449-1B60-5745-8E3D-DE8D1CE8B23E}" type="sibTrans" cxnId="{59C754E4-C276-BC40-A1BE-1389C466CCE7}">
      <dgm:prSet/>
      <dgm:spPr/>
      <dgm:t>
        <a:bodyPr/>
        <a:lstStyle/>
        <a:p>
          <a:endParaRPr lang="fr-CH"/>
        </a:p>
      </dgm:t>
    </dgm:pt>
    <dgm:pt modelId="{C88D174C-1A18-5143-B4A7-1C8E92BF62A3}" type="pres">
      <dgm:prSet presAssocID="{045E0836-B57D-0A4C-B429-2D3725BE4610}" presName="diagram" presStyleCnt="0">
        <dgm:presLayoutVars>
          <dgm:chMax val="1"/>
          <dgm:dir/>
          <dgm:animLvl val="ctr"/>
          <dgm:resizeHandles val="exact"/>
        </dgm:presLayoutVars>
      </dgm:prSet>
      <dgm:spPr/>
    </dgm:pt>
    <dgm:pt modelId="{40CCD299-3227-F445-917C-56642824FD9D}" type="pres">
      <dgm:prSet presAssocID="{045E0836-B57D-0A4C-B429-2D3725BE4610}" presName="matrix" presStyleCnt="0"/>
      <dgm:spPr/>
    </dgm:pt>
    <dgm:pt modelId="{1672F739-7C16-5440-9E88-EBFAC060956D}" type="pres">
      <dgm:prSet presAssocID="{045E0836-B57D-0A4C-B429-2D3725BE4610}" presName="tile1" presStyleLbl="node1" presStyleIdx="0" presStyleCnt="4"/>
      <dgm:spPr/>
      <dgm:t>
        <a:bodyPr/>
        <a:lstStyle/>
        <a:p>
          <a:endParaRPr lang="fr-CH"/>
        </a:p>
      </dgm:t>
    </dgm:pt>
    <dgm:pt modelId="{4DA04EC7-1C8F-DB47-AED6-1A6EF691D00B}" type="pres">
      <dgm:prSet presAssocID="{045E0836-B57D-0A4C-B429-2D3725BE4610}" presName="tile1text" presStyleLbl="node1" presStyleIdx="0" presStyleCnt="4">
        <dgm:presLayoutVars>
          <dgm:chMax val="0"/>
          <dgm:chPref val="0"/>
          <dgm:bulletEnabled val="1"/>
        </dgm:presLayoutVars>
      </dgm:prSet>
      <dgm:spPr/>
      <dgm:t>
        <a:bodyPr/>
        <a:lstStyle/>
        <a:p>
          <a:endParaRPr lang="fr-CH"/>
        </a:p>
      </dgm:t>
    </dgm:pt>
    <dgm:pt modelId="{70FAA5D9-1F62-D349-91BD-D1C5FAE2C273}" type="pres">
      <dgm:prSet presAssocID="{045E0836-B57D-0A4C-B429-2D3725BE4610}" presName="tile2" presStyleLbl="node1" presStyleIdx="1" presStyleCnt="4"/>
      <dgm:spPr/>
      <dgm:t>
        <a:bodyPr/>
        <a:lstStyle/>
        <a:p>
          <a:endParaRPr lang="fr-CH"/>
        </a:p>
      </dgm:t>
    </dgm:pt>
    <dgm:pt modelId="{E851DCEC-D5FF-BA45-B033-DB1CAB9AFCCC}" type="pres">
      <dgm:prSet presAssocID="{045E0836-B57D-0A4C-B429-2D3725BE4610}" presName="tile2text" presStyleLbl="node1" presStyleIdx="1" presStyleCnt="4">
        <dgm:presLayoutVars>
          <dgm:chMax val="0"/>
          <dgm:chPref val="0"/>
          <dgm:bulletEnabled val="1"/>
        </dgm:presLayoutVars>
      </dgm:prSet>
      <dgm:spPr/>
      <dgm:t>
        <a:bodyPr/>
        <a:lstStyle/>
        <a:p>
          <a:endParaRPr lang="fr-CH"/>
        </a:p>
      </dgm:t>
    </dgm:pt>
    <dgm:pt modelId="{A7660255-3CC0-DF4F-9D63-9A8136072D94}" type="pres">
      <dgm:prSet presAssocID="{045E0836-B57D-0A4C-B429-2D3725BE4610}" presName="tile3" presStyleLbl="node1" presStyleIdx="2" presStyleCnt="4"/>
      <dgm:spPr/>
      <dgm:t>
        <a:bodyPr/>
        <a:lstStyle/>
        <a:p>
          <a:endParaRPr lang="fr-CH"/>
        </a:p>
      </dgm:t>
    </dgm:pt>
    <dgm:pt modelId="{0CA1BC7E-B8C3-D14E-B038-2462DEAC5ABF}" type="pres">
      <dgm:prSet presAssocID="{045E0836-B57D-0A4C-B429-2D3725BE4610}" presName="tile3text" presStyleLbl="node1" presStyleIdx="2" presStyleCnt="4">
        <dgm:presLayoutVars>
          <dgm:chMax val="0"/>
          <dgm:chPref val="0"/>
          <dgm:bulletEnabled val="1"/>
        </dgm:presLayoutVars>
      </dgm:prSet>
      <dgm:spPr/>
      <dgm:t>
        <a:bodyPr/>
        <a:lstStyle/>
        <a:p>
          <a:endParaRPr lang="fr-CH"/>
        </a:p>
      </dgm:t>
    </dgm:pt>
    <dgm:pt modelId="{B9A437B6-97DD-8344-97C2-5AECB50242F6}" type="pres">
      <dgm:prSet presAssocID="{045E0836-B57D-0A4C-B429-2D3725BE4610}" presName="tile4" presStyleLbl="node1" presStyleIdx="3" presStyleCnt="4"/>
      <dgm:spPr/>
      <dgm:t>
        <a:bodyPr/>
        <a:lstStyle/>
        <a:p>
          <a:endParaRPr lang="fr-CH"/>
        </a:p>
      </dgm:t>
    </dgm:pt>
    <dgm:pt modelId="{9D771C57-96E2-A641-8851-00AE97AE9604}" type="pres">
      <dgm:prSet presAssocID="{045E0836-B57D-0A4C-B429-2D3725BE4610}" presName="tile4text" presStyleLbl="node1" presStyleIdx="3" presStyleCnt="4">
        <dgm:presLayoutVars>
          <dgm:chMax val="0"/>
          <dgm:chPref val="0"/>
          <dgm:bulletEnabled val="1"/>
        </dgm:presLayoutVars>
      </dgm:prSet>
      <dgm:spPr/>
      <dgm:t>
        <a:bodyPr/>
        <a:lstStyle/>
        <a:p>
          <a:endParaRPr lang="fr-CH"/>
        </a:p>
      </dgm:t>
    </dgm:pt>
    <dgm:pt modelId="{19A880DD-1087-4E4E-9663-7E18176E7473}" type="pres">
      <dgm:prSet presAssocID="{045E0836-B57D-0A4C-B429-2D3725BE4610}" presName="centerTile" presStyleLbl="fgShp" presStyleIdx="0" presStyleCnt="1">
        <dgm:presLayoutVars>
          <dgm:chMax val="0"/>
          <dgm:chPref val="0"/>
        </dgm:presLayoutVars>
      </dgm:prSet>
      <dgm:spPr/>
      <dgm:t>
        <a:bodyPr/>
        <a:lstStyle/>
        <a:p>
          <a:endParaRPr lang="fr-CH"/>
        </a:p>
      </dgm:t>
    </dgm:pt>
  </dgm:ptLst>
  <dgm:cxnLst>
    <dgm:cxn modelId="{59C754E4-C276-BC40-A1BE-1389C466CCE7}" srcId="{F432146E-02BA-BD45-BC9A-4EB2D9351F6A}" destId="{164689EC-86CF-B046-A631-3659ED7A01A6}" srcOrd="3" destOrd="0" parTransId="{AC3CB213-84BB-7F4F-90B0-C29D7FCCFC79}" sibTransId="{F8DF1449-1B60-5745-8E3D-DE8D1CE8B23E}"/>
    <dgm:cxn modelId="{B3B7F853-310E-254F-914E-1CB9EA34DC9D}" srcId="{F432146E-02BA-BD45-BC9A-4EB2D9351F6A}" destId="{4E970225-8575-E648-91E4-9AD8EE8D44F6}" srcOrd="1" destOrd="0" parTransId="{0B574B0B-0B0D-4148-95D0-86D3C3FEB146}" sibTransId="{EE584425-5D64-8440-A559-932C920D47C1}"/>
    <dgm:cxn modelId="{F32D5C7D-126E-AE47-BC04-21BAFDEE4F78}" srcId="{F432146E-02BA-BD45-BC9A-4EB2D9351F6A}" destId="{E34D7E5A-CDB9-964C-ACFE-D4C87247D63A}" srcOrd="2" destOrd="0" parTransId="{AA05A6C8-8C26-9347-B7C7-D357F7743649}" sibTransId="{06F049E3-44E3-EC4F-9528-9C93FE5601DE}"/>
    <dgm:cxn modelId="{6A3A3CC4-CED9-6C48-BA6D-8EBA1DEADF5B}" type="presOf" srcId="{3EB79C07-08BB-6443-AA6C-08D37F6CB055}" destId="{1672F739-7C16-5440-9E88-EBFAC060956D}" srcOrd="0" destOrd="0" presId="urn:microsoft.com/office/officeart/2005/8/layout/matrix1"/>
    <dgm:cxn modelId="{AD23D96F-24AD-2846-94EB-13F20E121B17}" type="presOf" srcId="{F432146E-02BA-BD45-BC9A-4EB2D9351F6A}" destId="{19A880DD-1087-4E4E-9663-7E18176E7473}" srcOrd="0" destOrd="0" presId="urn:microsoft.com/office/officeart/2005/8/layout/matrix1"/>
    <dgm:cxn modelId="{FD1C9593-426C-A145-B586-49170E5E7333}" type="presOf" srcId="{3EB79C07-08BB-6443-AA6C-08D37F6CB055}" destId="{4DA04EC7-1C8F-DB47-AED6-1A6EF691D00B}" srcOrd="1" destOrd="0" presId="urn:microsoft.com/office/officeart/2005/8/layout/matrix1"/>
    <dgm:cxn modelId="{82946B1F-076C-4C4F-B4A7-89571AAA9284}" type="presOf" srcId="{4E970225-8575-E648-91E4-9AD8EE8D44F6}" destId="{70FAA5D9-1F62-D349-91BD-D1C5FAE2C273}" srcOrd="0" destOrd="0" presId="urn:microsoft.com/office/officeart/2005/8/layout/matrix1"/>
    <dgm:cxn modelId="{6DC7EBFB-1EE8-E74A-B366-070BDC892BAC}" type="presOf" srcId="{E34D7E5A-CDB9-964C-ACFE-D4C87247D63A}" destId="{A7660255-3CC0-DF4F-9D63-9A8136072D94}" srcOrd="0" destOrd="0" presId="urn:microsoft.com/office/officeart/2005/8/layout/matrix1"/>
    <dgm:cxn modelId="{0051497D-50FA-B54E-B662-E5F303004653}" srcId="{045E0836-B57D-0A4C-B429-2D3725BE4610}" destId="{F432146E-02BA-BD45-BC9A-4EB2D9351F6A}" srcOrd="0" destOrd="0" parTransId="{2523F736-2D9A-9D43-BEF6-CD15E5158406}" sibTransId="{833798DA-7F9D-E44B-9C02-CA32B9BD3ABC}"/>
    <dgm:cxn modelId="{27EFE7A7-1354-1A49-8963-717E1314E41E}" type="presOf" srcId="{E34D7E5A-CDB9-964C-ACFE-D4C87247D63A}" destId="{0CA1BC7E-B8C3-D14E-B038-2462DEAC5ABF}" srcOrd="1" destOrd="0" presId="urn:microsoft.com/office/officeart/2005/8/layout/matrix1"/>
    <dgm:cxn modelId="{20B78E13-C486-254A-BC59-AF041E37E1B9}" type="presOf" srcId="{045E0836-B57D-0A4C-B429-2D3725BE4610}" destId="{C88D174C-1A18-5143-B4A7-1C8E92BF62A3}" srcOrd="0" destOrd="0" presId="urn:microsoft.com/office/officeart/2005/8/layout/matrix1"/>
    <dgm:cxn modelId="{28018990-BCE4-1545-9A39-51DCC99149FA}" srcId="{F432146E-02BA-BD45-BC9A-4EB2D9351F6A}" destId="{3EB79C07-08BB-6443-AA6C-08D37F6CB055}" srcOrd="0" destOrd="0" parTransId="{AF0E977C-0581-7645-8984-B47FA6A9F4F3}" sibTransId="{9EA40758-2757-AD40-AB58-27280D571293}"/>
    <dgm:cxn modelId="{3D889156-52A0-D74C-87CB-D21842DB790C}" type="presOf" srcId="{164689EC-86CF-B046-A631-3659ED7A01A6}" destId="{B9A437B6-97DD-8344-97C2-5AECB50242F6}" srcOrd="0" destOrd="0" presId="urn:microsoft.com/office/officeart/2005/8/layout/matrix1"/>
    <dgm:cxn modelId="{F4ECD582-7B70-F248-A06A-C8B854326453}" type="presOf" srcId="{4E970225-8575-E648-91E4-9AD8EE8D44F6}" destId="{E851DCEC-D5FF-BA45-B033-DB1CAB9AFCCC}" srcOrd="1" destOrd="0" presId="urn:microsoft.com/office/officeart/2005/8/layout/matrix1"/>
    <dgm:cxn modelId="{AACEC2E2-2B17-FC49-805A-1F95D13B895A}" type="presOf" srcId="{164689EC-86CF-B046-A631-3659ED7A01A6}" destId="{9D771C57-96E2-A641-8851-00AE97AE9604}" srcOrd="1" destOrd="0" presId="urn:microsoft.com/office/officeart/2005/8/layout/matrix1"/>
    <dgm:cxn modelId="{FF9BCB99-0F48-E843-9D79-3FB707779566}" type="presParOf" srcId="{C88D174C-1A18-5143-B4A7-1C8E92BF62A3}" destId="{40CCD299-3227-F445-917C-56642824FD9D}" srcOrd="0" destOrd="0" presId="urn:microsoft.com/office/officeart/2005/8/layout/matrix1"/>
    <dgm:cxn modelId="{8F581BE7-FDB7-B942-943C-07BC53861713}" type="presParOf" srcId="{40CCD299-3227-F445-917C-56642824FD9D}" destId="{1672F739-7C16-5440-9E88-EBFAC060956D}" srcOrd="0" destOrd="0" presId="urn:microsoft.com/office/officeart/2005/8/layout/matrix1"/>
    <dgm:cxn modelId="{9F207E77-FE67-454B-946F-025DAA5D82D4}" type="presParOf" srcId="{40CCD299-3227-F445-917C-56642824FD9D}" destId="{4DA04EC7-1C8F-DB47-AED6-1A6EF691D00B}" srcOrd="1" destOrd="0" presId="urn:microsoft.com/office/officeart/2005/8/layout/matrix1"/>
    <dgm:cxn modelId="{9C3BBAA1-A5EC-B64A-A30A-23922B770D28}" type="presParOf" srcId="{40CCD299-3227-F445-917C-56642824FD9D}" destId="{70FAA5D9-1F62-D349-91BD-D1C5FAE2C273}" srcOrd="2" destOrd="0" presId="urn:microsoft.com/office/officeart/2005/8/layout/matrix1"/>
    <dgm:cxn modelId="{75299248-AFBE-124E-A296-00698384929A}" type="presParOf" srcId="{40CCD299-3227-F445-917C-56642824FD9D}" destId="{E851DCEC-D5FF-BA45-B033-DB1CAB9AFCCC}" srcOrd="3" destOrd="0" presId="urn:microsoft.com/office/officeart/2005/8/layout/matrix1"/>
    <dgm:cxn modelId="{2F703885-7BB1-4140-B5D7-4385BCEEFCD9}" type="presParOf" srcId="{40CCD299-3227-F445-917C-56642824FD9D}" destId="{A7660255-3CC0-DF4F-9D63-9A8136072D94}" srcOrd="4" destOrd="0" presId="urn:microsoft.com/office/officeart/2005/8/layout/matrix1"/>
    <dgm:cxn modelId="{62EB4C50-6695-7D4C-AA09-A6DFEF0E7C6D}" type="presParOf" srcId="{40CCD299-3227-F445-917C-56642824FD9D}" destId="{0CA1BC7E-B8C3-D14E-B038-2462DEAC5ABF}" srcOrd="5" destOrd="0" presId="urn:microsoft.com/office/officeart/2005/8/layout/matrix1"/>
    <dgm:cxn modelId="{B29B14C1-25B3-FE46-9831-15E5B33285D0}" type="presParOf" srcId="{40CCD299-3227-F445-917C-56642824FD9D}" destId="{B9A437B6-97DD-8344-97C2-5AECB50242F6}" srcOrd="6" destOrd="0" presId="urn:microsoft.com/office/officeart/2005/8/layout/matrix1"/>
    <dgm:cxn modelId="{D22E69B6-953E-DD4B-8B8F-E0B0AE4C8C61}" type="presParOf" srcId="{40CCD299-3227-F445-917C-56642824FD9D}" destId="{9D771C57-96E2-A641-8851-00AE97AE9604}" srcOrd="7" destOrd="0" presId="urn:microsoft.com/office/officeart/2005/8/layout/matrix1"/>
    <dgm:cxn modelId="{FE51EE4D-2A83-CA41-A136-4B2F42C95F0D}" type="presParOf" srcId="{C88D174C-1A18-5143-B4A7-1C8E92BF62A3}" destId="{19A880DD-1087-4E4E-9663-7E18176E747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1EDA9-DF18-EB48-A60F-94CA01E8DD6D}"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fr-FR"/>
        </a:p>
      </dgm:t>
    </dgm:pt>
    <dgm:pt modelId="{74E39B71-A591-B345-9C62-D0C3CDBFC301}">
      <dgm:prSet phldrT="[Texte]"/>
      <dgm:spPr/>
      <dgm:t>
        <a:bodyPr/>
        <a:lstStyle/>
        <a:p>
          <a:r>
            <a:rPr lang="fr-FR" dirty="0" smtClean="0"/>
            <a:t>Emergence d’un problème</a:t>
          </a:r>
          <a:endParaRPr lang="fr-FR" dirty="0"/>
        </a:p>
      </dgm:t>
    </dgm:pt>
    <dgm:pt modelId="{B30D3F92-C416-7640-AACD-D82A568EB7E2}" type="parTrans" cxnId="{320C96AB-1483-CE4A-8874-C675BAA5716B}">
      <dgm:prSet/>
      <dgm:spPr/>
      <dgm:t>
        <a:bodyPr/>
        <a:lstStyle/>
        <a:p>
          <a:endParaRPr lang="fr-FR"/>
        </a:p>
      </dgm:t>
    </dgm:pt>
    <dgm:pt modelId="{E13BAE32-2860-AE49-8B8F-25CCFCA5E5E1}" type="sibTrans" cxnId="{320C96AB-1483-CE4A-8874-C675BAA5716B}">
      <dgm:prSet/>
      <dgm:spPr/>
      <dgm:t>
        <a:bodyPr/>
        <a:lstStyle/>
        <a:p>
          <a:endParaRPr lang="fr-FR"/>
        </a:p>
      </dgm:t>
    </dgm:pt>
    <dgm:pt modelId="{3072B5E6-078D-784E-83A4-E74152730D75}">
      <dgm:prSet phldrT="[Texte]"/>
      <dgm:spPr/>
      <dgm:t>
        <a:bodyPr/>
        <a:lstStyle/>
        <a:p>
          <a:r>
            <a:rPr lang="fr-FR" dirty="0" smtClean="0"/>
            <a:t>Perception du problèmes</a:t>
          </a:r>
          <a:endParaRPr lang="fr-FR" dirty="0"/>
        </a:p>
      </dgm:t>
    </dgm:pt>
    <dgm:pt modelId="{299C9C21-1A08-B948-9104-906CD1FEA22C}" type="parTrans" cxnId="{A455E50C-36E7-144B-8312-56E726CDAEE3}">
      <dgm:prSet/>
      <dgm:spPr/>
      <dgm:t>
        <a:bodyPr/>
        <a:lstStyle/>
        <a:p>
          <a:endParaRPr lang="fr-FR"/>
        </a:p>
      </dgm:t>
    </dgm:pt>
    <dgm:pt modelId="{73DC6385-213A-B74E-938C-FEE40F8B042C}" type="sibTrans" cxnId="{A455E50C-36E7-144B-8312-56E726CDAEE3}">
      <dgm:prSet/>
      <dgm:spPr/>
      <dgm:t>
        <a:bodyPr/>
        <a:lstStyle/>
        <a:p>
          <a:endParaRPr lang="fr-FR"/>
        </a:p>
      </dgm:t>
    </dgm:pt>
    <dgm:pt modelId="{1A3F7E32-F73F-3F47-90C5-DAC6D51FFAB8}">
      <dgm:prSet phldrT="[Texte]"/>
      <dgm:spPr/>
      <dgm:t>
        <a:bodyPr/>
        <a:lstStyle/>
        <a:p>
          <a:r>
            <a:rPr lang="fr-FR" dirty="0" smtClean="0"/>
            <a:t>Mise à l’agenda public</a:t>
          </a:r>
          <a:endParaRPr lang="fr-FR" dirty="0"/>
        </a:p>
      </dgm:t>
    </dgm:pt>
    <dgm:pt modelId="{FAAB731F-D0C8-BF4C-B1A5-DF6457931911}" type="parTrans" cxnId="{6723FD11-5CCB-E147-8F9C-910DE933F649}">
      <dgm:prSet/>
      <dgm:spPr/>
      <dgm:t>
        <a:bodyPr/>
        <a:lstStyle/>
        <a:p>
          <a:endParaRPr lang="fr-FR"/>
        </a:p>
      </dgm:t>
    </dgm:pt>
    <dgm:pt modelId="{4A9E2B6C-1272-EE4D-8738-D81FD66E640B}" type="sibTrans" cxnId="{6723FD11-5CCB-E147-8F9C-910DE933F649}">
      <dgm:prSet/>
      <dgm:spPr/>
      <dgm:t>
        <a:bodyPr/>
        <a:lstStyle/>
        <a:p>
          <a:endParaRPr lang="fr-FR"/>
        </a:p>
      </dgm:t>
    </dgm:pt>
    <dgm:pt modelId="{14F6338F-7C5D-5248-9FBB-8BECC68FFDD4}">
      <dgm:prSet phldrT="[Texte]"/>
      <dgm:spPr/>
      <dgm:t>
        <a:bodyPr/>
        <a:lstStyle/>
        <a:p>
          <a:r>
            <a:rPr lang="fr-FR" dirty="0" smtClean="0"/>
            <a:t>Alternatives</a:t>
          </a:r>
          <a:endParaRPr lang="fr-FR" dirty="0"/>
        </a:p>
      </dgm:t>
    </dgm:pt>
    <dgm:pt modelId="{73BDD31A-EC43-6543-BD4A-8896C6EF0F0D}" type="parTrans" cxnId="{57A9A340-EA44-354F-95FE-56C40E1B243B}">
      <dgm:prSet/>
      <dgm:spPr/>
      <dgm:t>
        <a:bodyPr/>
        <a:lstStyle/>
        <a:p>
          <a:endParaRPr lang="fr-FR"/>
        </a:p>
      </dgm:t>
    </dgm:pt>
    <dgm:pt modelId="{541585CE-7F71-F14A-AE4F-2BC6F137CE8C}" type="sibTrans" cxnId="{57A9A340-EA44-354F-95FE-56C40E1B243B}">
      <dgm:prSet/>
      <dgm:spPr/>
      <dgm:t>
        <a:bodyPr/>
        <a:lstStyle/>
        <a:p>
          <a:endParaRPr lang="fr-FR"/>
        </a:p>
      </dgm:t>
    </dgm:pt>
    <dgm:pt modelId="{4B56D35B-49C3-ED49-B6B5-CD24234AC466}">
      <dgm:prSet phldrT="[Texte]"/>
      <dgm:spPr/>
      <dgm:t>
        <a:bodyPr/>
        <a:lstStyle/>
        <a:p>
          <a:r>
            <a:rPr lang="fr-FR" dirty="0" smtClean="0"/>
            <a:t>Adoption d’un programme</a:t>
          </a:r>
          <a:endParaRPr lang="fr-FR" dirty="0"/>
        </a:p>
      </dgm:t>
    </dgm:pt>
    <dgm:pt modelId="{82CE81BB-FDB7-CB47-BCAA-12C3601AFDEA}" type="parTrans" cxnId="{E28644CB-37B7-6A4D-AE3E-C655CFC035DF}">
      <dgm:prSet/>
      <dgm:spPr/>
      <dgm:t>
        <a:bodyPr/>
        <a:lstStyle/>
        <a:p>
          <a:endParaRPr lang="fr-FR"/>
        </a:p>
      </dgm:t>
    </dgm:pt>
    <dgm:pt modelId="{F9B72B97-FFAE-0F4B-9CD1-99FCA0D782A0}" type="sibTrans" cxnId="{E28644CB-37B7-6A4D-AE3E-C655CFC035DF}">
      <dgm:prSet/>
      <dgm:spPr/>
      <dgm:t>
        <a:bodyPr/>
        <a:lstStyle/>
        <a:p>
          <a:endParaRPr lang="fr-FR"/>
        </a:p>
      </dgm:t>
    </dgm:pt>
    <dgm:pt modelId="{EDC6C65E-1218-9C42-918E-A93858E31828}">
      <dgm:prSet/>
      <dgm:spPr/>
      <dgm:t>
        <a:bodyPr/>
        <a:lstStyle/>
        <a:p>
          <a:r>
            <a:rPr lang="fr-FR" dirty="0" smtClean="0"/>
            <a:t>Mise en œuvre plans d’action</a:t>
          </a:r>
          <a:endParaRPr lang="fr-FR" dirty="0"/>
        </a:p>
      </dgm:t>
    </dgm:pt>
    <dgm:pt modelId="{728FF057-6936-A744-9531-5584A65AFD6C}" type="parTrans" cxnId="{85097B63-1D3E-5C4A-A346-B1B3081BE5B6}">
      <dgm:prSet/>
      <dgm:spPr/>
      <dgm:t>
        <a:bodyPr/>
        <a:lstStyle/>
        <a:p>
          <a:endParaRPr lang="fr-FR"/>
        </a:p>
      </dgm:t>
    </dgm:pt>
    <dgm:pt modelId="{58264936-E640-BB41-90DA-B4071F493B31}" type="sibTrans" cxnId="{85097B63-1D3E-5C4A-A346-B1B3081BE5B6}">
      <dgm:prSet/>
      <dgm:spPr/>
      <dgm:t>
        <a:bodyPr/>
        <a:lstStyle/>
        <a:p>
          <a:endParaRPr lang="fr-FR"/>
        </a:p>
      </dgm:t>
    </dgm:pt>
    <dgm:pt modelId="{8C440FA1-1164-1144-B7C6-B806ABB27C66}">
      <dgm:prSet/>
      <dgm:spPr/>
      <dgm:t>
        <a:bodyPr/>
        <a:lstStyle/>
        <a:p>
          <a:r>
            <a:rPr lang="fr-FR" dirty="0" smtClean="0"/>
            <a:t>Evaluation des effets</a:t>
          </a:r>
          <a:endParaRPr lang="fr-FR" dirty="0"/>
        </a:p>
      </dgm:t>
    </dgm:pt>
    <dgm:pt modelId="{90D15CF4-EB62-894C-BE29-057EF3A47282}" type="parTrans" cxnId="{82FAC205-EA8F-1949-8DF5-26343C606EDF}">
      <dgm:prSet/>
      <dgm:spPr/>
      <dgm:t>
        <a:bodyPr/>
        <a:lstStyle/>
        <a:p>
          <a:endParaRPr lang="fr-FR"/>
        </a:p>
      </dgm:t>
    </dgm:pt>
    <dgm:pt modelId="{D10B8899-8832-2549-B78F-EB9EB92E4B68}" type="sibTrans" cxnId="{82FAC205-EA8F-1949-8DF5-26343C606EDF}">
      <dgm:prSet/>
      <dgm:spPr/>
      <dgm:t>
        <a:bodyPr/>
        <a:lstStyle/>
        <a:p>
          <a:endParaRPr lang="fr-FR"/>
        </a:p>
      </dgm:t>
    </dgm:pt>
    <dgm:pt modelId="{4BE6D374-C796-6149-AC13-2170C58921C5}" type="pres">
      <dgm:prSet presAssocID="{E441EDA9-DF18-EB48-A60F-94CA01E8DD6D}" presName="cycle" presStyleCnt="0">
        <dgm:presLayoutVars>
          <dgm:dir/>
          <dgm:resizeHandles val="exact"/>
        </dgm:presLayoutVars>
      </dgm:prSet>
      <dgm:spPr/>
      <dgm:t>
        <a:bodyPr/>
        <a:lstStyle/>
        <a:p>
          <a:endParaRPr lang="fr-CH"/>
        </a:p>
      </dgm:t>
    </dgm:pt>
    <dgm:pt modelId="{958DCC21-5E01-2040-966E-5E0DD1E2F562}" type="pres">
      <dgm:prSet presAssocID="{74E39B71-A591-B345-9C62-D0C3CDBFC301}" presName="dummy" presStyleCnt="0"/>
      <dgm:spPr/>
    </dgm:pt>
    <dgm:pt modelId="{A6BAE704-C28D-E242-973F-53C0D170DD80}" type="pres">
      <dgm:prSet presAssocID="{74E39B71-A591-B345-9C62-D0C3CDBFC301}" presName="node" presStyleLbl="revTx" presStyleIdx="0" presStyleCnt="7">
        <dgm:presLayoutVars>
          <dgm:bulletEnabled val="1"/>
        </dgm:presLayoutVars>
      </dgm:prSet>
      <dgm:spPr/>
      <dgm:t>
        <a:bodyPr/>
        <a:lstStyle/>
        <a:p>
          <a:endParaRPr lang="fr-FR"/>
        </a:p>
      </dgm:t>
    </dgm:pt>
    <dgm:pt modelId="{E8661A8D-722B-1A44-8802-4AF4EAD992FF}" type="pres">
      <dgm:prSet presAssocID="{E13BAE32-2860-AE49-8B8F-25CCFCA5E5E1}" presName="sibTrans" presStyleLbl="node1" presStyleIdx="0" presStyleCnt="7"/>
      <dgm:spPr/>
      <dgm:t>
        <a:bodyPr/>
        <a:lstStyle/>
        <a:p>
          <a:endParaRPr lang="fr-CH"/>
        </a:p>
      </dgm:t>
    </dgm:pt>
    <dgm:pt modelId="{33B43586-647C-324D-BA30-992F00E9E79A}" type="pres">
      <dgm:prSet presAssocID="{3072B5E6-078D-784E-83A4-E74152730D75}" presName="dummy" presStyleCnt="0"/>
      <dgm:spPr/>
    </dgm:pt>
    <dgm:pt modelId="{B7499EC9-6842-EF46-9318-1B009D4DDB78}" type="pres">
      <dgm:prSet presAssocID="{3072B5E6-078D-784E-83A4-E74152730D75}" presName="node" presStyleLbl="revTx" presStyleIdx="1" presStyleCnt="7" custScaleX="135023">
        <dgm:presLayoutVars>
          <dgm:bulletEnabled val="1"/>
        </dgm:presLayoutVars>
      </dgm:prSet>
      <dgm:spPr/>
      <dgm:t>
        <a:bodyPr/>
        <a:lstStyle/>
        <a:p>
          <a:endParaRPr lang="fr-FR"/>
        </a:p>
      </dgm:t>
    </dgm:pt>
    <dgm:pt modelId="{584CB1D9-5E70-D14E-BEBC-0D112632F430}" type="pres">
      <dgm:prSet presAssocID="{73DC6385-213A-B74E-938C-FEE40F8B042C}" presName="sibTrans" presStyleLbl="node1" presStyleIdx="1" presStyleCnt="7"/>
      <dgm:spPr/>
      <dgm:t>
        <a:bodyPr/>
        <a:lstStyle/>
        <a:p>
          <a:endParaRPr lang="fr-CH"/>
        </a:p>
      </dgm:t>
    </dgm:pt>
    <dgm:pt modelId="{14BEB647-0B60-FD4A-AFBA-DC2230744ADF}" type="pres">
      <dgm:prSet presAssocID="{1A3F7E32-F73F-3F47-90C5-DAC6D51FFAB8}" presName="dummy" presStyleCnt="0"/>
      <dgm:spPr/>
    </dgm:pt>
    <dgm:pt modelId="{A0A75827-FA70-E04A-9817-31C6B24A858C}" type="pres">
      <dgm:prSet presAssocID="{1A3F7E32-F73F-3F47-90C5-DAC6D51FFAB8}" presName="node" presStyleLbl="revTx" presStyleIdx="2" presStyleCnt="7">
        <dgm:presLayoutVars>
          <dgm:bulletEnabled val="1"/>
        </dgm:presLayoutVars>
      </dgm:prSet>
      <dgm:spPr/>
      <dgm:t>
        <a:bodyPr/>
        <a:lstStyle/>
        <a:p>
          <a:endParaRPr lang="fr-FR"/>
        </a:p>
      </dgm:t>
    </dgm:pt>
    <dgm:pt modelId="{AAB295D6-5F74-1B4C-90E5-6A7070390BE7}" type="pres">
      <dgm:prSet presAssocID="{4A9E2B6C-1272-EE4D-8738-D81FD66E640B}" presName="sibTrans" presStyleLbl="node1" presStyleIdx="2" presStyleCnt="7"/>
      <dgm:spPr/>
      <dgm:t>
        <a:bodyPr/>
        <a:lstStyle/>
        <a:p>
          <a:endParaRPr lang="fr-CH"/>
        </a:p>
      </dgm:t>
    </dgm:pt>
    <dgm:pt modelId="{F4FC33CB-45BA-9644-97CA-D62FAE4602DC}" type="pres">
      <dgm:prSet presAssocID="{14F6338F-7C5D-5248-9FBB-8BECC68FFDD4}" presName="dummy" presStyleCnt="0"/>
      <dgm:spPr/>
    </dgm:pt>
    <dgm:pt modelId="{E8A043C0-F22D-E843-B29C-5AAFA50DD82A}" type="pres">
      <dgm:prSet presAssocID="{14F6338F-7C5D-5248-9FBB-8BECC68FFDD4}" presName="node" presStyleLbl="revTx" presStyleIdx="3" presStyleCnt="7">
        <dgm:presLayoutVars>
          <dgm:bulletEnabled val="1"/>
        </dgm:presLayoutVars>
      </dgm:prSet>
      <dgm:spPr/>
      <dgm:t>
        <a:bodyPr/>
        <a:lstStyle/>
        <a:p>
          <a:endParaRPr lang="fr-FR"/>
        </a:p>
      </dgm:t>
    </dgm:pt>
    <dgm:pt modelId="{9EE232AC-C09E-0B40-9709-ED6B95FE588E}" type="pres">
      <dgm:prSet presAssocID="{541585CE-7F71-F14A-AE4F-2BC6F137CE8C}" presName="sibTrans" presStyleLbl="node1" presStyleIdx="3" presStyleCnt="7"/>
      <dgm:spPr/>
      <dgm:t>
        <a:bodyPr/>
        <a:lstStyle/>
        <a:p>
          <a:endParaRPr lang="fr-CH"/>
        </a:p>
      </dgm:t>
    </dgm:pt>
    <dgm:pt modelId="{FB40768A-6464-7342-A632-517AE3661BE5}" type="pres">
      <dgm:prSet presAssocID="{4B56D35B-49C3-ED49-B6B5-CD24234AC466}" presName="dummy" presStyleCnt="0"/>
      <dgm:spPr/>
    </dgm:pt>
    <dgm:pt modelId="{B02C7250-5A35-9B42-9DB1-338C0C34B8EC}" type="pres">
      <dgm:prSet presAssocID="{4B56D35B-49C3-ED49-B6B5-CD24234AC466}" presName="node" presStyleLbl="revTx" presStyleIdx="4" presStyleCnt="7">
        <dgm:presLayoutVars>
          <dgm:bulletEnabled val="1"/>
        </dgm:presLayoutVars>
      </dgm:prSet>
      <dgm:spPr/>
      <dgm:t>
        <a:bodyPr/>
        <a:lstStyle/>
        <a:p>
          <a:endParaRPr lang="fr-CH"/>
        </a:p>
      </dgm:t>
    </dgm:pt>
    <dgm:pt modelId="{43355742-D3DB-0B43-862F-5F48EEFA22AC}" type="pres">
      <dgm:prSet presAssocID="{F9B72B97-FFAE-0F4B-9CD1-99FCA0D782A0}" presName="sibTrans" presStyleLbl="node1" presStyleIdx="4" presStyleCnt="7"/>
      <dgm:spPr/>
      <dgm:t>
        <a:bodyPr/>
        <a:lstStyle/>
        <a:p>
          <a:endParaRPr lang="fr-CH"/>
        </a:p>
      </dgm:t>
    </dgm:pt>
    <dgm:pt modelId="{64D4ECC6-2D49-904D-85EE-8FE4758D4C37}" type="pres">
      <dgm:prSet presAssocID="{EDC6C65E-1218-9C42-918E-A93858E31828}" presName="dummy" presStyleCnt="0"/>
      <dgm:spPr/>
    </dgm:pt>
    <dgm:pt modelId="{543452E6-32CA-E448-BD05-10120B826862}" type="pres">
      <dgm:prSet presAssocID="{EDC6C65E-1218-9C42-918E-A93858E31828}" presName="node" presStyleLbl="revTx" presStyleIdx="5" presStyleCnt="7">
        <dgm:presLayoutVars>
          <dgm:bulletEnabled val="1"/>
        </dgm:presLayoutVars>
      </dgm:prSet>
      <dgm:spPr/>
      <dgm:t>
        <a:bodyPr/>
        <a:lstStyle/>
        <a:p>
          <a:endParaRPr lang="fr-FR"/>
        </a:p>
      </dgm:t>
    </dgm:pt>
    <dgm:pt modelId="{97EBB386-B604-FA4D-96EE-3447B844D7BA}" type="pres">
      <dgm:prSet presAssocID="{58264936-E640-BB41-90DA-B4071F493B31}" presName="sibTrans" presStyleLbl="node1" presStyleIdx="5" presStyleCnt="7"/>
      <dgm:spPr/>
      <dgm:t>
        <a:bodyPr/>
        <a:lstStyle/>
        <a:p>
          <a:endParaRPr lang="fr-CH"/>
        </a:p>
      </dgm:t>
    </dgm:pt>
    <dgm:pt modelId="{74CDDFBC-CE8C-7046-90BC-44766D515A40}" type="pres">
      <dgm:prSet presAssocID="{8C440FA1-1164-1144-B7C6-B806ABB27C66}" presName="dummy" presStyleCnt="0"/>
      <dgm:spPr/>
    </dgm:pt>
    <dgm:pt modelId="{B76E84C7-5622-7747-BCA0-B6D2F5E27EBB}" type="pres">
      <dgm:prSet presAssocID="{8C440FA1-1164-1144-B7C6-B806ABB27C66}" presName="node" presStyleLbl="revTx" presStyleIdx="6" presStyleCnt="7">
        <dgm:presLayoutVars>
          <dgm:bulletEnabled val="1"/>
        </dgm:presLayoutVars>
      </dgm:prSet>
      <dgm:spPr/>
      <dgm:t>
        <a:bodyPr/>
        <a:lstStyle/>
        <a:p>
          <a:endParaRPr lang="fr-CH"/>
        </a:p>
      </dgm:t>
    </dgm:pt>
    <dgm:pt modelId="{EB221FE9-1BDD-BD4C-A9B3-F53EC9366652}" type="pres">
      <dgm:prSet presAssocID="{D10B8899-8832-2549-B78F-EB9EB92E4B68}" presName="sibTrans" presStyleLbl="node1" presStyleIdx="6" presStyleCnt="7"/>
      <dgm:spPr/>
      <dgm:t>
        <a:bodyPr/>
        <a:lstStyle/>
        <a:p>
          <a:endParaRPr lang="fr-CH"/>
        </a:p>
      </dgm:t>
    </dgm:pt>
  </dgm:ptLst>
  <dgm:cxnLst>
    <dgm:cxn modelId="{87FE553E-065A-394C-9D05-015A1D85CA11}" type="presOf" srcId="{E13BAE32-2860-AE49-8B8F-25CCFCA5E5E1}" destId="{E8661A8D-722B-1A44-8802-4AF4EAD992FF}" srcOrd="0" destOrd="0" presId="urn:microsoft.com/office/officeart/2005/8/layout/cycle1"/>
    <dgm:cxn modelId="{A455E50C-36E7-144B-8312-56E726CDAEE3}" srcId="{E441EDA9-DF18-EB48-A60F-94CA01E8DD6D}" destId="{3072B5E6-078D-784E-83A4-E74152730D75}" srcOrd="1" destOrd="0" parTransId="{299C9C21-1A08-B948-9104-906CD1FEA22C}" sibTransId="{73DC6385-213A-B74E-938C-FEE40F8B042C}"/>
    <dgm:cxn modelId="{4CBAF462-FEF9-D74D-A258-C2407C582F13}" type="presOf" srcId="{4A9E2B6C-1272-EE4D-8738-D81FD66E640B}" destId="{AAB295D6-5F74-1B4C-90E5-6A7070390BE7}" srcOrd="0" destOrd="0" presId="urn:microsoft.com/office/officeart/2005/8/layout/cycle1"/>
    <dgm:cxn modelId="{82FAC205-EA8F-1949-8DF5-26343C606EDF}" srcId="{E441EDA9-DF18-EB48-A60F-94CA01E8DD6D}" destId="{8C440FA1-1164-1144-B7C6-B806ABB27C66}" srcOrd="6" destOrd="0" parTransId="{90D15CF4-EB62-894C-BE29-057EF3A47282}" sibTransId="{D10B8899-8832-2549-B78F-EB9EB92E4B68}"/>
    <dgm:cxn modelId="{D632F347-8ADC-5549-9CB8-C80925B0AF8B}" type="presOf" srcId="{73DC6385-213A-B74E-938C-FEE40F8B042C}" destId="{584CB1D9-5E70-D14E-BEBC-0D112632F430}" srcOrd="0" destOrd="0" presId="urn:microsoft.com/office/officeart/2005/8/layout/cycle1"/>
    <dgm:cxn modelId="{77AFF744-FB3B-F041-B838-6D9753E9AED3}" type="presOf" srcId="{EDC6C65E-1218-9C42-918E-A93858E31828}" destId="{543452E6-32CA-E448-BD05-10120B826862}" srcOrd="0" destOrd="0" presId="urn:microsoft.com/office/officeart/2005/8/layout/cycle1"/>
    <dgm:cxn modelId="{B6A0E72A-F36A-1B45-B238-D3C661B560CB}" type="presOf" srcId="{3072B5E6-078D-784E-83A4-E74152730D75}" destId="{B7499EC9-6842-EF46-9318-1B009D4DDB78}" srcOrd="0" destOrd="0" presId="urn:microsoft.com/office/officeart/2005/8/layout/cycle1"/>
    <dgm:cxn modelId="{408203B8-6F12-C14B-87A3-93E75C8D5590}" type="presOf" srcId="{8C440FA1-1164-1144-B7C6-B806ABB27C66}" destId="{B76E84C7-5622-7747-BCA0-B6D2F5E27EBB}" srcOrd="0" destOrd="0" presId="urn:microsoft.com/office/officeart/2005/8/layout/cycle1"/>
    <dgm:cxn modelId="{57A9A340-EA44-354F-95FE-56C40E1B243B}" srcId="{E441EDA9-DF18-EB48-A60F-94CA01E8DD6D}" destId="{14F6338F-7C5D-5248-9FBB-8BECC68FFDD4}" srcOrd="3" destOrd="0" parTransId="{73BDD31A-EC43-6543-BD4A-8896C6EF0F0D}" sibTransId="{541585CE-7F71-F14A-AE4F-2BC6F137CE8C}"/>
    <dgm:cxn modelId="{6DAAFB44-C16D-4D4F-96DA-4C1116534939}" type="presOf" srcId="{14F6338F-7C5D-5248-9FBB-8BECC68FFDD4}" destId="{E8A043C0-F22D-E843-B29C-5AAFA50DD82A}" srcOrd="0" destOrd="0" presId="urn:microsoft.com/office/officeart/2005/8/layout/cycle1"/>
    <dgm:cxn modelId="{4DD7997D-1CCB-9D48-8A94-86B04718033A}" type="presOf" srcId="{74E39B71-A591-B345-9C62-D0C3CDBFC301}" destId="{A6BAE704-C28D-E242-973F-53C0D170DD80}" srcOrd="0" destOrd="0" presId="urn:microsoft.com/office/officeart/2005/8/layout/cycle1"/>
    <dgm:cxn modelId="{D259CF53-46B2-B849-A169-42E65D799740}" type="presOf" srcId="{1A3F7E32-F73F-3F47-90C5-DAC6D51FFAB8}" destId="{A0A75827-FA70-E04A-9817-31C6B24A858C}" srcOrd="0" destOrd="0" presId="urn:microsoft.com/office/officeart/2005/8/layout/cycle1"/>
    <dgm:cxn modelId="{FEB71143-609D-F040-8764-7367DBE4D196}" type="presOf" srcId="{58264936-E640-BB41-90DA-B4071F493B31}" destId="{97EBB386-B604-FA4D-96EE-3447B844D7BA}" srcOrd="0" destOrd="0" presId="urn:microsoft.com/office/officeart/2005/8/layout/cycle1"/>
    <dgm:cxn modelId="{85097B63-1D3E-5C4A-A346-B1B3081BE5B6}" srcId="{E441EDA9-DF18-EB48-A60F-94CA01E8DD6D}" destId="{EDC6C65E-1218-9C42-918E-A93858E31828}" srcOrd="5" destOrd="0" parTransId="{728FF057-6936-A744-9531-5584A65AFD6C}" sibTransId="{58264936-E640-BB41-90DA-B4071F493B31}"/>
    <dgm:cxn modelId="{7B5EDCDA-4DF2-D24A-8E55-63D03BCFE4CD}" type="presOf" srcId="{F9B72B97-FFAE-0F4B-9CD1-99FCA0D782A0}" destId="{43355742-D3DB-0B43-862F-5F48EEFA22AC}" srcOrd="0" destOrd="0" presId="urn:microsoft.com/office/officeart/2005/8/layout/cycle1"/>
    <dgm:cxn modelId="{6723FD11-5CCB-E147-8F9C-910DE933F649}" srcId="{E441EDA9-DF18-EB48-A60F-94CA01E8DD6D}" destId="{1A3F7E32-F73F-3F47-90C5-DAC6D51FFAB8}" srcOrd="2" destOrd="0" parTransId="{FAAB731F-D0C8-BF4C-B1A5-DF6457931911}" sibTransId="{4A9E2B6C-1272-EE4D-8738-D81FD66E640B}"/>
    <dgm:cxn modelId="{F2483FD7-9DA7-9347-9063-57CFA10D1F17}" type="presOf" srcId="{541585CE-7F71-F14A-AE4F-2BC6F137CE8C}" destId="{9EE232AC-C09E-0B40-9709-ED6B95FE588E}" srcOrd="0" destOrd="0" presId="urn:microsoft.com/office/officeart/2005/8/layout/cycle1"/>
    <dgm:cxn modelId="{320C96AB-1483-CE4A-8874-C675BAA5716B}" srcId="{E441EDA9-DF18-EB48-A60F-94CA01E8DD6D}" destId="{74E39B71-A591-B345-9C62-D0C3CDBFC301}" srcOrd="0" destOrd="0" parTransId="{B30D3F92-C416-7640-AACD-D82A568EB7E2}" sibTransId="{E13BAE32-2860-AE49-8B8F-25CCFCA5E5E1}"/>
    <dgm:cxn modelId="{010D7D9E-EA72-0F4D-ACC4-65E33881178A}" type="presOf" srcId="{4B56D35B-49C3-ED49-B6B5-CD24234AC466}" destId="{B02C7250-5A35-9B42-9DB1-338C0C34B8EC}" srcOrd="0" destOrd="0" presId="urn:microsoft.com/office/officeart/2005/8/layout/cycle1"/>
    <dgm:cxn modelId="{891E8F39-F3D0-3D40-A06C-1E3642F2F450}" type="presOf" srcId="{E441EDA9-DF18-EB48-A60F-94CA01E8DD6D}" destId="{4BE6D374-C796-6149-AC13-2170C58921C5}" srcOrd="0" destOrd="0" presId="urn:microsoft.com/office/officeart/2005/8/layout/cycle1"/>
    <dgm:cxn modelId="{E28644CB-37B7-6A4D-AE3E-C655CFC035DF}" srcId="{E441EDA9-DF18-EB48-A60F-94CA01E8DD6D}" destId="{4B56D35B-49C3-ED49-B6B5-CD24234AC466}" srcOrd="4" destOrd="0" parTransId="{82CE81BB-FDB7-CB47-BCAA-12C3601AFDEA}" sibTransId="{F9B72B97-FFAE-0F4B-9CD1-99FCA0D782A0}"/>
    <dgm:cxn modelId="{97CCEB2C-13C5-9045-9DB8-FBFB7B75510F}" type="presOf" srcId="{D10B8899-8832-2549-B78F-EB9EB92E4B68}" destId="{EB221FE9-1BDD-BD4C-A9B3-F53EC9366652}" srcOrd="0" destOrd="0" presId="urn:microsoft.com/office/officeart/2005/8/layout/cycle1"/>
    <dgm:cxn modelId="{2AC5497F-3D88-5344-8097-6419845D601D}" type="presParOf" srcId="{4BE6D374-C796-6149-AC13-2170C58921C5}" destId="{958DCC21-5E01-2040-966E-5E0DD1E2F562}" srcOrd="0" destOrd="0" presId="urn:microsoft.com/office/officeart/2005/8/layout/cycle1"/>
    <dgm:cxn modelId="{C2F928A2-3FE6-9248-8DDE-E3A44DC2DE25}" type="presParOf" srcId="{4BE6D374-C796-6149-AC13-2170C58921C5}" destId="{A6BAE704-C28D-E242-973F-53C0D170DD80}" srcOrd="1" destOrd="0" presId="urn:microsoft.com/office/officeart/2005/8/layout/cycle1"/>
    <dgm:cxn modelId="{14E8B2F2-6A7E-1647-BEF4-CC4B93B72DC6}" type="presParOf" srcId="{4BE6D374-C796-6149-AC13-2170C58921C5}" destId="{E8661A8D-722B-1A44-8802-4AF4EAD992FF}" srcOrd="2" destOrd="0" presId="urn:microsoft.com/office/officeart/2005/8/layout/cycle1"/>
    <dgm:cxn modelId="{FD7F3863-A4E3-2D46-98B5-CF5CCE418A53}" type="presParOf" srcId="{4BE6D374-C796-6149-AC13-2170C58921C5}" destId="{33B43586-647C-324D-BA30-992F00E9E79A}" srcOrd="3" destOrd="0" presId="urn:microsoft.com/office/officeart/2005/8/layout/cycle1"/>
    <dgm:cxn modelId="{C5D9D742-E6A6-B94C-8B7D-841F5B464BF0}" type="presParOf" srcId="{4BE6D374-C796-6149-AC13-2170C58921C5}" destId="{B7499EC9-6842-EF46-9318-1B009D4DDB78}" srcOrd="4" destOrd="0" presId="urn:microsoft.com/office/officeart/2005/8/layout/cycle1"/>
    <dgm:cxn modelId="{CCB8F29D-9BC6-074F-88E1-B6F2EC7B72B9}" type="presParOf" srcId="{4BE6D374-C796-6149-AC13-2170C58921C5}" destId="{584CB1D9-5E70-D14E-BEBC-0D112632F430}" srcOrd="5" destOrd="0" presId="urn:microsoft.com/office/officeart/2005/8/layout/cycle1"/>
    <dgm:cxn modelId="{43B4D257-92D3-814D-94F3-BA25164487B0}" type="presParOf" srcId="{4BE6D374-C796-6149-AC13-2170C58921C5}" destId="{14BEB647-0B60-FD4A-AFBA-DC2230744ADF}" srcOrd="6" destOrd="0" presId="urn:microsoft.com/office/officeart/2005/8/layout/cycle1"/>
    <dgm:cxn modelId="{36250DA8-432E-9045-950A-50881FE8E264}" type="presParOf" srcId="{4BE6D374-C796-6149-AC13-2170C58921C5}" destId="{A0A75827-FA70-E04A-9817-31C6B24A858C}" srcOrd="7" destOrd="0" presId="urn:microsoft.com/office/officeart/2005/8/layout/cycle1"/>
    <dgm:cxn modelId="{CB43A0A2-C765-8E4F-AF27-B4B2F11AA9BD}" type="presParOf" srcId="{4BE6D374-C796-6149-AC13-2170C58921C5}" destId="{AAB295D6-5F74-1B4C-90E5-6A7070390BE7}" srcOrd="8" destOrd="0" presId="urn:microsoft.com/office/officeart/2005/8/layout/cycle1"/>
    <dgm:cxn modelId="{DA54AE2D-0ABD-4148-955E-0281B795F81C}" type="presParOf" srcId="{4BE6D374-C796-6149-AC13-2170C58921C5}" destId="{F4FC33CB-45BA-9644-97CA-D62FAE4602DC}" srcOrd="9" destOrd="0" presId="urn:microsoft.com/office/officeart/2005/8/layout/cycle1"/>
    <dgm:cxn modelId="{25BC38A5-3729-794B-BED7-488D3A3D6501}" type="presParOf" srcId="{4BE6D374-C796-6149-AC13-2170C58921C5}" destId="{E8A043C0-F22D-E843-B29C-5AAFA50DD82A}" srcOrd="10" destOrd="0" presId="urn:microsoft.com/office/officeart/2005/8/layout/cycle1"/>
    <dgm:cxn modelId="{8A6A1E2E-CDC7-244D-A69B-3CDC74C35CA8}" type="presParOf" srcId="{4BE6D374-C796-6149-AC13-2170C58921C5}" destId="{9EE232AC-C09E-0B40-9709-ED6B95FE588E}" srcOrd="11" destOrd="0" presId="urn:microsoft.com/office/officeart/2005/8/layout/cycle1"/>
    <dgm:cxn modelId="{A5C7C110-4954-7241-AA40-6E0257C6BABB}" type="presParOf" srcId="{4BE6D374-C796-6149-AC13-2170C58921C5}" destId="{FB40768A-6464-7342-A632-517AE3661BE5}" srcOrd="12" destOrd="0" presId="urn:microsoft.com/office/officeart/2005/8/layout/cycle1"/>
    <dgm:cxn modelId="{052AED4F-AEA6-624E-B687-EC88E47D372A}" type="presParOf" srcId="{4BE6D374-C796-6149-AC13-2170C58921C5}" destId="{B02C7250-5A35-9B42-9DB1-338C0C34B8EC}" srcOrd="13" destOrd="0" presId="urn:microsoft.com/office/officeart/2005/8/layout/cycle1"/>
    <dgm:cxn modelId="{4221598E-0CF8-D84D-875A-F27551820444}" type="presParOf" srcId="{4BE6D374-C796-6149-AC13-2170C58921C5}" destId="{43355742-D3DB-0B43-862F-5F48EEFA22AC}" srcOrd="14" destOrd="0" presId="urn:microsoft.com/office/officeart/2005/8/layout/cycle1"/>
    <dgm:cxn modelId="{D57EBDE0-0E06-1641-BDD8-60A57E2CC1B2}" type="presParOf" srcId="{4BE6D374-C796-6149-AC13-2170C58921C5}" destId="{64D4ECC6-2D49-904D-85EE-8FE4758D4C37}" srcOrd="15" destOrd="0" presId="urn:microsoft.com/office/officeart/2005/8/layout/cycle1"/>
    <dgm:cxn modelId="{953BDFC6-2C1C-E643-B87F-DB352DD0F790}" type="presParOf" srcId="{4BE6D374-C796-6149-AC13-2170C58921C5}" destId="{543452E6-32CA-E448-BD05-10120B826862}" srcOrd="16" destOrd="0" presId="urn:microsoft.com/office/officeart/2005/8/layout/cycle1"/>
    <dgm:cxn modelId="{E9A61D51-F138-6B4C-BF31-3A06D260185E}" type="presParOf" srcId="{4BE6D374-C796-6149-AC13-2170C58921C5}" destId="{97EBB386-B604-FA4D-96EE-3447B844D7BA}" srcOrd="17" destOrd="0" presId="urn:microsoft.com/office/officeart/2005/8/layout/cycle1"/>
    <dgm:cxn modelId="{16334D9B-5CF0-474C-82B2-CB76ED40CE52}" type="presParOf" srcId="{4BE6D374-C796-6149-AC13-2170C58921C5}" destId="{74CDDFBC-CE8C-7046-90BC-44766D515A40}" srcOrd="18" destOrd="0" presId="urn:microsoft.com/office/officeart/2005/8/layout/cycle1"/>
    <dgm:cxn modelId="{934B6D70-D128-E046-81EA-8C7763CDFCA5}" type="presParOf" srcId="{4BE6D374-C796-6149-AC13-2170C58921C5}" destId="{B76E84C7-5622-7747-BCA0-B6D2F5E27EBB}" srcOrd="19" destOrd="0" presId="urn:microsoft.com/office/officeart/2005/8/layout/cycle1"/>
    <dgm:cxn modelId="{F7936700-30B4-0544-8B3C-AACEA77584D4}" type="presParOf" srcId="{4BE6D374-C796-6149-AC13-2170C58921C5}" destId="{EB221FE9-1BDD-BD4C-A9B3-F53EC9366652}"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2F739-7C16-5440-9E88-EBFAC060956D}">
      <dsp:nvSpPr>
        <dsp:cNvPr id="0" name=""/>
        <dsp:cNvSpPr/>
      </dsp:nvSpPr>
      <dsp:spPr>
        <a:xfrm rot="16200000">
          <a:off x="843359" y="-843359"/>
          <a:ext cx="2262981" cy="39497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sp3d extrusionH="28000" prstMaterial="matte"/>
        </a:bodyPr>
        <a:lstStyle/>
        <a:p>
          <a:pPr lvl="0" algn="ctr" defTabSz="1555750">
            <a:lnSpc>
              <a:spcPct val="90000"/>
            </a:lnSpc>
            <a:spcBef>
              <a:spcPct val="0"/>
            </a:spcBef>
            <a:spcAft>
              <a:spcPct val="35000"/>
            </a:spcAft>
          </a:pPr>
          <a:r>
            <a:rPr lang="fr-CH" sz="3500" kern="1200" dirty="0" smtClean="0"/>
            <a:t>Environnement</a:t>
          </a:r>
          <a:endParaRPr lang="fr-CH" sz="3500" kern="1200" dirty="0"/>
        </a:p>
      </dsp:txBody>
      <dsp:txXfrm rot="5400000">
        <a:off x="-1" y="1"/>
        <a:ext cx="3949700" cy="1697236"/>
      </dsp:txXfrm>
    </dsp:sp>
    <dsp:sp modelId="{70FAA5D9-1F62-D349-91BD-D1C5FAE2C273}">
      <dsp:nvSpPr>
        <dsp:cNvPr id="0" name=""/>
        <dsp:cNvSpPr/>
      </dsp:nvSpPr>
      <dsp:spPr>
        <a:xfrm>
          <a:off x="3949700" y="0"/>
          <a:ext cx="3949700" cy="2262981"/>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sp3d extrusionH="28000" prstMaterial="matte"/>
        </a:bodyPr>
        <a:lstStyle/>
        <a:p>
          <a:pPr lvl="0" algn="ctr" defTabSz="1555750">
            <a:lnSpc>
              <a:spcPct val="90000"/>
            </a:lnSpc>
            <a:spcBef>
              <a:spcPct val="0"/>
            </a:spcBef>
            <a:spcAft>
              <a:spcPct val="35000"/>
            </a:spcAft>
          </a:pPr>
          <a:r>
            <a:rPr lang="fr-CH" sz="3500" kern="1200" dirty="0" smtClean="0"/>
            <a:t>Qualité urbaine</a:t>
          </a:r>
          <a:endParaRPr lang="fr-CH" sz="3500" kern="1200" dirty="0"/>
        </a:p>
      </dsp:txBody>
      <dsp:txXfrm>
        <a:off x="3949700" y="0"/>
        <a:ext cx="3949700" cy="1697236"/>
      </dsp:txXfrm>
    </dsp:sp>
    <dsp:sp modelId="{A7660255-3CC0-DF4F-9D63-9A8136072D94}">
      <dsp:nvSpPr>
        <dsp:cNvPr id="0" name=""/>
        <dsp:cNvSpPr/>
      </dsp:nvSpPr>
      <dsp:spPr>
        <a:xfrm rot="10800000">
          <a:off x="0" y="2262981"/>
          <a:ext cx="3949700" cy="2262981"/>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sp3d extrusionH="28000" prstMaterial="matte"/>
        </a:bodyPr>
        <a:lstStyle/>
        <a:p>
          <a:pPr lvl="0" algn="ctr" defTabSz="1555750">
            <a:lnSpc>
              <a:spcPct val="90000"/>
            </a:lnSpc>
            <a:spcBef>
              <a:spcPct val="0"/>
            </a:spcBef>
            <a:spcAft>
              <a:spcPct val="35000"/>
            </a:spcAft>
          </a:pPr>
          <a:r>
            <a:rPr lang="fr-CH" sz="3500" kern="1200" dirty="0" smtClean="0"/>
            <a:t>Transport</a:t>
          </a:r>
          <a:endParaRPr lang="fr-CH" sz="3500" kern="1200" dirty="0"/>
        </a:p>
      </dsp:txBody>
      <dsp:txXfrm rot="10800000">
        <a:off x="0" y="2828726"/>
        <a:ext cx="3949700" cy="1697236"/>
      </dsp:txXfrm>
    </dsp:sp>
    <dsp:sp modelId="{B9A437B6-97DD-8344-97C2-5AECB50242F6}">
      <dsp:nvSpPr>
        <dsp:cNvPr id="0" name=""/>
        <dsp:cNvSpPr/>
      </dsp:nvSpPr>
      <dsp:spPr>
        <a:xfrm rot="5400000">
          <a:off x="4793059" y="1419622"/>
          <a:ext cx="2262981" cy="39497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sp3d extrusionH="28000" prstMaterial="matte"/>
        </a:bodyPr>
        <a:lstStyle/>
        <a:p>
          <a:pPr lvl="0" algn="ctr" defTabSz="1555750">
            <a:lnSpc>
              <a:spcPct val="90000"/>
            </a:lnSpc>
            <a:spcBef>
              <a:spcPct val="0"/>
            </a:spcBef>
            <a:spcAft>
              <a:spcPct val="35000"/>
            </a:spcAft>
          </a:pPr>
          <a:r>
            <a:rPr lang="fr-CH" sz="3500" kern="1200" dirty="0" smtClean="0"/>
            <a:t>Finances, économie</a:t>
          </a:r>
          <a:endParaRPr lang="fr-CH" sz="3500" kern="1200" dirty="0"/>
        </a:p>
      </dsp:txBody>
      <dsp:txXfrm rot="-5400000">
        <a:off x="3949699" y="2828726"/>
        <a:ext cx="3949700" cy="1697236"/>
      </dsp:txXfrm>
    </dsp:sp>
    <dsp:sp modelId="{19A880DD-1087-4E4E-9663-7E18176E7473}">
      <dsp:nvSpPr>
        <dsp:cNvPr id="0" name=""/>
        <dsp:cNvSpPr/>
      </dsp:nvSpPr>
      <dsp:spPr>
        <a:xfrm>
          <a:off x="2764789" y="1697236"/>
          <a:ext cx="2369820" cy="1131490"/>
        </a:xfrm>
        <a:prstGeom prst="roundRect">
          <a:avLst/>
        </a:prstGeom>
        <a:solidFill>
          <a:schemeClr val="accent1">
            <a:tint val="6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CH" sz="3500" kern="1200" dirty="0" smtClean="0"/>
            <a:t>Urbanisme</a:t>
          </a:r>
          <a:endParaRPr lang="fr-CH" sz="3500" kern="1200" dirty="0"/>
        </a:p>
      </dsp:txBody>
      <dsp:txXfrm>
        <a:off x="2820024" y="1752471"/>
        <a:ext cx="2259350" cy="102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AE704-C28D-E242-973F-53C0D170DD80}">
      <dsp:nvSpPr>
        <dsp:cNvPr id="0" name=""/>
        <dsp:cNvSpPr/>
      </dsp:nvSpPr>
      <dsp:spPr>
        <a:xfrm>
          <a:off x="4537782" y="322"/>
          <a:ext cx="952351" cy="95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Emergence d’un problème</a:t>
          </a:r>
          <a:endParaRPr lang="fr-FR" sz="1400" kern="1200" dirty="0"/>
        </a:p>
      </dsp:txBody>
      <dsp:txXfrm>
        <a:off x="4537782" y="322"/>
        <a:ext cx="952351" cy="952351"/>
      </dsp:txXfrm>
    </dsp:sp>
    <dsp:sp modelId="{E8661A8D-722B-1A44-8802-4AF4EAD992FF}">
      <dsp:nvSpPr>
        <dsp:cNvPr id="0" name=""/>
        <dsp:cNvSpPr/>
      </dsp:nvSpPr>
      <dsp:spPr>
        <a:xfrm>
          <a:off x="1565698" y="51054"/>
          <a:ext cx="4931432" cy="4931432"/>
        </a:xfrm>
        <a:prstGeom prst="circularArrow">
          <a:avLst>
            <a:gd name="adj1" fmla="val 3766"/>
            <a:gd name="adj2" fmla="val 234980"/>
            <a:gd name="adj3" fmla="val 19826311"/>
            <a:gd name="adj4" fmla="val 18606160"/>
            <a:gd name="adj5" fmla="val 439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499EC9-6842-EF46-9318-1B009D4DDB78}">
      <dsp:nvSpPr>
        <dsp:cNvPr id="0" name=""/>
        <dsp:cNvSpPr/>
      </dsp:nvSpPr>
      <dsp:spPr>
        <a:xfrm>
          <a:off x="5596223" y="1536689"/>
          <a:ext cx="1285893" cy="95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Perception du problèmes</a:t>
          </a:r>
          <a:endParaRPr lang="fr-FR" sz="1400" kern="1200" dirty="0"/>
        </a:p>
      </dsp:txBody>
      <dsp:txXfrm>
        <a:off x="5596223" y="1536689"/>
        <a:ext cx="1285893" cy="952351"/>
      </dsp:txXfrm>
    </dsp:sp>
    <dsp:sp modelId="{584CB1D9-5E70-D14E-BEBC-0D112632F430}">
      <dsp:nvSpPr>
        <dsp:cNvPr id="0" name=""/>
        <dsp:cNvSpPr/>
      </dsp:nvSpPr>
      <dsp:spPr>
        <a:xfrm>
          <a:off x="1565698" y="51054"/>
          <a:ext cx="4931432" cy="4931432"/>
        </a:xfrm>
        <a:prstGeom prst="circularArrow">
          <a:avLst>
            <a:gd name="adj1" fmla="val 3766"/>
            <a:gd name="adj2" fmla="val 234980"/>
            <a:gd name="adj3" fmla="val 1229435"/>
            <a:gd name="adj4" fmla="val 21557902"/>
            <a:gd name="adj5" fmla="val 439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A75827-FA70-E04A-9817-31C6B24A858C}">
      <dsp:nvSpPr>
        <dsp:cNvPr id="0" name=""/>
        <dsp:cNvSpPr/>
      </dsp:nvSpPr>
      <dsp:spPr>
        <a:xfrm>
          <a:off x="5325721" y="3452507"/>
          <a:ext cx="952351" cy="95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Mise à l’agenda public</a:t>
          </a:r>
          <a:endParaRPr lang="fr-FR" sz="1400" kern="1200" dirty="0"/>
        </a:p>
      </dsp:txBody>
      <dsp:txXfrm>
        <a:off x="5325721" y="3452507"/>
        <a:ext cx="952351" cy="952351"/>
      </dsp:txXfrm>
    </dsp:sp>
    <dsp:sp modelId="{AAB295D6-5F74-1B4C-90E5-6A7070390BE7}">
      <dsp:nvSpPr>
        <dsp:cNvPr id="0" name=""/>
        <dsp:cNvSpPr/>
      </dsp:nvSpPr>
      <dsp:spPr>
        <a:xfrm>
          <a:off x="1565698" y="51054"/>
          <a:ext cx="4931432" cy="4931432"/>
        </a:xfrm>
        <a:prstGeom prst="circularArrow">
          <a:avLst>
            <a:gd name="adj1" fmla="val 3766"/>
            <a:gd name="adj2" fmla="val 234980"/>
            <a:gd name="adj3" fmla="val 4436710"/>
            <a:gd name="adj4" fmla="val 3308472"/>
            <a:gd name="adj5" fmla="val 439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A043C0-F22D-E843-B29C-5AAFA50DD82A}">
      <dsp:nvSpPr>
        <dsp:cNvPr id="0" name=""/>
        <dsp:cNvSpPr/>
      </dsp:nvSpPr>
      <dsp:spPr>
        <a:xfrm>
          <a:off x="3555238" y="4305126"/>
          <a:ext cx="952351" cy="95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Alternatives</a:t>
          </a:r>
          <a:endParaRPr lang="fr-FR" sz="1400" kern="1200" dirty="0"/>
        </a:p>
      </dsp:txBody>
      <dsp:txXfrm>
        <a:off x="3555238" y="4305126"/>
        <a:ext cx="952351" cy="952351"/>
      </dsp:txXfrm>
    </dsp:sp>
    <dsp:sp modelId="{9EE232AC-C09E-0B40-9709-ED6B95FE588E}">
      <dsp:nvSpPr>
        <dsp:cNvPr id="0" name=""/>
        <dsp:cNvSpPr/>
      </dsp:nvSpPr>
      <dsp:spPr>
        <a:xfrm>
          <a:off x="1565698" y="51054"/>
          <a:ext cx="4931432" cy="4931432"/>
        </a:xfrm>
        <a:prstGeom prst="circularArrow">
          <a:avLst>
            <a:gd name="adj1" fmla="val 3766"/>
            <a:gd name="adj2" fmla="val 234980"/>
            <a:gd name="adj3" fmla="val 7256548"/>
            <a:gd name="adj4" fmla="val 6128310"/>
            <a:gd name="adj5" fmla="val 439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2C7250-5A35-9B42-9DB1-338C0C34B8EC}">
      <dsp:nvSpPr>
        <dsp:cNvPr id="0" name=""/>
        <dsp:cNvSpPr/>
      </dsp:nvSpPr>
      <dsp:spPr>
        <a:xfrm>
          <a:off x="1784756" y="3452507"/>
          <a:ext cx="952351" cy="95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Adoption d’un programme</a:t>
          </a:r>
          <a:endParaRPr lang="fr-FR" sz="1400" kern="1200" dirty="0"/>
        </a:p>
      </dsp:txBody>
      <dsp:txXfrm>
        <a:off x="1784756" y="3452507"/>
        <a:ext cx="952351" cy="952351"/>
      </dsp:txXfrm>
    </dsp:sp>
    <dsp:sp modelId="{43355742-D3DB-0B43-862F-5F48EEFA22AC}">
      <dsp:nvSpPr>
        <dsp:cNvPr id="0" name=""/>
        <dsp:cNvSpPr/>
      </dsp:nvSpPr>
      <dsp:spPr>
        <a:xfrm>
          <a:off x="1565698" y="51054"/>
          <a:ext cx="4931432" cy="4931432"/>
        </a:xfrm>
        <a:prstGeom prst="circularArrow">
          <a:avLst>
            <a:gd name="adj1" fmla="val 3766"/>
            <a:gd name="adj2" fmla="val 234980"/>
            <a:gd name="adj3" fmla="val 10607118"/>
            <a:gd name="adj4" fmla="val 9335585"/>
            <a:gd name="adj5" fmla="val 439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3452E6-32CA-E448-BD05-10120B826862}">
      <dsp:nvSpPr>
        <dsp:cNvPr id="0" name=""/>
        <dsp:cNvSpPr/>
      </dsp:nvSpPr>
      <dsp:spPr>
        <a:xfrm>
          <a:off x="1347483" y="1536689"/>
          <a:ext cx="952351" cy="95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Mise en œuvre plans d’action</a:t>
          </a:r>
          <a:endParaRPr lang="fr-FR" sz="1400" kern="1200" dirty="0"/>
        </a:p>
      </dsp:txBody>
      <dsp:txXfrm>
        <a:off x="1347483" y="1536689"/>
        <a:ext cx="952351" cy="952351"/>
      </dsp:txXfrm>
    </dsp:sp>
    <dsp:sp modelId="{97EBB386-B604-FA4D-96EE-3447B844D7BA}">
      <dsp:nvSpPr>
        <dsp:cNvPr id="0" name=""/>
        <dsp:cNvSpPr/>
      </dsp:nvSpPr>
      <dsp:spPr>
        <a:xfrm>
          <a:off x="1565698" y="51054"/>
          <a:ext cx="4931432" cy="4931432"/>
        </a:xfrm>
        <a:prstGeom prst="circularArrow">
          <a:avLst>
            <a:gd name="adj1" fmla="val 3766"/>
            <a:gd name="adj2" fmla="val 234980"/>
            <a:gd name="adj3" fmla="val 13558860"/>
            <a:gd name="adj4" fmla="val 12338710"/>
            <a:gd name="adj5" fmla="val 439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6E84C7-5622-7747-BCA0-B6D2F5E27EBB}">
      <dsp:nvSpPr>
        <dsp:cNvPr id="0" name=""/>
        <dsp:cNvSpPr/>
      </dsp:nvSpPr>
      <dsp:spPr>
        <a:xfrm>
          <a:off x="2572695" y="322"/>
          <a:ext cx="952351" cy="95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Evaluation des effets</a:t>
          </a:r>
          <a:endParaRPr lang="fr-FR" sz="1400" kern="1200" dirty="0"/>
        </a:p>
      </dsp:txBody>
      <dsp:txXfrm>
        <a:off x="2572695" y="322"/>
        <a:ext cx="952351" cy="952351"/>
      </dsp:txXfrm>
    </dsp:sp>
    <dsp:sp modelId="{EB221FE9-1BDD-BD4C-A9B3-F53EC9366652}">
      <dsp:nvSpPr>
        <dsp:cNvPr id="0" name=""/>
        <dsp:cNvSpPr/>
      </dsp:nvSpPr>
      <dsp:spPr>
        <a:xfrm>
          <a:off x="1565698" y="51054"/>
          <a:ext cx="4931432" cy="4931432"/>
        </a:xfrm>
        <a:prstGeom prst="circularArrow">
          <a:avLst>
            <a:gd name="adj1" fmla="val 3766"/>
            <a:gd name="adj2" fmla="val 234980"/>
            <a:gd name="adj3" fmla="val 16740283"/>
            <a:gd name="adj4" fmla="val 15424737"/>
            <a:gd name="adj5" fmla="val 439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549D7B7-7314-FF44-BE93-2B91367291AD}" type="datetimeFigureOut">
              <a:rPr lang="fr-FR" smtClean="0"/>
              <a:t>13-12-04</a:t>
            </a:fld>
            <a:endParaRPr lang="fr-CH"/>
          </a:p>
        </p:txBody>
      </p:sp>
      <p:sp>
        <p:nvSpPr>
          <p:cNvPr id="4" name="Espace réservé de l'image des diapositives 3"/>
          <p:cNvSpPr>
            <a:spLocks noGrp="1" noRot="1" noChangeAspect="1"/>
          </p:cNvSpPr>
          <p:nvPr>
            <p:ph type="sldImg" idx="2"/>
          </p:nvPr>
        </p:nvSpPr>
        <p:spPr>
          <a:xfrm>
            <a:off x="2633662" y="342900"/>
            <a:ext cx="2981638" cy="2234941"/>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914400" y="2577841"/>
            <a:ext cx="7315200" cy="376581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4C54B8D-063C-B74B-88B9-A6965496C297}" type="slidenum">
              <a:rPr lang="fr-CH" smtClean="0"/>
              <a:t>‹#›</a:t>
            </a:fld>
            <a:endParaRPr lang="fr-CH"/>
          </a:p>
        </p:txBody>
      </p:sp>
    </p:spTree>
    <p:extLst>
      <p:ext uri="{BB962C8B-B14F-4D97-AF65-F5344CB8AC3E}">
        <p14:creationId xmlns:p14="http://schemas.microsoft.com/office/powerpoint/2010/main" val="2727479065"/>
      </p:ext>
    </p:extLst>
  </p:cSld>
  <p:clrMap bg1="lt1" tx1="dk1" bg2="lt2" tx2="dk2" accent1="accent1" accent2="accent2" accent3="accent3" accent4="accent4" accent5="accent5" accent6="accent6" hlink="hlink" folHlink="folHlink"/>
  <p:notesStyle>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36938" y="36513"/>
            <a:ext cx="2855912" cy="2143125"/>
          </a:xfrm>
        </p:spPr>
      </p:sp>
      <p:sp>
        <p:nvSpPr>
          <p:cNvPr id="3" name="Espace réservé des commentaires 2"/>
          <p:cNvSpPr>
            <a:spLocks noGrp="1"/>
          </p:cNvSpPr>
          <p:nvPr>
            <p:ph type="body" idx="1"/>
          </p:nvPr>
        </p:nvSpPr>
        <p:spPr>
          <a:xfrm>
            <a:off x="914400" y="2179119"/>
            <a:ext cx="7315200" cy="3086100"/>
          </a:xfrm>
        </p:spPr>
        <p:txBody>
          <a:bodyPr/>
          <a:lstStyle/>
          <a:p>
            <a:r>
              <a:rPr lang="en-CA" kern="1200" dirty="0" smtClean="0">
                <a:solidFill>
                  <a:schemeClr val="tx1"/>
                </a:solidFill>
                <a:effectLst/>
                <a:latin typeface="+mn-lt"/>
                <a:ea typeface="+mn-ea"/>
                <a:cs typeface="+mn-cs"/>
              </a:rPr>
              <a:t>Florent JOERIN</a:t>
            </a:r>
          </a:p>
          <a:p>
            <a:endParaRPr lang="fr-CH" kern="1200" dirty="0" smtClean="0">
              <a:solidFill>
                <a:schemeClr val="tx1"/>
              </a:solidFill>
              <a:effectLst/>
              <a:latin typeface="+mn-lt"/>
              <a:ea typeface="+mn-ea"/>
              <a:cs typeface="+mn-cs"/>
            </a:endParaRPr>
          </a:p>
          <a:p>
            <a:r>
              <a:rPr lang="fr-CH" kern="1200" dirty="0" smtClean="0">
                <a:solidFill>
                  <a:schemeClr val="tx1"/>
                </a:solidFill>
                <a:effectLst/>
                <a:latin typeface="+mn-lt"/>
                <a:ea typeface="+mn-ea"/>
                <a:cs typeface="+mn-cs"/>
              </a:rPr>
              <a:t>Geneviève CLOUTIER who is postdoctoral</a:t>
            </a:r>
            <a:r>
              <a:rPr lang="fr-CH" kern="1200" baseline="0" dirty="0" smtClean="0">
                <a:solidFill>
                  <a:schemeClr val="tx1"/>
                </a:solidFill>
                <a:effectLst/>
                <a:latin typeface="+mn-lt"/>
                <a:ea typeface="+mn-ea"/>
                <a:cs typeface="+mn-cs"/>
              </a:rPr>
              <a:t> fellow at </a:t>
            </a:r>
            <a:r>
              <a:rPr lang="fr-FR" kern="1200" baseline="0" dirty="0" smtClean="0">
                <a:solidFill>
                  <a:schemeClr val="tx1"/>
                </a:solidFill>
                <a:effectLst/>
                <a:latin typeface="+mn-lt"/>
                <a:ea typeface="+mn-ea"/>
                <a:cs typeface="+mn-cs"/>
              </a:rPr>
              <a:t>the </a:t>
            </a:r>
            <a:r>
              <a:rPr lang="en-CA" kern="1200" dirty="0" smtClean="0">
                <a:solidFill>
                  <a:schemeClr val="tx1"/>
                </a:solidFill>
                <a:effectLst/>
                <a:latin typeface="+mn-lt"/>
                <a:ea typeface="+mn-ea"/>
                <a:cs typeface="+mn-cs"/>
              </a:rPr>
              <a:t>Graduate School of Planning and Regional Development</a:t>
            </a:r>
            <a:r>
              <a:rPr lang="fr-FR" kern="1200" baseline="0" dirty="0" smtClean="0">
                <a:solidFill>
                  <a:schemeClr val="tx1"/>
                </a:solidFill>
                <a:effectLst/>
                <a:latin typeface="+mn-lt"/>
                <a:ea typeface="+mn-ea"/>
                <a:cs typeface="+mn-cs"/>
              </a:rPr>
              <a:t> </a:t>
            </a:r>
            <a:r>
              <a:rPr lang="fr-FR" kern="1200" baseline="0" dirty="0" err="1" smtClean="0">
                <a:solidFill>
                  <a:schemeClr val="tx1"/>
                </a:solidFill>
                <a:effectLst/>
                <a:latin typeface="+mn-lt"/>
                <a:ea typeface="+mn-ea"/>
                <a:cs typeface="+mn-cs"/>
              </a:rPr>
              <a:t>at</a:t>
            </a:r>
            <a:r>
              <a:rPr lang="fr-FR" kern="1200" baseline="0" dirty="0" smtClean="0">
                <a:solidFill>
                  <a:schemeClr val="tx1"/>
                </a:solidFill>
                <a:effectLst/>
                <a:latin typeface="+mn-lt"/>
                <a:ea typeface="+mn-ea"/>
                <a:cs typeface="+mn-cs"/>
              </a:rPr>
              <a:t> </a:t>
            </a:r>
            <a:r>
              <a:rPr lang="en-CA" kern="1200" dirty="0" smtClean="0">
                <a:solidFill>
                  <a:schemeClr val="tx1"/>
                </a:solidFill>
                <a:effectLst/>
                <a:latin typeface="+mn-lt"/>
                <a:ea typeface="+mn-ea"/>
                <a:cs typeface="+mn-cs"/>
              </a:rPr>
              <a:t>Laval University</a:t>
            </a:r>
            <a:endParaRPr lang="fr-FR" kern="1200" dirty="0" smtClean="0">
              <a:solidFill>
                <a:schemeClr val="tx1"/>
              </a:solidFill>
              <a:effectLst/>
              <a:latin typeface="+mn-lt"/>
              <a:ea typeface="+mn-ea"/>
              <a:cs typeface="+mn-cs"/>
            </a:endParaRPr>
          </a:p>
          <a:p>
            <a:endParaRPr lang="fr-CH" sz="1600"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1</a:t>
            </a:fld>
            <a:endParaRPr lang="fr-CH"/>
          </a:p>
        </p:txBody>
      </p:sp>
    </p:spTree>
    <p:extLst>
      <p:ext uri="{BB962C8B-B14F-4D97-AF65-F5344CB8AC3E}">
        <p14:creationId xmlns:p14="http://schemas.microsoft.com/office/powerpoint/2010/main" val="391412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11</a:t>
            </a:fld>
            <a:endParaRPr lang="fr-CH"/>
          </a:p>
        </p:txBody>
      </p:sp>
    </p:spTree>
    <p:extLst>
      <p:ext uri="{BB962C8B-B14F-4D97-AF65-F5344CB8AC3E}">
        <p14:creationId xmlns:p14="http://schemas.microsoft.com/office/powerpoint/2010/main" val="73633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12</a:t>
            </a:fld>
            <a:endParaRPr lang="fr-CH"/>
          </a:p>
        </p:txBody>
      </p:sp>
    </p:spTree>
    <p:extLst>
      <p:ext uri="{BB962C8B-B14F-4D97-AF65-F5344CB8AC3E}">
        <p14:creationId xmlns:p14="http://schemas.microsoft.com/office/powerpoint/2010/main" val="296885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B1DCC-4B75-C243-B850-BAC61F638527}" type="slidenum">
              <a:rPr lang="fr-FR" smtClean="0"/>
              <a:pPr/>
              <a:t>14</a:t>
            </a:fld>
            <a:endParaRPr lang="fr-FR"/>
          </a:p>
        </p:txBody>
      </p:sp>
    </p:spTree>
    <p:extLst>
      <p:ext uri="{BB962C8B-B14F-4D97-AF65-F5344CB8AC3E}">
        <p14:creationId xmlns:p14="http://schemas.microsoft.com/office/powerpoint/2010/main" val="45529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15</a:t>
            </a:fld>
            <a:endParaRPr lang="fr-CH"/>
          </a:p>
        </p:txBody>
      </p:sp>
    </p:spTree>
    <p:extLst>
      <p:ext uri="{BB962C8B-B14F-4D97-AF65-F5344CB8AC3E}">
        <p14:creationId xmlns:p14="http://schemas.microsoft.com/office/powerpoint/2010/main" val="159474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B1DCC-4B75-C243-B850-BAC61F638527}" type="slidenum">
              <a:rPr lang="fr-FR" smtClean="0"/>
              <a:pPr/>
              <a:t>16</a:t>
            </a:fld>
            <a:endParaRPr lang="fr-FR"/>
          </a:p>
        </p:txBody>
      </p:sp>
    </p:spTree>
    <p:extLst>
      <p:ext uri="{BB962C8B-B14F-4D97-AF65-F5344CB8AC3E}">
        <p14:creationId xmlns:p14="http://schemas.microsoft.com/office/powerpoint/2010/main" val="455296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17</a:t>
            </a:fld>
            <a:endParaRPr lang="fr-CH"/>
          </a:p>
        </p:txBody>
      </p:sp>
    </p:spTree>
    <p:extLst>
      <p:ext uri="{BB962C8B-B14F-4D97-AF65-F5344CB8AC3E}">
        <p14:creationId xmlns:p14="http://schemas.microsoft.com/office/powerpoint/2010/main" val="260588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FR" dirty="0" smtClean="0"/>
              <a:t>In</a:t>
            </a:r>
            <a:r>
              <a:rPr lang="fr-FR" baseline="0" dirty="0" smtClean="0"/>
              <a:t> the first </a:t>
            </a:r>
            <a:r>
              <a:rPr lang="fr-FR" baseline="0" dirty="0" err="1" smtClean="0"/>
              <a:t>year</a:t>
            </a:r>
            <a:r>
              <a:rPr lang="fr-FR" baseline="0" dirty="0" smtClean="0"/>
              <a:t>, </a:t>
            </a:r>
            <a:r>
              <a:rPr lang="fr-FR" baseline="0" dirty="0" err="1" smtClean="0"/>
              <a:t>we</a:t>
            </a:r>
            <a:r>
              <a:rPr lang="fr-FR" baseline="0" dirty="0" smtClean="0"/>
              <a:t> have </a:t>
            </a:r>
            <a:r>
              <a:rPr lang="fr-FR" baseline="0" dirty="0" err="1" smtClean="0"/>
              <a:t>produced</a:t>
            </a:r>
            <a:r>
              <a:rPr lang="fr-FR" baseline="0" dirty="0" smtClean="0"/>
              <a:t> </a:t>
            </a:r>
            <a:r>
              <a:rPr lang="fr-FR" baseline="0" dirty="0" err="1" smtClean="0"/>
              <a:t>systemic</a:t>
            </a:r>
            <a:r>
              <a:rPr lang="fr-FR" baseline="0" dirty="0" smtClean="0"/>
              <a:t> </a:t>
            </a:r>
            <a:r>
              <a:rPr lang="fr-FR" baseline="0" dirty="0" err="1" smtClean="0"/>
              <a:t>models</a:t>
            </a:r>
            <a:r>
              <a:rPr lang="fr-FR" baseline="0" dirty="0" smtClean="0"/>
              <a:t> </a:t>
            </a:r>
            <a:r>
              <a:rPr lang="fr-FR" baseline="0" dirty="0" err="1" smtClean="0"/>
              <a:t>presenting</a:t>
            </a:r>
            <a:r>
              <a:rPr lang="fr-FR" baseline="0" dirty="0" smtClean="0"/>
              <a:t> a </a:t>
            </a:r>
            <a:r>
              <a:rPr lang="fr-FR" baseline="0" dirty="0" err="1" smtClean="0"/>
              <a:t>chain</a:t>
            </a:r>
            <a:r>
              <a:rPr lang="fr-FR" baseline="0" dirty="0" smtClean="0"/>
              <a:t> of </a:t>
            </a:r>
            <a:r>
              <a:rPr lang="fr-FR" baseline="0" dirty="0" err="1" smtClean="0"/>
              <a:t>consequences</a:t>
            </a:r>
            <a:r>
              <a:rPr lang="fr-FR" baseline="0" dirty="0" smtClean="0"/>
              <a:t> </a:t>
            </a:r>
            <a:r>
              <a:rPr lang="fr-FR" baseline="0" dirty="0" err="1" smtClean="0"/>
              <a:t>generate</a:t>
            </a:r>
            <a:r>
              <a:rPr lang="fr-FR" baseline="0" dirty="0" smtClean="0"/>
              <a:t> by a climat </a:t>
            </a:r>
            <a:r>
              <a:rPr lang="fr-FR" baseline="0" dirty="0" err="1" smtClean="0"/>
              <a:t>event</a:t>
            </a:r>
            <a:r>
              <a:rPr lang="fr-FR" baseline="0" dirty="0" smtClean="0"/>
              <a:t>. </a:t>
            </a:r>
          </a:p>
          <a:p>
            <a:endParaRPr lang="fr-FR" baseline="0" dirty="0" smtClean="0"/>
          </a:p>
          <a:p>
            <a:r>
              <a:rPr lang="fr-FR" baseline="0" dirty="0" smtClean="0"/>
              <a:t> In </a:t>
            </a:r>
            <a:r>
              <a:rPr lang="fr-FR" baseline="0" dirty="0" err="1" smtClean="0"/>
              <a:t>this</a:t>
            </a:r>
            <a:r>
              <a:rPr lang="fr-FR" baseline="0" dirty="0" smtClean="0"/>
              <a:t> </a:t>
            </a:r>
            <a:r>
              <a:rPr lang="fr-FR" baseline="0" dirty="0" err="1" smtClean="0"/>
              <a:t>example</a:t>
            </a:r>
            <a:r>
              <a:rPr lang="fr-FR" baseline="0" dirty="0" smtClean="0"/>
              <a:t>, the </a:t>
            </a:r>
            <a:r>
              <a:rPr lang="fr-FR" baseline="0" dirty="0" err="1" smtClean="0"/>
              <a:t>climate</a:t>
            </a:r>
            <a:r>
              <a:rPr lang="fr-FR" baseline="0" dirty="0" smtClean="0"/>
              <a:t> </a:t>
            </a:r>
            <a:r>
              <a:rPr lang="fr-FR" baseline="0" dirty="0" err="1" smtClean="0"/>
              <a:t>event</a:t>
            </a:r>
            <a:r>
              <a:rPr lang="fr-FR" baseline="0" dirty="0" smtClean="0"/>
              <a:t> </a:t>
            </a:r>
            <a:r>
              <a:rPr lang="fr-FR" baseline="0" dirty="0" err="1" smtClean="0"/>
              <a:t>is</a:t>
            </a:r>
            <a:r>
              <a:rPr lang="fr-FR" baseline="0" dirty="0" smtClean="0"/>
              <a:t> a </a:t>
            </a:r>
            <a:r>
              <a:rPr lang="fr-FR" baseline="0" dirty="0" err="1" smtClean="0"/>
              <a:t>heavy</a:t>
            </a:r>
            <a:r>
              <a:rPr lang="fr-FR" baseline="0" dirty="0" smtClean="0"/>
              <a:t> </a:t>
            </a:r>
            <a:r>
              <a:rPr lang="fr-FR" baseline="0" dirty="0" err="1" smtClean="0"/>
              <a:t>rainfall</a:t>
            </a:r>
            <a:r>
              <a:rPr lang="fr-FR" baseline="0" dirty="0" smtClean="0"/>
              <a:t>. It has for </a:t>
            </a:r>
            <a:r>
              <a:rPr lang="fr-FR" baseline="0" dirty="0" err="1" smtClean="0"/>
              <a:t>consequence</a:t>
            </a:r>
            <a:r>
              <a:rPr lang="fr-FR" baseline="0" dirty="0" smtClean="0"/>
              <a:t> a </a:t>
            </a:r>
            <a:r>
              <a:rPr lang="fr-FR" baseline="0" dirty="0" err="1" smtClean="0"/>
              <a:t>microbiological</a:t>
            </a:r>
            <a:r>
              <a:rPr lang="fr-FR" baseline="0" dirty="0" smtClean="0"/>
              <a:t> pollution and </a:t>
            </a:r>
            <a:r>
              <a:rPr lang="fr-FR" baseline="0" dirty="0" err="1" smtClean="0"/>
              <a:t>finally</a:t>
            </a:r>
            <a:r>
              <a:rPr lang="fr-FR" baseline="0" dirty="0" smtClean="0"/>
              <a:t> the contamination of part of the population. </a:t>
            </a:r>
            <a:endParaRPr lang="fr-FR" dirty="0"/>
          </a:p>
        </p:txBody>
      </p:sp>
      <p:sp>
        <p:nvSpPr>
          <p:cNvPr id="4" name="Espace réservé du numéro de diapositive 3"/>
          <p:cNvSpPr>
            <a:spLocks noGrp="1"/>
          </p:cNvSpPr>
          <p:nvPr>
            <p:ph type="sldNum" sz="quarter" idx="10"/>
          </p:nvPr>
        </p:nvSpPr>
        <p:spPr/>
        <p:txBody>
          <a:bodyPr/>
          <a:lstStyle/>
          <a:p>
            <a:fld id="{568B1DCC-4B75-C243-B850-BAC61F638527}" type="slidenum">
              <a:rPr lang="fr-FR" smtClean="0"/>
              <a:pPr/>
              <a:t>19</a:t>
            </a:fld>
            <a:endParaRPr lang="fr-FR"/>
          </a:p>
        </p:txBody>
      </p:sp>
    </p:spTree>
    <p:extLst>
      <p:ext uri="{BB962C8B-B14F-4D97-AF65-F5344CB8AC3E}">
        <p14:creationId xmlns:p14="http://schemas.microsoft.com/office/powerpoint/2010/main" val="455296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baseline="0" dirty="0" smtClean="0"/>
              <a:t>So, in synthesis, the firs step has allowed to define in the context of Quebec city, 5 Main climate events that could produce 4 main type of consequences. </a:t>
            </a:r>
          </a:p>
          <a:p>
            <a:endParaRPr lang="fr-CH" baseline="0" dirty="0" smtClean="0"/>
          </a:p>
          <a:p>
            <a:r>
              <a:rPr lang="fr-CH" baseline="0" dirty="0" smtClean="0"/>
              <a:t>Combining theses climates events with the selected consequences, 11 situations of risk have been considered. </a:t>
            </a:r>
          </a:p>
          <a:p>
            <a:endParaRPr lang="fr-CH" baseline="0" dirty="0" smtClean="0"/>
          </a:p>
          <a:p>
            <a:r>
              <a:rPr lang="fr-CH" baseline="0" dirty="0" smtClean="0"/>
              <a:t>It is important to precise that this a simplification had to be made considering the project duration and the available competences in the research team.</a:t>
            </a:r>
          </a:p>
          <a:p>
            <a:endParaRPr lang="fr-CH" dirty="0" smtClean="0"/>
          </a:p>
          <a:p>
            <a:r>
              <a:rPr lang="fr-CH" baseline="0" dirty="0" smtClean="0"/>
              <a:t>In other words, some others climate events, consequences or risk could have been considered if more ressources were available.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20</a:t>
            </a:fld>
            <a:endParaRPr lang="fr-CH"/>
          </a:p>
        </p:txBody>
      </p:sp>
    </p:spTree>
    <p:extLst>
      <p:ext uri="{BB962C8B-B14F-4D97-AF65-F5344CB8AC3E}">
        <p14:creationId xmlns:p14="http://schemas.microsoft.com/office/powerpoint/2010/main" val="37736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FR" dirty="0" err="1" smtClean="0"/>
              <a:t>During</a:t>
            </a:r>
            <a:r>
              <a:rPr lang="fr-FR" dirty="0" smtClean="0"/>
              <a:t> the second</a:t>
            </a:r>
            <a:r>
              <a:rPr lang="fr-FR" baseline="0" dirty="0" smtClean="0"/>
              <a:t> </a:t>
            </a:r>
            <a:r>
              <a:rPr lang="fr-FR" baseline="0" dirty="0" err="1" smtClean="0"/>
              <a:t>year</a:t>
            </a:r>
            <a:r>
              <a:rPr lang="fr-FR" baseline="0" dirty="0" smtClean="0"/>
              <a:t>, the </a:t>
            </a:r>
            <a:r>
              <a:rPr lang="fr-FR" baseline="0" dirty="0" err="1" smtClean="0"/>
              <a:t>risk</a:t>
            </a:r>
            <a:r>
              <a:rPr lang="fr-FR" baseline="0" dirty="0" smtClean="0"/>
              <a:t> </a:t>
            </a:r>
            <a:r>
              <a:rPr lang="fr-FR" baseline="0" dirty="0" err="1" smtClean="0"/>
              <a:t>assesment</a:t>
            </a:r>
            <a:r>
              <a:rPr lang="fr-FR" baseline="0" dirty="0" smtClean="0"/>
              <a:t> </a:t>
            </a:r>
            <a:r>
              <a:rPr lang="fr-FR" baseline="0" dirty="0" err="1" smtClean="0"/>
              <a:t>results</a:t>
            </a:r>
            <a:r>
              <a:rPr lang="fr-FR" baseline="0" dirty="0" smtClean="0"/>
              <a:t> in the production of </a:t>
            </a:r>
            <a:r>
              <a:rPr lang="fr-FR" baseline="0" dirty="0" err="1" smtClean="0"/>
              <a:t>maps</a:t>
            </a:r>
            <a:r>
              <a:rPr lang="fr-FR" baseline="0" dirty="0" smtClean="0"/>
              <a:t> </a:t>
            </a:r>
            <a:r>
              <a:rPr lang="fr-FR" baseline="0" dirty="0" err="1" smtClean="0"/>
              <a:t>presenting</a:t>
            </a:r>
            <a:r>
              <a:rPr lang="fr-FR" baseline="0" dirty="0" smtClean="0"/>
              <a:t> </a:t>
            </a:r>
            <a:r>
              <a:rPr lang="fr-FR" baseline="0" dirty="0" err="1" smtClean="0"/>
              <a:t>different</a:t>
            </a:r>
            <a:r>
              <a:rPr lang="fr-FR" baseline="0" dirty="0" smtClean="0"/>
              <a:t> </a:t>
            </a:r>
            <a:r>
              <a:rPr lang="fr-FR" baseline="0" dirty="0" err="1" smtClean="0"/>
              <a:t>levels</a:t>
            </a:r>
            <a:r>
              <a:rPr lang="fr-FR" baseline="0" dirty="0" smtClean="0"/>
              <a:t> of </a:t>
            </a:r>
            <a:r>
              <a:rPr lang="fr-FR" baseline="0" dirty="0" err="1" smtClean="0"/>
              <a:t>risk</a:t>
            </a:r>
            <a:r>
              <a:rPr lang="fr-FR" baseline="0" dirty="0" smtClean="0"/>
              <a:t> on the </a:t>
            </a:r>
            <a:r>
              <a:rPr lang="fr-FR" baseline="0" dirty="0" err="1" smtClean="0"/>
              <a:t>study</a:t>
            </a:r>
            <a:r>
              <a:rPr lang="fr-FR" baseline="0" dirty="0" smtClean="0"/>
              <a:t> area. </a:t>
            </a:r>
          </a:p>
          <a:p>
            <a:endParaRPr lang="fr-FR" baseline="0" dirty="0" smtClean="0"/>
          </a:p>
          <a:p>
            <a:r>
              <a:rPr lang="fr-FR" baseline="0" dirty="0" smtClean="0"/>
              <a:t>This </a:t>
            </a:r>
            <a:r>
              <a:rPr lang="fr-FR" baseline="0" dirty="0" err="1" smtClean="0"/>
              <a:t>map</a:t>
            </a:r>
            <a:r>
              <a:rPr lang="fr-FR" baseline="0" dirty="0" smtClean="0"/>
              <a:t> </a:t>
            </a:r>
            <a:r>
              <a:rPr lang="fr-FR" baseline="0" dirty="0" err="1" smtClean="0"/>
              <a:t>concerns</a:t>
            </a:r>
            <a:r>
              <a:rPr lang="fr-FR" baseline="0" dirty="0" smtClean="0"/>
              <a:t> the </a:t>
            </a:r>
            <a:r>
              <a:rPr lang="fr-FR" baseline="0" dirty="0" err="1" smtClean="0"/>
              <a:t>risk</a:t>
            </a:r>
            <a:r>
              <a:rPr lang="fr-FR" baseline="0" dirty="0" smtClean="0"/>
              <a:t> of </a:t>
            </a:r>
            <a:r>
              <a:rPr lang="fr-FR" baseline="0" dirty="0" err="1" smtClean="0"/>
              <a:t>potential</a:t>
            </a:r>
            <a:r>
              <a:rPr lang="fr-FR" baseline="0" dirty="0" smtClean="0"/>
              <a:t> </a:t>
            </a:r>
            <a:r>
              <a:rPr lang="fr-FR" baseline="0" dirty="0" err="1" smtClean="0"/>
              <a:t>decrease</a:t>
            </a:r>
            <a:r>
              <a:rPr lang="fr-FR" baseline="0" dirty="0" smtClean="0"/>
              <a:t> in </a:t>
            </a:r>
            <a:r>
              <a:rPr lang="fr-FR" baseline="0" dirty="0" err="1" smtClean="0"/>
              <a:t>availability</a:t>
            </a:r>
            <a:r>
              <a:rPr lang="fr-FR" baseline="0" dirty="0" smtClean="0"/>
              <a:t> of </a:t>
            </a:r>
            <a:r>
              <a:rPr lang="fr-FR" baseline="0" dirty="0" err="1" smtClean="0"/>
              <a:t>drinking</a:t>
            </a:r>
            <a:r>
              <a:rPr lang="fr-FR" baseline="0" dirty="0" smtClean="0"/>
              <a:t> water </a:t>
            </a:r>
            <a:r>
              <a:rPr lang="fr-FR" baseline="0" dirty="0" err="1" smtClean="0"/>
              <a:t>at</a:t>
            </a:r>
            <a:r>
              <a:rPr lang="fr-FR" baseline="0" dirty="0" smtClean="0"/>
              <a:t> the </a:t>
            </a:r>
            <a:r>
              <a:rPr lang="fr-FR" baseline="0" dirty="0" err="1" smtClean="0"/>
              <a:t>consumer’s</a:t>
            </a:r>
            <a:r>
              <a:rPr lang="fr-FR" baseline="0" dirty="0" smtClean="0"/>
              <a:t> </a:t>
            </a:r>
            <a:r>
              <a:rPr lang="fr-FR" baseline="0" dirty="0" err="1" smtClean="0"/>
              <a:t>tap</a:t>
            </a:r>
            <a:r>
              <a:rPr lang="fr-FR" baseline="0" dirty="0" smtClean="0"/>
              <a:t> in </a:t>
            </a:r>
            <a:r>
              <a:rPr lang="fr-FR" baseline="0" dirty="0" err="1" smtClean="0"/>
              <a:t>severe</a:t>
            </a:r>
            <a:r>
              <a:rPr lang="fr-FR" baseline="0" dirty="0" smtClean="0"/>
              <a:t> </a:t>
            </a:r>
            <a:r>
              <a:rPr lang="fr-FR" baseline="0" dirty="0" err="1" smtClean="0"/>
              <a:t>dought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568B1DCC-4B75-C243-B850-BAC61F638527}" type="slidenum">
              <a:rPr lang="fr-FR" smtClean="0"/>
              <a:pPr/>
              <a:t>21</a:t>
            </a:fld>
            <a:endParaRPr lang="fr-FR"/>
          </a:p>
        </p:txBody>
      </p:sp>
    </p:spTree>
    <p:extLst>
      <p:ext uri="{BB962C8B-B14F-4D97-AF65-F5344CB8AC3E}">
        <p14:creationId xmlns:p14="http://schemas.microsoft.com/office/powerpoint/2010/main" val="455296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B1DCC-4B75-C243-B850-BAC61F638527}" type="slidenum">
              <a:rPr lang="fr-FR" smtClean="0"/>
              <a:pPr/>
              <a:t>22</a:t>
            </a:fld>
            <a:endParaRPr lang="fr-FR"/>
          </a:p>
        </p:txBody>
      </p:sp>
    </p:spTree>
    <p:extLst>
      <p:ext uri="{BB962C8B-B14F-4D97-AF65-F5344CB8AC3E}">
        <p14:creationId xmlns:p14="http://schemas.microsoft.com/office/powerpoint/2010/main" val="45529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The</a:t>
            </a:r>
            <a:r>
              <a:rPr lang="fr-CH" baseline="0" dirty="0" smtClean="0"/>
              <a:t> plan of this presentation will have 4 steps. We will introduce our denifition of the problem. </a:t>
            </a:r>
          </a:p>
          <a:p>
            <a:endParaRPr lang="fr-CH" baseline="0" dirty="0" smtClean="0"/>
          </a:p>
          <a:p>
            <a:r>
              <a:rPr lang="fr-CH" baseline="0" dirty="0" smtClean="0"/>
              <a:t>My colleague will then present you the participatory approach that have been applied in Québec-city. </a:t>
            </a:r>
          </a:p>
          <a:p>
            <a:endParaRPr lang="fr-CH" baseline="0" dirty="0" smtClean="0"/>
          </a:p>
          <a:p>
            <a:r>
              <a:rPr lang="fr-CH" baseline="0" dirty="0" smtClean="0"/>
              <a:t>And we will end this presentation with a discussion and some recommendations.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a:t>
            </a:fld>
            <a:endParaRPr lang="fr-CH"/>
          </a:p>
        </p:txBody>
      </p:sp>
    </p:spTree>
    <p:extLst>
      <p:ext uri="{BB962C8B-B14F-4D97-AF65-F5344CB8AC3E}">
        <p14:creationId xmlns:p14="http://schemas.microsoft.com/office/powerpoint/2010/main" val="877844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Having</a:t>
            </a:r>
            <a:r>
              <a:rPr lang="fr-CH" baseline="0" dirty="0" smtClean="0"/>
              <a:t> now described the approach applied in Québec-city in order to support a planned adaptation to climate change, we can abord the last part of this presentation which is a discussion about its successes or failures.</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23</a:t>
            </a:fld>
            <a:endParaRPr lang="fr-CH"/>
          </a:p>
        </p:txBody>
      </p:sp>
    </p:spTree>
    <p:extLst>
      <p:ext uri="{BB962C8B-B14F-4D97-AF65-F5344CB8AC3E}">
        <p14:creationId xmlns:p14="http://schemas.microsoft.com/office/powerpoint/2010/main" val="243289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A</a:t>
            </a:r>
            <a:r>
              <a:rPr lang="fr-CH" baseline="0" dirty="0" smtClean="0"/>
              <a:t> complete and rigourous evaluation of the approach has still to be made. However, in general terms, we are able to assess, globally and for each different steps, if we have reached our objectives.</a:t>
            </a:r>
          </a:p>
          <a:p>
            <a:endParaRPr lang="fr-CH" baseline="0" dirty="0" smtClean="0"/>
          </a:p>
          <a:p>
            <a:r>
              <a:rPr lang="fr-CH" baseline="0" dirty="0" smtClean="0"/>
              <a:t>So as you can see with this simple table, we are considering that the approach has been in generla very satisfying. </a:t>
            </a:r>
          </a:p>
          <a:p>
            <a:endParaRPr lang="fr-CH" baseline="0" dirty="0" smtClean="0"/>
          </a:p>
          <a:p>
            <a:r>
              <a:rPr lang="fr-CH" baseline="0" dirty="0" smtClean="0"/>
              <a:t>However, our appreciation is little less positive in the second step,the risk assessment step. </a:t>
            </a:r>
          </a:p>
          <a:p>
            <a:endParaRPr lang="fr-CH" baseline="0" dirty="0" smtClean="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24</a:t>
            </a:fld>
            <a:endParaRPr lang="fr-CH"/>
          </a:p>
        </p:txBody>
      </p:sp>
    </p:spTree>
    <p:extLst>
      <p:ext uri="{BB962C8B-B14F-4D97-AF65-F5344CB8AC3E}">
        <p14:creationId xmlns:p14="http://schemas.microsoft.com/office/powerpoint/2010/main" val="989753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As</a:t>
            </a:r>
            <a:r>
              <a:rPr lang="fr-CH" baseline="0" dirty="0" smtClean="0"/>
              <a:t> already mentionned we have organised in this step a set of workshops, called multicriteria workshops, with different experts of the considered domains. </a:t>
            </a:r>
          </a:p>
          <a:p>
            <a:endParaRPr lang="fr-CH" baseline="0" dirty="0" smtClean="0"/>
          </a:p>
          <a:p>
            <a:r>
              <a:rPr lang="fr-CH" baseline="0" dirty="0" smtClean="0"/>
              <a:t>The general goal of these workshops was to fix the parameters of multicriteria analysis allowing to rank the different sectors of the city considering a scale of risk level. </a:t>
            </a:r>
          </a:p>
          <a:p>
            <a:endParaRPr lang="fr-CH" baseline="0" dirty="0" smtClean="0"/>
          </a:p>
          <a:p>
            <a:r>
              <a:rPr lang="fr-CH" baseline="0" dirty="0" smtClean="0"/>
              <a:t>These workshops hves been realised in the following order : transport, heat island and then drinking water.</a:t>
            </a:r>
          </a:p>
          <a:p>
            <a:endParaRPr lang="fr-CH" baseline="0" dirty="0" smtClean="0"/>
          </a:p>
          <a:p>
            <a:r>
              <a:rPr lang="fr-CH" baseline="0" dirty="0" smtClean="0"/>
              <a:t>Reading this table you can observe that if the first one, concerning Transport, has met many problems, the last one, about drinking water has been more successful.</a:t>
            </a:r>
          </a:p>
          <a:p>
            <a:endParaRPr lang="fr-CH" baseline="0" dirty="0" smtClean="0"/>
          </a:p>
          <a:p>
            <a:r>
              <a:rPr lang="fr-CH" baseline="0" dirty="0" smtClean="0"/>
              <a:t>This improvement is partially due to the fact that we have chosen to use the DRSA (Dominance base rought set analysis) multicriteria analysis tool after facing some difficulties with the Electre Tri approach we have applied in the first workshop concerning Transport. </a:t>
            </a:r>
          </a:p>
          <a:p>
            <a:endParaRPr lang="fr-CH" baseline="0" dirty="0" smtClean="0"/>
          </a:p>
          <a:p>
            <a:r>
              <a:rPr lang="fr-CH" baseline="0" dirty="0" smtClean="0"/>
              <a:t>However despite of this improvement, none of these workshops has allowed to produce the results we were looking for.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25</a:t>
            </a:fld>
            <a:endParaRPr lang="fr-CH"/>
          </a:p>
        </p:txBody>
      </p:sp>
    </p:spTree>
    <p:extLst>
      <p:ext uri="{BB962C8B-B14F-4D97-AF65-F5344CB8AC3E}">
        <p14:creationId xmlns:p14="http://schemas.microsoft.com/office/powerpoint/2010/main" val="989753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Let’s see now what</a:t>
            </a:r>
            <a:r>
              <a:rPr lang="fr-CH" baseline="0" dirty="0" smtClean="0"/>
              <a:t> could be the explanation of these difficulties in the multicriteria workshops. </a:t>
            </a:r>
          </a:p>
          <a:p>
            <a:endParaRPr lang="fr-CH" baseline="0" dirty="0" smtClean="0"/>
          </a:p>
          <a:p>
            <a:r>
              <a:rPr lang="fr-CH" baseline="0" dirty="0" smtClean="0"/>
              <a:t>Concerning workshops on Transportation, we have applied in this case an approach base on direct elicitation. </a:t>
            </a:r>
          </a:p>
          <a:p>
            <a:endParaRPr lang="fr-CH" baseline="0" dirty="0" smtClean="0"/>
          </a:p>
          <a:p>
            <a:r>
              <a:rPr lang="fr-CH" baseline="0" dirty="0" smtClean="0"/>
              <a:t>So the experts were asked to directly s etthe multicriteria parameters used in Electre Tri, which are, for example, the multicriteria weights and thresholds. </a:t>
            </a:r>
          </a:p>
          <a:p>
            <a:endParaRPr lang="fr-CH" baseline="0" dirty="0" smtClean="0"/>
          </a:p>
          <a:p>
            <a:r>
              <a:rPr lang="fr-CH" baseline="0" dirty="0" smtClean="0"/>
              <a:t>In our point of view the direct elicitation was difficult for the experts because it invites them to stay in traditionnal scientific approach. So when we ask them to set weight, they refuse to give an answer without addiitional scientific data or studies. They wanted to go back to their office in order to make some computions or litterature review. Unfortunatelity, it was not possible, we did not have the time to make a particular study to set each parameters . It would be a huge and unnecessary amount of work.</a:t>
            </a:r>
          </a:p>
          <a:p>
            <a:endParaRPr lang="fr-CH" dirty="0" smtClean="0"/>
          </a:p>
          <a:p>
            <a:r>
              <a:rPr lang="fr-CH" dirty="0" smtClean="0"/>
              <a:t>In brief our point of view, based on this experiment</a:t>
            </a:r>
            <a:r>
              <a:rPr lang="fr-CH" baseline="0" dirty="0" smtClean="0"/>
              <a:t> would be that direct elicitation is in fact unadapted to get rough appreciation based on expertise and experiences.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26</a:t>
            </a:fld>
            <a:endParaRPr lang="fr-CH"/>
          </a:p>
        </p:txBody>
      </p:sp>
    </p:spTree>
    <p:extLst>
      <p:ext uri="{BB962C8B-B14F-4D97-AF65-F5344CB8AC3E}">
        <p14:creationId xmlns:p14="http://schemas.microsoft.com/office/powerpoint/2010/main" val="1852125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In the second</a:t>
            </a:r>
            <a:r>
              <a:rPr lang="fr-CH" baseline="0" dirty="0" smtClean="0"/>
              <a:t> set of multicriteria workshop, concerning Heat island, we applied indirect elicitation, using as already said the DRSA multicriteria analysis method. </a:t>
            </a:r>
          </a:p>
          <a:p>
            <a:endParaRPr lang="fr-CH" baseline="0" dirty="0" smtClean="0"/>
          </a:p>
          <a:p>
            <a:r>
              <a:rPr lang="fr-CH" baseline="0" dirty="0" smtClean="0"/>
              <a:t>In this approach for elicitation, experts are asked to rank a set of examples, made of almost real urban contexts, on a scale ranging from low to high level of risk.</a:t>
            </a:r>
          </a:p>
          <a:p>
            <a:endParaRPr lang="fr-CH" baseline="0" dirty="0" smtClean="0"/>
          </a:p>
          <a:p>
            <a:r>
              <a:rPr lang="fr-CH" baseline="0" dirty="0" smtClean="0"/>
              <a:t>This approach appears to be more effective in order to get answer based on personal and professionnal expertise and knowledge. </a:t>
            </a:r>
          </a:p>
          <a:p>
            <a:endParaRPr lang="fr-CH" baseline="0" dirty="0" smtClean="0"/>
          </a:p>
          <a:p>
            <a:r>
              <a:rPr lang="fr-CH" baseline="0" dirty="0" smtClean="0"/>
              <a:t>However, we still face a problem beacause, we observe a certain miscomprehension in the experts answers about the interaction between buiding-neighborhood and heat wave.</a:t>
            </a:r>
          </a:p>
          <a:p>
            <a:endParaRPr lang="fr-CH" baseline="0" dirty="0" smtClean="0"/>
          </a:p>
          <a:p>
            <a:r>
              <a:rPr lang="fr-CH" baseline="0" dirty="0" smtClean="0"/>
              <a:t>This miscomprehension has been confirmed when the result of the multicriteria analysis has been compared with a set of measures data.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27</a:t>
            </a:fld>
            <a:endParaRPr lang="fr-CH"/>
          </a:p>
        </p:txBody>
      </p:sp>
    </p:spTree>
    <p:extLst>
      <p:ext uri="{BB962C8B-B14F-4D97-AF65-F5344CB8AC3E}">
        <p14:creationId xmlns:p14="http://schemas.microsoft.com/office/powerpoint/2010/main" val="190923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In</a:t>
            </a:r>
            <a:r>
              <a:rPr lang="fr-CH" baseline="0" dirty="0" smtClean="0"/>
              <a:t> the last set of multicriteria workshops concerning , we have also applied indirect elicitation. </a:t>
            </a:r>
          </a:p>
          <a:p>
            <a:endParaRPr lang="fr-CH" baseline="0" dirty="0" smtClean="0"/>
          </a:p>
          <a:p>
            <a:r>
              <a:rPr lang="fr-CH" baseline="0" dirty="0" smtClean="0"/>
              <a:t>Like for heat wave, we note that this approach helps the experts to give answers based on their professionnal experiences. </a:t>
            </a:r>
          </a:p>
          <a:p>
            <a:endParaRPr lang="fr-CH" baseline="0" dirty="0" smtClean="0"/>
          </a:p>
          <a:p>
            <a:r>
              <a:rPr lang="fr-CH" baseline="0" dirty="0" smtClean="0"/>
              <a:t>Furthermore, we observe that experts of this domain did have a good comprehension of how climat change could impact the drinking water system.</a:t>
            </a:r>
          </a:p>
          <a:p>
            <a:endParaRPr lang="fr-CH" baseline="0" dirty="0" smtClean="0"/>
          </a:p>
          <a:p>
            <a:r>
              <a:rPr lang="fr-CH" baseline="0" dirty="0" smtClean="0"/>
              <a:t>Unfortunately, if the results of the multicriteria analysis seemed to be of good quality, we faced this time a scale problem. </a:t>
            </a:r>
          </a:p>
          <a:p>
            <a:endParaRPr lang="fr-CH" baseline="0" dirty="0" smtClean="0"/>
          </a:p>
          <a:p>
            <a:r>
              <a:rPr lang="fr-CH" baseline="0" dirty="0" smtClean="0"/>
              <a:t>In fact the available data about the drinking water system were too general and unprecise to allow to make real distinctions inside the different city networks. </a:t>
            </a:r>
          </a:p>
          <a:p>
            <a:endParaRPr lang="fr-CH" baseline="0" dirty="0" smtClean="0"/>
          </a:p>
          <a:p>
            <a:r>
              <a:rPr lang="fr-CH" baseline="0" dirty="0" smtClean="0"/>
              <a:t>For this reasons, results obtained about the drinking water were not really useful.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28</a:t>
            </a:fld>
            <a:endParaRPr lang="fr-CH"/>
          </a:p>
        </p:txBody>
      </p:sp>
    </p:spTree>
    <p:extLst>
      <p:ext uri="{BB962C8B-B14F-4D97-AF65-F5344CB8AC3E}">
        <p14:creationId xmlns:p14="http://schemas.microsoft.com/office/powerpoint/2010/main" val="3279107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We have</a:t>
            </a:r>
            <a:r>
              <a:rPr lang="fr-CH" baseline="0" dirty="0" smtClean="0"/>
              <a:t> seen in the previous part of this presentation that even the general approach applied in this project has produced many sucesses it has also sometimes failed. </a:t>
            </a:r>
          </a:p>
          <a:p>
            <a:endParaRPr lang="fr-CH" baseline="0" dirty="0" smtClean="0"/>
          </a:p>
          <a:p>
            <a:r>
              <a:rPr lang="fr-CH" baseline="0" dirty="0" smtClean="0"/>
              <a:t>So the question we are trying now to answer is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29</a:t>
            </a:fld>
            <a:endParaRPr lang="fr-CH"/>
          </a:p>
        </p:txBody>
      </p:sp>
    </p:spTree>
    <p:extLst>
      <p:ext uri="{BB962C8B-B14F-4D97-AF65-F5344CB8AC3E}">
        <p14:creationId xmlns:p14="http://schemas.microsoft.com/office/powerpoint/2010/main" val="231957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We a</a:t>
            </a:r>
            <a:r>
              <a:rPr lang="fr-CH" baseline="0" dirty="0" smtClean="0"/>
              <a:t>re so proposing two recommendations. The first one concerning the type of informatin to be used. </a:t>
            </a:r>
          </a:p>
          <a:p>
            <a:endParaRPr lang="fr-CH" baseline="0" dirty="0" smtClean="0"/>
          </a:p>
          <a:p>
            <a:r>
              <a:rPr lang="fr-CH" baseline="0" dirty="0" smtClean="0"/>
              <a:t>The second one the spatial scale.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30</a:t>
            </a:fld>
            <a:endParaRPr lang="fr-CH"/>
          </a:p>
        </p:txBody>
      </p:sp>
    </p:spTree>
    <p:extLst>
      <p:ext uri="{BB962C8B-B14F-4D97-AF65-F5344CB8AC3E}">
        <p14:creationId xmlns:p14="http://schemas.microsoft.com/office/powerpoint/2010/main" val="285526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In order to precise our recommendation</a:t>
            </a:r>
            <a:r>
              <a:rPr lang="fr-CH" baseline="0" dirty="0" smtClean="0"/>
              <a:t> about the type of information to be used, I would like first to make a difference between what we call : informal and formal data. </a:t>
            </a:r>
          </a:p>
          <a:p>
            <a:endParaRPr lang="fr-CH" baseline="0" dirty="0" smtClean="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31</a:t>
            </a:fld>
            <a:endParaRPr lang="fr-CH"/>
          </a:p>
        </p:txBody>
      </p:sp>
    </p:spTree>
    <p:extLst>
      <p:ext uri="{BB962C8B-B14F-4D97-AF65-F5344CB8AC3E}">
        <p14:creationId xmlns:p14="http://schemas.microsoft.com/office/powerpoint/2010/main" val="1460445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So,</a:t>
            </a:r>
            <a:r>
              <a:rPr lang="fr-CH" baseline="0" dirty="0" smtClean="0"/>
              <a:t> in the applied approach for Québec-city </a:t>
            </a:r>
          </a:p>
          <a:p>
            <a:endParaRPr lang="fr-CH" baseline="0" dirty="0" smtClean="0"/>
          </a:p>
          <a:p>
            <a:r>
              <a:rPr lang="fr-CH" baseline="0" dirty="0" smtClean="0"/>
              <a:t>And we have met some difficulties in the second step because formal data were not sufficient and it has been difficult to produde good results based on informal data. </a:t>
            </a:r>
          </a:p>
          <a:p>
            <a:endParaRPr lang="fr-CH" baseline="0" dirty="0" smtClean="0"/>
          </a:p>
          <a:p>
            <a:r>
              <a:rPr lang="fr-CH" baseline="0" dirty="0" smtClean="0"/>
              <a:t>So our recommendation is to also apply in the riks asssment a shared and iterative approach mixing formal and informal data. </a:t>
            </a:r>
          </a:p>
          <a:p>
            <a:endParaRPr lang="fr-CH" baseline="0" dirty="0" smtClean="0"/>
          </a:p>
          <a:p>
            <a:r>
              <a:rPr lang="fr-CH" baseline="0" dirty="0" smtClean="0"/>
              <a:t>This modification is quite significant, because it involves to consider that risk assessment is ...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32</a:t>
            </a:fld>
            <a:endParaRPr lang="fr-CH"/>
          </a:p>
        </p:txBody>
      </p:sp>
    </p:spTree>
    <p:extLst>
      <p:ext uri="{BB962C8B-B14F-4D97-AF65-F5344CB8AC3E}">
        <p14:creationId xmlns:p14="http://schemas.microsoft.com/office/powerpoint/2010/main" val="158538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a:t>
            </a:fld>
            <a:endParaRPr lang="fr-CH"/>
          </a:p>
        </p:txBody>
      </p:sp>
    </p:spTree>
    <p:extLst>
      <p:ext uri="{BB962C8B-B14F-4D97-AF65-F5344CB8AC3E}">
        <p14:creationId xmlns:p14="http://schemas.microsoft.com/office/powerpoint/2010/main" val="2121304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Concerning</a:t>
            </a:r>
            <a:r>
              <a:rPr lang="fr-CH" baseline="0" dirty="0" smtClean="0"/>
              <a:t> the spatial scale,  in the applied approach, the first step and second step has been treated at the scale of the entire city, and only the third step was at the neighborhood scale.</a:t>
            </a:r>
          </a:p>
          <a:p>
            <a:endParaRPr lang="fr-CH" baseline="0" dirty="0" smtClean="0"/>
          </a:p>
          <a:p>
            <a:r>
              <a:rPr lang="fr-CH" baseline="0" dirty="0" smtClean="0"/>
              <a:t>This change of scale has been realised by the definition of priority sectors at the end of the second step. </a:t>
            </a:r>
          </a:p>
          <a:p>
            <a:endParaRPr lang="fr-CH" baseline="0" dirty="0" smtClean="0"/>
          </a:p>
          <a:p>
            <a:r>
              <a:rPr lang="fr-CH" baseline="0" dirty="0" smtClean="0"/>
              <a:t>So, our recommendation about the spatial scale would be to realise the three steps at each different spatial scale, and also to consider an intermediate scale (a district scale) between the entire city and the neighborhood. </a:t>
            </a:r>
          </a:p>
          <a:p>
            <a:endParaRPr lang="fr-CH" baseline="0" dirty="0" smtClean="0"/>
          </a:p>
          <a:p>
            <a:r>
              <a:rPr lang="fr-CH" baseline="0" dirty="0" smtClean="0"/>
              <a:t>If this approach is applied, at each scale and for each step, would be used the best available (between informal and formal data) in a shared and iterative approach. </a:t>
            </a:r>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33</a:t>
            </a:fld>
            <a:endParaRPr lang="fr-CH"/>
          </a:p>
        </p:txBody>
      </p:sp>
    </p:spTree>
    <p:extLst>
      <p:ext uri="{BB962C8B-B14F-4D97-AF65-F5344CB8AC3E}">
        <p14:creationId xmlns:p14="http://schemas.microsoft.com/office/powerpoint/2010/main" val="1585384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In conclusion, </a:t>
            </a:r>
          </a:p>
          <a:p>
            <a:endParaRPr lang="fr-CH" dirty="0" smtClean="0"/>
          </a:p>
          <a:p>
            <a:r>
              <a:rPr lang="fr-CH" dirty="0" smtClean="0"/>
              <a:t>This project also</a:t>
            </a:r>
            <a:r>
              <a:rPr lang="fr-CH" baseline="0" dirty="0" smtClean="0"/>
              <a:t> demonstrates that informal data can be usefully used in particular during the urban diagnosis. </a:t>
            </a:r>
          </a:p>
          <a:p>
            <a:endParaRPr lang="fr-CH" dirty="0" smtClean="0"/>
          </a:p>
          <a:p>
            <a:r>
              <a:rPr lang="fr-CH" dirty="0" smtClean="0"/>
              <a:t>The use of informal</a:t>
            </a:r>
            <a:r>
              <a:rPr lang="fr-CH" baseline="0" dirty="0" smtClean="0"/>
              <a:t> data is in our point of view « indispensable » in order to plan, in time, adaptation to climate change</a:t>
            </a:r>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34</a:t>
            </a:fld>
            <a:endParaRPr lang="fr-CH"/>
          </a:p>
        </p:txBody>
      </p:sp>
    </p:spTree>
    <p:extLst>
      <p:ext uri="{BB962C8B-B14F-4D97-AF65-F5344CB8AC3E}">
        <p14:creationId xmlns:p14="http://schemas.microsoft.com/office/powerpoint/2010/main" val="37049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baseline="0" dirty="0" smtClean="0"/>
              <a:t>However, this project has also put the light on new challengesthat still has to be faced </a:t>
            </a:r>
            <a:r>
              <a:rPr lang="fr-CH" dirty="0" smtClean="0"/>
              <a:t>in order to apply a real strategic decision process in the planning of adaptation measures to </a:t>
            </a:r>
            <a:r>
              <a:rPr lang="fr-CH" smtClean="0"/>
              <a:t>climate change</a:t>
            </a:r>
            <a:r>
              <a:rPr lang="fr-CH" baseline="0" smtClean="0"/>
              <a:t>.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35</a:t>
            </a:fld>
            <a:endParaRPr lang="fr-CH"/>
          </a:p>
        </p:txBody>
      </p:sp>
    </p:spTree>
    <p:extLst>
      <p:ext uri="{BB962C8B-B14F-4D97-AF65-F5344CB8AC3E}">
        <p14:creationId xmlns:p14="http://schemas.microsoft.com/office/powerpoint/2010/main" val="37049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sz="1400" dirty="0" smtClean="0"/>
              <a:t>Thank you for your attention</a:t>
            </a:r>
            <a:endParaRPr lang="fr-CH" sz="1400"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36</a:t>
            </a:fld>
            <a:endParaRPr lang="fr-CH"/>
          </a:p>
        </p:txBody>
      </p:sp>
    </p:spTree>
    <p:extLst>
      <p:ext uri="{BB962C8B-B14F-4D97-AF65-F5344CB8AC3E}">
        <p14:creationId xmlns:p14="http://schemas.microsoft.com/office/powerpoint/2010/main" val="197218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Quebec</a:t>
            </a:r>
            <a:r>
              <a:rPr lang="fr-CH" baseline="0" dirty="0" smtClean="0"/>
              <a:t> city has a very specific climate. </a:t>
            </a:r>
          </a:p>
          <a:p>
            <a:endParaRPr lang="fr-CH" baseline="0" dirty="0" smtClean="0"/>
          </a:p>
          <a:p>
            <a:r>
              <a:rPr lang="fr-CH" baseline="0" dirty="0" smtClean="0"/>
              <a:t>The thermal amplititude is large, between minus 25 in winter and sometimes Thirty degrees in summer. </a:t>
            </a:r>
          </a:p>
          <a:p>
            <a:endParaRPr lang="fr-CH" baseline="0" dirty="0" smtClean="0"/>
          </a:p>
          <a:p>
            <a:r>
              <a:rPr lang="fr-CH" baseline="0" dirty="0" smtClean="0"/>
              <a:t>Quebec city experiences also very snowy winters. </a:t>
            </a:r>
          </a:p>
          <a:p>
            <a:endParaRPr lang="fr-CH" baseline="0" dirty="0" smtClean="0"/>
          </a:p>
          <a:p>
            <a:r>
              <a:rPr lang="fr-CH" baseline="0" dirty="0" smtClean="0"/>
              <a:t>However, even if its climate is very specific, Quebec city has been developped despite the harsch climatic conditions. </a:t>
            </a:r>
          </a:p>
          <a:p>
            <a:endParaRPr lang="fr-CH" baseline="0" dirty="0" smtClean="0"/>
          </a:p>
          <a:p>
            <a:r>
              <a:rPr lang="fr-CH" baseline="0" dirty="0" smtClean="0"/>
              <a:t>And we could say that, in general, Quebec city is nowadays adapted to its climate. </a:t>
            </a:r>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4</a:t>
            </a:fld>
            <a:endParaRPr lang="fr-CH"/>
          </a:p>
        </p:txBody>
      </p:sp>
    </p:spTree>
    <p:extLst>
      <p:ext uri="{BB962C8B-B14F-4D97-AF65-F5344CB8AC3E}">
        <p14:creationId xmlns:p14="http://schemas.microsoft.com/office/powerpoint/2010/main" val="226869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So, what</a:t>
            </a:r>
            <a:r>
              <a:rPr lang="fr-CH" baseline="0" dirty="0" smtClean="0"/>
              <a:t> is the problem ?</a:t>
            </a:r>
          </a:p>
          <a:p>
            <a:endParaRPr lang="fr-CH" baseline="0" dirty="0" smtClean="0"/>
          </a:p>
          <a:p>
            <a:r>
              <a:rPr lang="fr-CH" baseline="0" dirty="0" smtClean="0"/>
              <a:t>Québec city could meet a problem because this climate and the city are both quickly evolving and there is a risk that these two evolutions could diverge.</a:t>
            </a:r>
          </a:p>
          <a:p>
            <a:endParaRPr lang="fr-CH" baseline="0" dirty="0" smtClean="0"/>
          </a:p>
          <a:p>
            <a:r>
              <a:rPr lang="fr-CH" baseline="0" dirty="0" smtClean="0"/>
              <a:t>In this case, the main question is « How can you plan the city evolution to avoid a possible misadapation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5</a:t>
            </a:fld>
            <a:endParaRPr lang="fr-CH"/>
          </a:p>
        </p:txBody>
      </p:sp>
    </p:spTree>
    <p:extLst>
      <p:ext uri="{BB962C8B-B14F-4D97-AF65-F5344CB8AC3E}">
        <p14:creationId xmlns:p14="http://schemas.microsoft.com/office/powerpoint/2010/main" val="247012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However</a:t>
            </a:r>
            <a:r>
              <a:rPr lang="fr-CH" baseline="0" dirty="0" smtClean="0"/>
              <a:t> a p</a:t>
            </a:r>
            <a:r>
              <a:rPr lang="fr-CH" dirty="0" smtClean="0"/>
              <a:t>lanned adaptation</a:t>
            </a:r>
            <a:r>
              <a:rPr lang="fr-CH" baseline="0" dirty="0" smtClean="0"/>
              <a:t> presents not only benefits but also obstacles. </a:t>
            </a:r>
          </a:p>
          <a:p>
            <a:endParaRPr lang="fr-CH" baseline="0" dirty="0" smtClean="0"/>
          </a:p>
          <a:p>
            <a:r>
              <a:rPr lang="fr-CH" baseline="0" dirty="0" smtClean="0"/>
              <a:t>The benefits are a lower costs and substantial economies relatively to a reactive adaptation. </a:t>
            </a:r>
          </a:p>
          <a:p>
            <a:endParaRPr lang="fr-CH" baseline="0" dirty="0" smtClean="0"/>
          </a:p>
          <a:p>
            <a:r>
              <a:rPr lang="fr-CH" baseline="0" dirty="0" smtClean="0"/>
              <a:t>Planned adaptation can also improve a social equity in better taking into account the most vulnerable populations. </a:t>
            </a:r>
          </a:p>
          <a:p>
            <a:endParaRPr lang="fr-CH" baseline="0" dirty="0" smtClean="0"/>
          </a:p>
          <a:p>
            <a:r>
              <a:rPr lang="fr-CH" baseline="0" dirty="0" smtClean="0"/>
              <a:t>On the other side, it is quite difficult to communicate about these benefits because they are consisting in an amount of save money or an averted disaster. </a:t>
            </a:r>
          </a:p>
          <a:p>
            <a:endParaRPr lang="fr-CH" baseline="0" dirty="0" smtClean="0"/>
          </a:p>
          <a:p>
            <a:r>
              <a:rPr lang="fr-CH" baseline="0" dirty="0" smtClean="0"/>
              <a:t>It has also to be considered that data are still lacking about the impact of climate change at the urban scale. </a:t>
            </a:r>
          </a:p>
          <a:p>
            <a:endParaRPr lang="fr-CH" baseline="0" dirty="0" smtClean="0"/>
          </a:p>
          <a:p>
            <a:r>
              <a:rPr lang="fr-CH" baseline="0" dirty="0" smtClean="0"/>
              <a:t>Furthemore, stakeholders are still giving a low priority</a:t>
            </a:r>
          </a:p>
          <a:p>
            <a:endParaRPr lang="fr-CH" baseline="0" dirty="0" smtClean="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6</a:t>
            </a:fld>
            <a:endParaRPr lang="fr-CH"/>
          </a:p>
        </p:txBody>
      </p:sp>
    </p:spTree>
    <p:extLst>
      <p:ext uri="{BB962C8B-B14F-4D97-AF65-F5344CB8AC3E}">
        <p14:creationId xmlns:p14="http://schemas.microsoft.com/office/powerpoint/2010/main" val="209318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A</a:t>
            </a:r>
            <a:r>
              <a:rPr lang="fr-CH" baseline="0" dirty="0" smtClean="0"/>
              <a:t> planned adaptation has certainly to face a lack  of data. </a:t>
            </a:r>
          </a:p>
          <a:p>
            <a:endParaRPr lang="fr-CH" baseline="0" dirty="0" smtClean="0"/>
          </a:p>
          <a:p>
            <a:r>
              <a:rPr lang="fr-CH" baseline="0" dirty="0" smtClean="0"/>
              <a:t>In deed, there is for sure a great amount of data on climate change, but these data are concerning mainly the climat system itself and research has still produced few information on the impacts of climate change at the urban scale.</a:t>
            </a:r>
          </a:p>
          <a:p>
            <a:endParaRPr lang="fr-CH"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H" baseline="0" dirty="0" smtClean="0"/>
              <a:t>This problem can be illustrated by considering that a grid size of fifteen kilometers square is nowadays a high resolution model in regional climatic models. However with this grid size the entire Quebec-city area can be covered with only 4 cells. </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7</a:t>
            </a:fld>
            <a:endParaRPr lang="fr-CH"/>
          </a:p>
        </p:txBody>
      </p:sp>
    </p:spTree>
    <p:extLst>
      <p:ext uri="{BB962C8B-B14F-4D97-AF65-F5344CB8AC3E}">
        <p14:creationId xmlns:p14="http://schemas.microsoft.com/office/powerpoint/2010/main" val="305513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Concerning</a:t>
            </a:r>
            <a:r>
              <a:rPr lang="fr-CH" baseline="0" dirty="0" smtClean="0"/>
              <a:t> now the relatively low level of priority of planning adaptation to climate change, we have to consider that </a:t>
            </a:r>
            <a:r>
              <a:rPr lang="fr-CH" dirty="0" smtClean="0"/>
              <a:t>urban</a:t>
            </a:r>
            <a:r>
              <a:rPr lang="fr-CH" baseline="0" dirty="0" smtClean="0"/>
              <a:t> planning is a very complex task.</a:t>
            </a:r>
          </a:p>
          <a:p>
            <a:endParaRPr lang="fr-CH" baseline="0" dirty="0" smtClean="0"/>
          </a:p>
          <a:p>
            <a:r>
              <a:rPr lang="fr-CH" baseline="0" dirty="0" smtClean="0"/>
              <a:t> So adaptation to climate change brings an additional dimension in this complexity and urban planners are naturally presenting a kind of resistance to integrate this extra dimension. </a:t>
            </a:r>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8</a:t>
            </a:fld>
            <a:endParaRPr lang="fr-CH"/>
          </a:p>
        </p:txBody>
      </p:sp>
    </p:spTree>
    <p:extLst>
      <p:ext uri="{BB962C8B-B14F-4D97-AF65-F5344CB8AC3E}">
        <p14:creationId xmlns:p14="http://schemas.microsoft.com/office/powerpoint/2010/main" val="48985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33663" y="342900"/>
            <a:ext cx="2981325" cy="2235200"/>
          </a:xfrm>
        </p:spPr>
      </p:sp>
      <p:sp>
        <p:nvSpPr>
          <p:cNvPr id="3" name="Espace réservé des commentaires 2"/>
          <p:cNvSpPr>
            <a:spLocks noGrp="1"/>
          </p:cNvSpPr>
          <p:nvPr>
            <p:ph type="body" idx="1"/>
          </p:nvPr>
        </p:nvSpPr>
        <p:spPr/>
        <p:txBody>
          <a:bodyPr/>
          <a:lstStyle/>
          <a:p>
            <a:r>
              <a:rPr lang="fr-CH" dirty="0" smtClean="0"/>
              <a:t>This low</a:t>
            </a:r>
            <a:r>
              <a:rPr lang="fr-CH" baseline="0" dirty="0" smtClean="0"/>
              <a:t> priority can also result from a lack of awareness. </a:t>
            </a:r>
          </a:p>
          <a:p>
            <a:endParaRPr lang="fr-CH" dirty="0" smtClean="0"/>
          </a:p>
          <a:p>
            <a:r>
              <a:rPr lang="fr-CH" dirty="0" smtClean="0"/>
              <a:t>In a theoretical</a:t>
            </a:r>
            <a:r>
              <a:rPr lang="fr-CH" baseline="0" dirty="0" smtClean="0"/>
              <a:t> approach, we propose to consider a  four levels scale of awareness. </a:t>
            </a:r>
          </a:p>
          <a:p>
            <a:endParaRPr lang="fr-CH" baseline="0" dirty="0" smtClean="0"/>
          </a:p>
          <a:p>
            <a:r>
              <a:rPr lang="fr-CH" baseline="0" dirty="0" smtClean="0"/>
              <a:t>In the fist level can be placed someone who do not believe in climate change. </a:t>
            </a:r>
          </a:p>
          <a:p>
            <a:endParaRPr lang="fr-CH" baseline="0" dirty="0" smtClean="0"/>
          </a:p>
          <a:p>
            <a:r>
              <a:rPr lang="fr-CH" baseline="0" dirty="0" smtClean="0"/>
              <a:t>The second level concerns a person who believe in climate change but do not consider that it is a problem for him or for us.  </a:t>
            </a:r>
          </a:p>
          <a:p>
            <a:endParaRPr lang="fr-CH" baseline="0" dirty="0" smtClean="0"/>
          </a:p>
          <a:p>
            <a:r>
              <a:rPr lang="fr-CH" baseline="0" dirty="0" smtClean="0"/>
              <a:t>In the third level, you can find a person who do believe that climate change is a problem, but do not think that this problem is his own problem. In his point of view it is a someone else problem. </a:t>
            </a:r>
          </a:p>
          <a:p>
            <a:endParaRPr lang="fr-CH" baseline="0" dirty="0" smtClean="0"/>
          </a:p>
          <a:p>
            <a:r>
              <a:rPr lang="fr-CH" baseline="0" dirty="0" smtClean="0"/>
              <a:t>At the last level, woud be placed a stakeholder who is considering climate change in his own decisions and actions. </a:t>
            </a:r>
          </a:p>
          <a:p>
            <a:endParaRPr lang="fr-CH" baseline="0" dirty="0" smtClean="0"/>
          </a:p>
          <a:p>
            <a:r>
              <a:rPr lang="fr-CH" baseline="0" dirty="0" smtClean="0"/>
              <a:t>Obviously, stakeholders are to be in this last level to be able to plan adaptation measures to climate change. </a:t>
            </a:r>
          </a:p>
          <a:p>
            <a:endParaRPr lang="fr-CH" dirty="0"/>
          </a:p>
        </p:txBody>
      </p:sp>
      <p:sp>
        <p:nvSpPr>
          <p:cNvPr id="4" name="Espace réservé du numéro de diapositive 3"/>
          <p:cNvSpPr>
            <a:spLocks noGrp="1"/>
          </p:cNvSpPr>
          <p:nvPr>
            <p:ph type="sldNum" sz="quarter" idx="10"/>
          </p:nvPr>
        </p:nvSpPr>
        <p:spPr/>
        <p:txBody>
          <a:bodyPr/>
          <a:lstStyle/>
          <a:p>
            <a:fld id="{E4C54B8D-063C-B74B-88B9-A6965496C297}" type="slidenum">
              <a:rPr lang="fr-CH" smtClean="0"/>
              <a:t>10</a:t>
            </a:fld>
            <a:endParaRPr lang="fr-CH"/>
          </a:p>
        </p:txBody>
      </p:sp>
    </p:spTree>
    <p:extLst>
      <p:ext uri="{BB962C8B-B14F-4D97-AF65-F5344CB8AC3E}">
        <p14:creationId xmlns:p14="http://schemas.microsoft.com/office/powerpoint/2010/main" val="165509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a:p>
        </p:txBody>
      </p:sp>
      <p:sp>
        <p:nvSpPr>
          <p:cNvPr id="4" name="Espace réservé de la date 3"/>
          <p:cNvSpPr>
            <a:spLocks noGrp="1"/>
          </p:cNvSpPr>
          <p:nvPr>
            <p:ph type="dt" sz="half" idx="10"/>
          </p:nvPr>
        </p:nvSpPr>
        <p:spPr/>
        <p:txBody>
          <a:bodyPr/>
          <a:lstStyle/>
          <a:p>
            <a:fld id="{C7B09211-9CD2-B244-A656-C50875299F73}" type="datetimeFigureOut">
              <a:rPr lang="fr-FR" smtClean="0"/>
              <a:t>13-12-04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227293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CH"/>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Espace réservé de la date 3"/>
          <p:cNvSpPr>
            <a:spLocks noGrp="1"/>
          </p:cNvSpPr>
          <p:nvPr>
            <p:ph type="dt" sz="half" idx="10"/>
          </p:nvPr>
        </p:nvSpPr>
        <p:spPr/>
        <p:txBody>
          <a:bodyPr/>
          <a:lstStyle/>
          <a:p>
            <a:fld id="{C7B09211-9CD2-B244-A656-C50875299F73}" type="datetimeFigureOut">
              <a:rPr lang="fr-FR" smtClean="0"/>
              <a:t>13-12-04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78016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Espace réservé de la date 3"/>
          <p:cNvSpPr>
            <a:spLocks noGrp="1"/>
          </p:cNvSpPr>
          <p:nvPr>
            <p:ph type="dt" sz="half" idx="10"/>
          </p:nvPr>
        </p:nvSpPr>
        <p:spPr/>
        <p:txBody>
          <a:bodyPr/>
          <a:lstStyle/>
          <a:p>
            <a:fld id="{C7B09211-9CD2-B244-A656-C50875299F73}" type="datetimeFigureOut">
              <a:rPr lang="fr-FR" smtClean="0"/>
              <a:t>13-12-04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300319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9518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28814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6785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89144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8024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178010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2696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9895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CH"/>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Espace réservé de la date 3"/>
          <p:cNvSpPr>
            <a:spLocks noGrp="1"/>
          </p:cNvSpPr>
          <p:nvPr>
            <p:ph type="dt" sz="half" idx="10"/>
          </p:nvPr>
        </p:nvSpPr>
        <p:spPr/>
        <p:txBody>
          <a:bodyPr/>
          <a:lstStyle/>
          <a:p>
            <a:fld id="{C7B09211-9CD2-B244-A656-C50875299F73}" type="datetimeFigureOut">
              <a:rPr lang="fr-FR" smtClean="0"/>
              <a:t>13-12-04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2931685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62908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3427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470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C7B09211-9CD2-B244-A656-C50875299F73}" type="datetimeFigureOut">
              <a:rPr lang="fr-FR" smtClean="0"/>
              <a:t>13-12-04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273025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5" name="Espace réservé de la date 4"/>
          <p:cNvSpPr>
            <a:spLocks noGrp="1"/>
          </p:cNvSpPr>
          <p:nvPr>
            <p:ph type="dt" sz="half" idx="10"/>
          </p:nvPr>
        </p:nvSpPr>
        <p:spPr/>
        <p:txBody>
          <a:bodyPr/>
          <a:lstStyle/>
          <a:p>
            <a:fld id="{C7B09211-9CD2-B244-A656-C50875299F73}" type="datetimeFigureOut">
              <a:rPr lang="fr-FR" smtClean="0"/>
              <a:t>13-12-04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104545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7" name="Espace réservé de la date 6"/>
          <p:cNvSpPr>
            <a:spLocks noGrp="1"/>
          </p:cNvSpPr>
          <p:nvPr>
            <p:ph type="dt" sz="half" idx="10"/>
          </p:nvPr>
        </p:nvSpPr>
        <p:spPr/>
        <p:txBody>
          <a:bodyPr/>
          <a:lstStyle/>
          <a:p>
            <a:fld id="{C7B09211-9CD2-B244-A656-C50875299F73}" type="datetimeFigureOut">
              <a:rPr lang="fr-FR" smtClean="0"/>
              <a:t>13-12-04</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261655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CH"/>
          </a:p>
        </p:txBody>
      </p:sp>
      <p:sp>
        <p:nvSpPr>
          <p:cNvPr id="3" name="Espace réservé de la date 2"/>
          <p:cNvSpPr>
            <a:spLocks noGrp="1"/>
          </p:cNvSpPr>
          <p:nvPr>
            <p:ph type="dt" sz="half" idx="10"/>
          </p:nvPr>
        </p:nvSpPr>
        <p:spPr/>
        <p:txBody>
          <a:bodyPr/>
          <a:lstStyle/>
          <a:p>
            <a:fld id="{C7B09211-9CD2-B244-A656-C50875299F73}" type="datetimeFigureOut">
              <a:rPr lang="fr-FR" smtClean="0"/>
              <a:t>13-12-04</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358666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B09211-9CD2-B244-A656-C50875299F73}" type="datetimeFigureOut">
              <a:rPr lang="fr-FR" smtClean="0"/>
              <a:t>13-12-04</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21526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C7B09211-9CD2-B244-A656-C50875299F73}" type="datetimeFigureOut">
              <a:rPr lang="fr-FR" smtClean="0"/>
              <a:t>13-12-04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4779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C7B09211-9CD2-B244-A656-C50875299F73}" type="datetimeFigureOut">
              <a:rPr lang="fr-FR" smtClean="0"/>
              <a:t>13-12-04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F586804-C652-5B48-A1A8-A232343819B6}" type="slidenum">
              <a:rPr lang="fr-CH" smtClean="0"/>
              <a:t>‹#›</a:t>
            </a:fld>
            <a:endParaRPr lang="fr-CH"/>
          </a:p>
        </p:txBody>
      </p:sp>
    </p:spTree>
    <p:extLst>
      <p:ext uri="{BB962C8B-B14F-4D97-AF65-F5344CB8AC3E}">
        <p14:creationId xmlns:p14="http://schemas.microsoft.com/office/powerpoint/2010/main" val="777315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Joerin / Cloutier</a:t>
            </a:r>
            <a:endParaRPr lang="fr-CH"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86804-C652-5B48-A1A8-A232343819B6}" type="slidenum">
              <a:rPr lang="fr-CH" smtClean="0"/>
              <a:t>‹#›</a:t>
            </a:fld>
            <a:endParaRPr lang="fr-CH"/>
          </a:p>
        </p:txBody>
      </p:sp>
      <p:pic>
        <p:nvPicPr>
          <p:cNvPr id="7" name="Image 6"/>
          <p:cNvPicPr>
            <a:picLocks noChangeAspect="1"/>
          </p:cNvPicPr>
          <p:nvPr userDrawn="1"/>
        </p:nvPicPr>
        <p:blipFill>
          <a:blip r:embed="rId13"/>
          <a:stretch>
            <a:fillRect/>
          </a:stretch>
        </p:blipFill>
        <p:spPr>
          <a:xfrm>
            <a:off x="6553200" y="6275077"/>
            <a:ext cx="2387517" cy="416546"/>
          </a:xfrm>
          <a:prstGeom prst="rect">
            <a:avLst/>
          </a:prstGeom>
        </p:spPr>
      </p:pic>
      <p:sp>
        <p:nvSpPr>
          <p:cNvPr id="8" name="Rectangle 7"/>
          <p:cNvSpPr/>
          <p:nvPr userDrawn="1"/>
        </p:nvSpPr>
        <p:spPr>
          <a:xfrm>
            <a:off x="457200" y="1417638"/>
            <a:ext cx="8229600" cy="936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9865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2AFAD-569C-9544-A330-1CBC329E2E60}" type="datetimeFigureOut">
              <a:rPr lang="fr-FR" smtClean="0">
                <a:solidFill>
                  <a:prstClr val="black">
                    <a:tint val="75000"/>
                  </a:prstClr>
                </a:solidFill>
                <a:latin typeface="Calibri"/>
              </a:rPr>
              <a:pPr/>
              <a:t>13-12-04</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A8F2C-9477-184C-ABE5-6F4106056540}"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Image 6"/>
          <p:cNvPicPr>
            <a:picLocks noChangeAspect="1"/>
          </p:cNvPicPr>
          <p:nvPr/>
        </p:nvPicPr>
        <p:blipFill>
          <a:blip r:embed="rId13"/>
          <a:stretch>
            <a:fillRect/>
          </a:stretch>
        </p:blipFill>
        <p:spPr>
          <a:xfrm>
            <a:off x="7129314" y="6294582"/>
            <a:ext cx="1619075" cy="469655"/>
          </a:xfrm>
          <a:prstGeom prst="rect">
            <a:avLst/>
          </a:prstGeom>
        </p:spPr>
      </p:pic>
      <p:pic>
        <p:nvPicPr>
          <p:cNvPr id="8" name="Image 7"/>
          <p:cNvPicPr>
            <a:picLocks noChangeAspect="1"/>
          </p:cNvPicPr>
          <p:nvPr/>
        </p:nvPicPr>
        <p:blipFill>
          <a:blip r:embed="rId14"/>
          <a:stretch>
            <a:fillRect/>
          </a:stretch>
        </p:blipFill>
        <p:spPr>
          <a:xfrm>
            <a:off x="462906" y="6312406"/>
            <a:ext cx="1491953" cy="470882"/>
          </a:xfrm>
          <a:prstGeom prst="rect">
            <a:avLst/>
          </a:prstGeom>
        </p:spPr>
      </p:pic>
      <p:cxnSp>
        <p:nvCxnSpPr>
          <p:cNvPr id="10" name="Connecteur droit 9"/>
          <p:cNvCxnSpPr/>
          <p:nvPr/>
        </p:nvCxnSpPr>
        <p:spPr>
          <a:xfrm>
            <a:off x="462906" y="1504802"/>
            <a:ext cx="8223894" cy="0"/>
          </a:xfrm>
          <a:prstGeom prst="line">
            <a:avLst/>
          </a:prstGeom>
          <a:ln w="76200" cmpd="sng">
            <a:solidFill>
              <a:srgbClr val="72BDB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214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microsoft.com/office/2007/relationships/hdphoto" Target="../media/hdphoto1.wdp"/><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76029"/>
            <a:ext cx="7772400" cy="2157167"/>
          </a:xfrm>
        </p:spPr>
        <p:txBody>
          <a:bodyPr>
            <a:normAutofit fontScale="90000"/>
          </a:bodyPr>
          <a:lstStyle/>
          <a:p>
            <a:r>
              <a:rPr lang="en-CA" dirty="0"/>
              <a:t>Adapter les </a:t>
            </a:r>
            <a:r>
              <a:rPr lang="en-CA" dirty="0" err="1"/>
              <a:t>villes</a:t>
            </a:r>
            <a:r>
              <a:rPr lang="en-CA" dirty="0"/>
              <a:t> aux </a:t>
            </a:r>
            <a:r>
              <a:rPr lang="en-CA" dirty="0" smtClean="0"/>
              <a:t/>
            </a:r>
            <a:br>
              <a:rPr lang="en-CA" dirty="0" smtClean="0"/>
            </a:br>
            <a:r>
              <a:rPr lang="en-CA" dirty="0" err="1" smtClean="0"/>
              <a:t>changements</a:t>
            </a:r>
            <a:r>
              <a:rPr lang="en-CA" dirty="0" smtClean="0"/>
              <a:t> </a:t>
            </a:r>
            <a:r>
              <a:rPr lang="en-CA" dirty="0" err="1" smtClean="0"/>
              <a:t>climatiques</a:t>
            </a:r>
            <a:r>
              <a:rPr lang="en-CA" dirty="0" smtClean="0"/>
              <a:t/>
            </a:r>
            <a:br>
              <a:rPr lang="en-CA" dirty="0" smtClean="0"/>
            </a:br>
            <a:r>
              <a:rPr lang="en-CA" dirty="0" smtClean="0"/>
              <a:t/>
            </a:r>
            <a:br>
              <a:rPr lang="en-CA" dirty="0" smtClean="0"/>
            </a:br>
            <a:r>
              <a:rPr lang="en-CA" sz="3600" dirty="0" err="1" smtClean="0"/>
              <a:t>Bilan</a:t>
            </a:r>
            <a:r>
              <a:rPr lang="en-CA" sz="3600" dirty="0" smtClean="0"/>
              <a:t> </a:t>
            </a:r>
            <a:r>
              <a:rPr lang="en-CA" sz="3600" dirty="0"/>
              <a:t>et </a:t>
            </a:r>
            <a:r>
              <a:rPr lang="en-CA" sz="3600" dirty="0" err="1"/>
              <a:t>leçons</a:t>
            </a:r>
            <a:r>
              <a:rPr lang="en-CA" sz="3600" dirty="0"/>
              <a:t> </a:t>
            </a:r>
            <a:r>
              <a:rPr lang="en-CA" sz="3600" dirty="0" err="1"/>
              <a:t>d'une</a:t>
            </a:r>
            <a:r>
              <a:rPr lang="en-CA" sz="3600" dirty="0"/>
              <a:t> </a:t>
            </a:r>
            <a:r>
              <a:rPr lang="en-CA" sz="3600" dirty="0" smtClean="0"/>
              <a:t/>
            </a:r>
            <a:br>
              <a:rPr lang="en-CA" sz="3600" dirty="0" smtClean="0"/>
            </a:br>
            <a:r>
              <a:rPr lang="en-CA" sz="3600" dirty="0" err="1" smtClean="0"/>
              <a:t>recherche</a:t>
            </a:r>
            <a:r>
              <a:rPr lang="en-CA" sz="3600" dirty="0"/>
              <a:t>-action</a:t>
            </a:r>
          </a:p>
        </p:txBody>
      </p:sp>
      <p:sp>
        <p:nvSpPr>
          <p:cNvPr id="3" name="Sous-titre 2"/>
          <p:cNvSpPr>
            <a:spLocks noGrp="1"/>
          </p:cNvSpPr>
          <p:nvPr>
            <p:ph type="subTitle" idx="1"/>
          </p:nvPr>
        </p:nvSpPr>
        <p:spPr>
          <a:xfrm>
            <a:off x="1514562" y="3776632"/>
            <a:ext cx="6400800" cy="2023528"/>
          </a:xfrm>
        </p:spPr>
        <p:txBody>
          <a:bodyPr>
            <a:normAutofit/>
          </a:bodyPr>
          <a:lstStyle/>
          <a:p>
            <a:r>
              <a:rPr lang="fr-FR" sz="2000" b="1" dirty="0" smtClean="0"/>
              <a:t>Florent Joerin</a:t>
            </a:r>
          </a:p>
          <a:p>
            <a:r>
              <a:rPr lang="fr-FR" sz="1400" b="1" dirty="0" err="1" smtClean="0"/>
              <a:t>University</a:t>
            </a:r>
            <a:r>
              <a:rPr lang="fr-FR" sz="1400" b="1" dirty="0" smtClean="0"/>
              <a:t> of </a:t>
            </a:r>
            <a:r>
              <a:rPr lang="fr-FR" sz="1400" b="1" dirty="0" err="1" smtClean="0"/>
              <a:t>applied</a:t>
            </a:r>
            <a:r>
              <a:rPr lang="fr-FR" sz="1400" b="1" dirty="0" smtClean="0"/>
              <a:t> sciences Western </a:t>
            </a:r>
            <a:r>
              <a:rPr lang="fr-FR" sz="1400" b="1" dirty="0" err="1" smtClean="0"/>
              <a:t>Switzerland</a:t>
            </a:r>
            <a:endParaRPr lang="fr-FR" sz="1400" b="1" dirty="0" smtClean="0"/>
          </a:p>
          <a:p>
            <a:r>
              <a:rPr lang="fr-FR" sz="1400" b="1" dirty="0" smtClean="0"/>
              <a:t>And Laval </a:t>
            </a:r>
            <a:r>
              <a:rPr lang="fr-FR" sz="1400" b="1" dirty="0" err="1" smtClean="0"/>
              <a:t>University</a:t>
            </a:r>
            <a:endParaRPr lang="fr-FR" sz="1400" b="1" dirty="0" smtClean="0"/>
          </a:p>
          <a:p>
            <a:r>
              <a:rPr lang="fr-FR" sz="2000" b="1" dirty="0" smtClean="0"/>
              <a:t>Geneviève Cloutier</a:t>
            </a:r>
          </a:p>
          <a:p>
            <a:r>
              <a:rPr lang="fr-FR" sz="1400" b="1" dirty="0"/>
              <a:t>Laval </a:t>
            </a:r>
            <a:r>
              <a:rPr lang="fr-FR" sz="1400" b="1" dirty="0" err="1"/>
              <a:t>University</a:t>
            </a:r>
            <a:endParaRPr lang="fr-FR" sz="1400" b="1" baseline="-25000" dirty="0"/>
          </a:p>
          <a:p>
            <a:endParaRPr lang="fr-FR" b="1" dirty="0" smtClean="0"/>
          </a:p>
        </p:txBody>
      </p:sp>
      <p:pic>
        <p:nvPicPr>
          <p:cNvPr id="12" name="Image 11"/>
          <p:cNvPicPr>
            <a:picLocks noChangeAspect="1"/>
          </p:cNvPicPr>
          <p:nvPr/>
        </p:nvPicPr>
        <p:blipFill>
          <a:blip r:embed="rId3"/>
          <a:stretch>
            <a:fillRect/>
          </a:stretch>
        </p:blipFill>
        <p:spPr>
          <a:xfrm>
            <a:off x="5638185" y="6044122"/>
            <a:ext cx="3505815" cy="611653"/>
          </a:xfrm>
          <a:prstGeom prst="rect">
            <a:avLst/>
          </a:prstGeom>
        </p:spPr>
      </p:pic>
      <p:pic>
        <p:nvPicPr>
          <p:cNvPr id="13" name="Picture 3" descr="F:\Etudes\Québec\These_Laval_2009-2010\Doctorat\Logos_UL\UL\UL.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362" y="6133022"/>
            <a:ext cx="1506600" cy="628549"/>
          </a:xfrm>
          <a:prstGeom prst="rect">
            <a:avLst/>
          </a:prstGeom>
          <a:noFill/>
        </p:spPr>
      </p:pic>
      <p:sp>
        <p:nvSpPr>
          <p:cNvPr id="6" name="Rectangle 5"/>
          <p:cNvSpPr/>
          <p:nvPr/>
        </p:nvSpPr>
        <p:spPr>
          <a:xfrm>
            <a:off x="1841500" y="1955800"/>
            <a:ext cx="5435600" cy="17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7" name="Rectangle 6"/>
          <p:cNvSpPr/>
          <p:nvPr/>
        </p:nvSpPr>
        <p:spPr>
          <a:xfrm>
            <a:off x="3098800" y="3446432"/>
            <a:ext cx="2933700" cy="1095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939806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Manque de motivation</a:t>
            </a:r>
            <a:endParaRPr lang="fr-CH" dirty="0"/>
          </a:p>
        </p:txBody>
      </p:sp>
      <p:sp>
        <p:nvSpPr>
          <p:cNvPr id="3" name="Espace réservé du contenu 2"/>
          <p:cNvSpPr>
            <a:spLocks noGrp="1"/>
          </p:cNvSpPr>
          <p:nvPr>
            <p:ph idx="1"/>
          </p:nvPr>
        </p:nvSpPr>
        <p:spPr/>
        <p:txBody>
          <a:bodyPr/>
          <a:lstStyle/>
          <a:p>
            <a:r>
              <a:rPr lang="fr-CH" dirty="0" smtClean="0"/>
              <a:t>Il n’y a pas (vraiment) de changement climatique.</a:t>
            </a:r>
          </a:p>
          <a:p>
            <a:r>
              <a:rPr lang="fr-CH" dirty="0" smtClean="0"/>
              <a:t>Le climat change, mais ce n’est pas un problème.</a:t>
            </a:r>
          </a:p>
          <a:p>
            <a:r>
              <a:rPr lang="fr-CH" dirty="0" smtClean="0"/>
              <a:t>Le climat change, mais ce n’est pas </a:t>
            </a:r>
            <a:r>
              <a:rPr lang="fr-CH" u="sng" dirty="0" smtClean="0"/>
              <a:t>mon</a:t>
            </a:r>
            <a:r>
              <a:rPr lang="fr-CH" dirty="0" smtClean="0"/>
              <a:t> problème. </a:t>
            </a:r>
          </a:p>
          <a:p>
            <a:r>
              <a:rPr lang="fr-CH" dirty="0" smtClean="0"/>
              <a:t>Le climat change et je peux y faire quelque chose.</a:t>
            </a:r>
          </a:p>
        </p:txBody>
      </p:sp>
    </p:spTree>
    <p:extLst>
      <p:ext uri="{BB962C8B-B14F-4D97-AF65-F5344CB8AC3E}">
        <p14:creationId xmlns:p14="http://schemas.microsoft.com/office/powerpoint/2010/main" val="8477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smtClean="0"/>
              <a:t>La réponse participative</a:t>
            </a:r>
            <a:endParaRPr lang="fr-CH" dirty="0"/>
          </a:p>
        </p:txBody>
      </p:sp>
      <p:pic>
        <p:nvPicPr>
          <p:cNvPr id="6" name="Espace réservé du contenu 6" descr="groupe3_5juil.jpg"/>
          <p:cNvPicPr>
            <a:picLocks noChangeAspect="1"/>
          </p:cNvPicPr>
          <p:nvPr/>
        </p:nvPicPr>
        <p:blipFill rotWithShape="1">
          <a:blip r:embed="rId3" cstate="print">
            <a:extLst>
              <a:ext uri="{28A0092B-C50C-407E-A947-70E740481C1C}">
                <a14:useLocalDpi xmlns:a14="http://schemas.microsoft.com/office/drawing/2010/main"/>
              </a:ext>
            </a:extLst>
          </a:blip>
          <a:srcRect t="-38788" b="-38788"/>
          <a:stretch/>
        </p:blipFill>
        <p:spPr>
          <a:xfrm>
            <a:off x="2462768" y="-1082833"/>
            <a:ext cx="6316375" cy="6821685"/>
          </a:xfrm>
          <a:prstGeom prst="rect">
            <a:avLst/>
          </a:prstGeom>
        </p:spPr>
      </p:pic>
    </p:spTree>
    <p:extLst>
      <p:ext uri="{BB962C8B-B14F-4D97-AF65-F5344CB8AC3E}">
        <p14:creationId xmlns:p14="http://schemas.microsoft.com/office/powerpoint/2010/main" val="3380618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Application à Québec</a:t>
            </a:r>
            <a:endParaRPr lang="fr-CH" dirty="0"/>
          </a:p>
        </p:txBody>
      </p:sp>
      <p:sp>
        <p:nvSpPr>
          <p:cNvPr id="3" name="Espace réservé du contenu 2"/>
          <p:cNvSpPr>
            <a:spLocks noGrp="1"/>
          </p:cNvSpPr>
          <p:nvPr>
            <p:ph idx="1"/>
          </p:nvPr>
        </p:nvSpPr>
        <p:spPr/>
        <p:txBody>
          <a:bodyPr/>
          <a:lstStyle/>
          <a:p>
            <a:r>
              <a:rPr lang="fr-CH" dirty="0" smtClean="0"/>
              <a:t>Objectifs</a:t>
            </a:r>
          </a:p>
          <a:p>
            <a:pPr lvl="1"/>
            <a:r>
              <a:rPr lang="fr-CH" dirty="0" smtClean="0"/>
              <a:t>Combler le manque de données </a:t>
            </a:r>
          </a:p>
          <a:p>
            <a:pPr lvl="2"/>
            <a:r>
              <a:rPr lang="fr-CH" dirty="0" smtClean="0"/>
              <a:t>Expériences d’experts et  non-experts</a:t>
            </a:r>
          </a:p>
          <a:p>
            <a:pPr lvl="1"/>
            <a:r>
              <a:rPr lang="fr-CH" dirty="0" smtClean="0"/>
              <a:t>Renforcer la prise de conscience</a:t>
            </a:r>
          </a:p>
          <a:p>
            <a:pPr lvl="2"/>
            <a:r>
              <a:rPr lang="fr-CH" dirty="0" smtClean="0"/>
              <a:t>Construire ensemble le problème</a:t>
            </a:r>
          </a:p>
          <a:p>
            <a:pPr lvl="1"/>
            <a:r>
              <a:rPr lang="fr-CH" dirty="0" smtClean="0"/>
              <a:t>Faciliter la mise en oeuvre</a:t>
            </a:r>
          </a:p>
          <a:p>
            <a:pPr lvl="1"/>
            <a:r>
              <a:rPr lang="fr-CH" dirty="0" smtClean="0"/>
              <a:t>Anticiper les résistances sociales et institutionelles</a:t>
            </a:r>
            <a:endParaRPr lang="fr-CH" dirty="0"/>
          </a:p>
          <a:p>
            <a:endParaRPr lang="fr-CH" dirty="0"/>
          </a:p>
        </p:txBody>
      </p:sp>
    </p:spTree>
    <p:extLst>
      <p:ext uri="{BB962C8B-B14F-4D97-AF65-F5344CB8AC3E}">
        <p14:creationId xmlns:p14="http://schemas.microsoft.com/office/powerpoint/2010/main" val="1346599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
          </p:nvPr>
        </p:nvSpPr>
        <p:spPr/>
        <p:txBody>
          <a:bodyPr>
            <a:normAutofit/>
          </a:bodyPr>
          <a:lstStyle/>
          <a:p>
            <a:endParaRPr lang="fr-FR" dirty="0" smtClean="0"/>
          </a:p>
          <a:p>
            <a:endParaRPr lang="fr-FR" dirty="0" smtClean="0"/>
          </a:p>
          <a:p>
            <a:r>
              <a:rPr lang="fr-FR" dirty="0" smtClean="0"/>
              <a:t>Perspective constructiviste </a:t>
            </a:r>
            <a:br>
              <a:rPr lang="fr-FR" dirty="0" smtClean="0"/>
            </a:br>
            <a:r>
              <a:rPr lang="fr-FR" sz="2400" dirty="0" smtClean="0"/>
              <a:t>(</a:t>
            </a:r>
            <a:r>
              <a:rPr lang="fr-FR" sz="2400" i="1" dirty="0" smtClean="0"/>
              <a:t>A note on the concept of </a:t>
            </a:r>
            <a:r>
              <a:rPr lang="fr-FR" sz="2400" i="1" dirty="0" err="1" smtClean="0"/>
              <a:t>Problem</a:t>
            </a:r>
            <a:r>
              <a:rPr lang="fr-FR" sz="2400" dirty="0" smtClean="0"/>
              <a:t>, </a:t>
            </a:r>
            <a:r>
              <a:rPr lang="fr-FR" sz="2400" i="1" dirty="0" smtClean="0"/>
              <a:t>Landry 1995</a:t>
            </a:r>
            <a:r>
              <a:rPr lang="fr-FR" sz="2400" dirty="0" smtClean="0"/>
              <a:t>)</a:t>
            </a:r>
          </a:p>
          <a:p>
            <a:pPr lvl="1"/>
            <a:r>
              <a:rPr lang="fr-CA" sz="2100" dirty="0"/>
              <a:t>Les problèmes ne sont ni donnés, ni créés, </a:t>
            </a:r>
            <a:r>
              <a:rPr lang="fr-CA" sz="2100" dirty="0" smtClean="0"/>
              <a:t/>
            </a:r>
            <a:br>
              <a:rPr lang="fr-CA" sz="2100" dirty="0" smtClean="0"/>
            </a:br>
            <a:r>
              <a:rPr lang="fr-CA" sz="2100" dirty="0" smtClean="0"/>
              <a:t>ils </a:t>
            </a:r>
            <a:r>
              <a:rPr lang="fr-CA" sz="2100" dirty="0"/>
              <a:t>sont retenus par le sujet.</a:t>
            </a:r>
          </a:p>
          <a:p>
            <a:pPr lvl="1"/>
            <a:r>
              <a:rPr lang="fr-CA" sz="2100" dirty="0"/>
              <a:t>Le problème émerge par l’interaction avec l’objet.</a:t>
            </a:r>
          </a:p>
          <a:p>
            <a:pPr lvl="1"/>
            <a:r>
              <a:rPr lang="fr-CA" sz="2100" dirty="0"/>
              <a:t>Pour s’adapter, le sujet produit des connaissances.</a:t>
            </a:r>
          </a:p>
          <a:p>
            <a:pPr lvl="1"/>
            <a:r>
              <a:rPr lang="fr-CA" sz="2100" dirty="0"/>
              <a:t>Pour connaître l’objet, il (inter)agit (avec) sur l’objet</a:t>
            </a:r>
            <a:r>
              <a:rPr lang="fr-CA" sz="2100" dirty="0" smtClean="0"/>
              <a:t>.</a:t>
            </a:r>
            <a:endParaRPr lang="fr-CA" sz="2100" dirty="0"/>
          </a:p>
          <a:p>
            <a:endParaRPr lang="fr-FR" sz="2400" dirty="0"/>
          </a:p>
        </p:txBody>
      </p:sp>
      <p:sp>
        <p:nvSpPr>
          <p:cNvPr id="6" name="Pentagone 3"/>
          <p:cNvSpPr>
            <a:spLocks noChangeArrowheads="1"/>
          </p:cNvSpPr>
          <p:nvPr/>
        </p:nvSpPr>
        <p:spPr bwMode="auto">
          <a:xfrm>
            <a:off x="8079479" y="2034303"/>
            <a:ext cx="929814" cy="710168"/>
          </a:xfrm>
          <a:prstGeom prst="pentagon">
            <a:avLst/>
          </a:prstGeom>
          <a:solidFill>
            <a:schemeClr val="accent1"/>
          </a:solidFill>
          <a:ln w="9525">
            <a:solidFill>
              <a:schemeClr val="tx1"/>
            </a:solidFill>
            <a:round/>
            <a:headEnd/>
            <a:tailEnd/>
          </a:ln>
        </p:spPr>
        <p:txBody>
          <a:bodyPr lIns="92075" tIns="46038" rIns="92075" bIns="46038"/>
          <a:lstStyle/>
          <a:p>
            <a:pPr algn="ctr"/>
            <a:r>
              <a:rPr lang="fr-CA" sz="1200" dirty="0">
                <a:latin typeface="Arial"/>
                <a:cs typeface="Arial"/>
              </a:rPr>
              <a:t>Objet</a:t>
            </a:r>
          </a:p>
        </p:txBody>
      </p:sp>
      <p:pic>
        <p:nvPicPr>
          <p:cNvPr id="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9404" y="1945403"/>
            <a:ext cx="908538" cy="94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5"/>
          <p:cNvSpPr txBox="1">
            <a:spLocks noChangeArrowheads="1"/>
          </p:cNvSpPr>
          <p:nvPr/>
        </p:nvSpPr>
        <p:spPr bwMode="auto">
          <a:xfrm>
            <a:off x="5551004" y="2821036"/>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800" dirty="0"/>
              <a:t>Sujet</a:t>
            </a:r>
          </a:p>
        </p:txBody>
      </p:sp>
      <p:sp>
        <p:nvSpPr>
          <p:cNvPr id="9" name="Double flèche horizontale 8"/>
          <p:cNvSpPr>
            <a:spLocks noChangeArrowheads="1"/>
          </p:cNvSpPr>
          <p:nvPr/>
        </p:nvSpPr>
        <p:spPr bwMode="auto">
          <a:xfrm>
            <a:off x="6525814" y="2157062"/>
            <a:ext cx="1475185" cy="500559"/>
          </a:xfrm>
          <a:prstGeom prst="leftRightArrow">
            <a:avLst>
              <a:gd name="adj1" fmla="val 50000"/>
              <a:gd name="adj2" fmla="val 50000"/>
            </a:avLst>
          </a:prstGeom>
          <a:solidFill>
            <a:schemeClr val="accent1"/>
          </a:solidFill>
          <a:ln w="9525">
            <a:solidFill>
              <a:schemeClr val="tx1"/>
            </a:solidFill>
            <a:round/>
            <a:headEnd/>
            <a:tailEnd/>
          </a:ln>
        </p:spPr>
        <p:txBody>
          <a:bodyPr lIns="92075" tIns="46038" rIns="92075" bIns="46038"/>
          <a:lstStyle/>
          <a:p>
            <a:pPr algn="ctr"/>
            <a:r>
              <a:rPr lang="fr-CA" sz="1200" dirty="0">
                <a:latin typeface="Arial"/>
                <a:cs typeface="Arial"/>
              </a:rPr>
              <a:t>connaissance</a:t>
            </a:r>
          </a:p>
        </p:txBody>
      </p:sp>
      <p:sp>
        <p:nvSpPr>
          <p:cNvPr id="3" name="Titre 2"/>
          <p:cNvSpPr>
            <a:spLocks noGrp="1"/>
          </p:cNvSpPr>
          <p:nvPr>
            <p:ph type="title"/>
          </p:nvPr>
        </p:nvSpPr>
        <p:spPr/>
        <p:txBody>
          <a:bodyPr/>
          <a:lstStyle/>
          <a:p>
            <a:r>
              <a:rPr lang="fr-CH" dirty="0" smtClean="0"/>
              <a:t>Construire un problème</a:t>
            </a:r>
            <a:endParaRPr lang="fr-CH" dirty="0"/>
          </a:p>
        </p:txBody>
      </p:sp>
    </p:spTree>
    <p:extLst>
      <p:ext uri="{BB962C8B-B14F-4D97-AF65-F5344CB8AC3E}">
        <p14:creationId xmlns:p14="http://schemas.microsoft.com/office/powerpoint/2010/main" val="3136281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approche en 3 phases</a:t>
            </a:r>
            <a:endParaRPr lang="fr-FR" dirty="0"/>
          </a:p>
        </p:txBody>
      </p:sp>
      <p:sp>
        <p:nvSpPr>
          <p:cNvPr id="3" name="Espace réservé du numéro de diapositive 2"/>
          <p:cNvSpPr>
            <a:spLocks noGrp="1"/>
          </p:cNvSpPr>
          <p:nvPr>
            <p:ph type="sldNum" sz="quarter" idx="12"/>
          </p:nvPr>
        </p:nvSpPr>
        <p:spPr/>
        <p:txBody>
          <a:bodyPr>
            <a:normAutofit/>
          </a:bodyPr>
          <a:lstStyle/>
          <a:p>
            <a:fld id="{0A2C117D-C80E-B54F-8D70-25147704F251}" type="slidenum">
              <a:rPr lang="fr-FR" smtClean="0"/>
              <a:pPr/>
              <a:t>14</a:t>
            </a:fld>
            <a:endParaRPr lang="fr-FR" dirty="0"/>
          </a:p>
        </p:txBody>
      </p:sp>
      <p:grpSp>
        <p:nvGrpSpPr>
          <p:cNvPr id="16" name="Grouper 15"/>
          <p:cNvGrpSpPr/>
          <p:nvPr/>
        </p:nvGrpSpPr>
        <p:grpSpPr>
          <a:xfrm>
            <a:off x="546099" y="1739900"/>
            <a:ext cx="2249692" cy="1936810"/>
            <a:chOff x="0" y="1736"/>
            <a:chExt cx="1138658" cy="1626654"/>
          </a:xfrm>
        </p:grpSpPr>
        <p:sp>
          <p:nvSpPr>
            <p:cNvPr id="32" name="Chevron 31"/>
            <p:cNvSpPr/>
            <p:nvPr/>
          </p:nvSpPr>
          <p:spPr>
            <a:xfrm rot="5400000">
              <a:off x="-243998" y="245734"/>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Chevron 4"/>
            <p:cNvSpPr/>
            <p:nvPr/>
          </p:nvSpPr>
          <p:spPr>
            <a:xfrm>
              <a:off x="1" y="781122"/>
              <a:ext cx="1138657"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sz="2000" kern="1200" dirty="0" smtClean="0"/>
                <a:t>Diagnostic</a:t>
              </a:r>
            </a:p>
            <a:p>
              <a:pPr lvl="0" algn="ctr" defTabSz="711200" rtl="0">
                <a:lnSpc>
                  <a:spcPct val="90000"/>
                </a:lnSpc>
                <a:spcBef>
                  <a:spcPct val="0"/>
                </a:spcBef>
                <a:spcAft>
                  <a:spcPct val="35000"/>
                </a:spcAft>
              </a:pPr>
              <a:r>
                <a:rPr lang="fr-FR" sz="2000" dirty="0" smtClean="0">
                  <a:solidFill>
                    <a:schemeClr val="bg1"/>
                  </a:solidFill>
                </a:rPr>
                <a:t>urbain</a:t>
              </a:r>
              <a:endParaRPr lang="fr-FR" sz="2000" kern="1200" dirty="0">
                <a:solidFill>
                  <a:schemeClr val="bg1"/>
                </a:solidFill>
              </a:endParaRPr>
            </a:p>
          </p:txBody>
        </p:sp>
      </p:grpSp>
      <p:grpSp>
        <p:nvGrpSpPr>
          <p:cNvPr id="17" name="Grouper 16"/>
          <p:cNvGrpSpPr/>
          <p:nvPr/>
        </p:nvGrpSpPr>
        <p:grpSpPr>
          <a:xfrm>
            <a:off x="2905534" y="1705096"/>
            <a:ext cx="5793967" cy="1057325"/>
            <a:chOff x="1138658" y="48776"/>
            <a:chExt cx="7014744" cy="1057325"/>
          </a:xfrm>
        </p:grpSpPr>
        <p:sp>
          <p:nvSpPr>
            <p:cNvPr id="30" name="Arrondir un rectangle avec un coin du même côté 29"/>
            <p:cNvSpPr/>
            <p:nvPr/>
          </p:nvSpPr>
          <p:spPr>
            <a:xfrm rot="5400000">
              <a:off x="4117368" y="-2929932"/>
              <a:ext cx="1057325" cy="701474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Arrondir un rectangle avec un coin du même côté 6"/>
            <p:cNvSpPr/>
            <p:nvPr/>
          </p:nvSpPr>
          <p:spPr>
            <a:xfrm>
              <a:off x="1138658" y="100391"/>
              <a:ext cx="6963128" cy="954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algn="ctr" fontAlgn="t"/>
              <a:r>
                <a:rPr lang="fr-FR" sz="2000" b="1" dirty="0" smtClean="0"/>
                <a:t>Quoi </a:t>
              </a:r>
              <a:r>
                <a:rPr lang="fr-FR" sz="2000" b="1" dirty="0"/>
                <a:t>?</a:t>
              </a:r>
              <a:endParaRPr lang="fr-FR" sz="2000" dirty="0"/>
            </a:p>
            <a:p>
              <a:pPr algn="ctr" fontAlgn="t"/>
              <a:r>
                <a:rPr lang="fr-FR" sz="2000" dirty="0" smtClean="0"/>
                <a:t>Quels sont les principaux impacts des changements climatiques ?</a:t>
              </a:r>
              <a:endParaRPr lang="fr-FR" sz="2000" dirty="0"/>
            </a:p>
          </p:txBody>
        </p:sp>
      </p:grpSp>
      <p:grpSp>
        <p:nvGrpSpPr>
          <p:cNvPr id="18" name="Grouper 17"/>
          <p:cNvGrpSpPr/>
          <p:nvPr/>
        </p:nvGrpSpPr>
        <p:grpSpPr>
          <a:xfrm>
            <a:off x="546099" y="3172737"/>
            <a:ext cx="2249692" cy="1936810"/>
            <a:chOff x="0" y="1434573"/>
            <a:chExt cx="1138658" cy="1626654"/>
          </a:xfrm>
        </p:grpSpPr>
        <p:sp>
          <p:nvSpPr>
            <p:cNvPr id="28" name="Chevron 27"/>
            <p:cNvSpPr/>
            <p:nvPr/>
          </p:nvSpPr>
          <p:spPr>
            <a:xfrm rot="5400000">
              <a:off x="-243998" y="1678571"/>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8"/>
            <p:cNvSpPr/>
            <p:nvPr/>
          </p:nvSpPr>
          <p:spPr>
            <a:xfrm>
              <a:off x="1" y="2176035"/>
              <a:ext cx="1138657"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sz="2000" kern="1200" dirty="0" smtClean="0"/>
                <a:t>Evaluation</a:t>
              </a:r>
              <a:br>
                <a:rPr lang="fr-FR" sz="2000" kern="1200" dirty="0" smtClean="0"/>
              </a:br>
              <a:r>
                <a:rPr lang="fr-FR" sz="2000" kern="1200" dirty="0" smtClean="0"/>
                <a:t>des risques</a:t>
              </a:r>
              <a:endParaRPr lang="fr-FR" sz="2000" kern="1200" dirty="0"/>
            </a:p>
          </p:txBody>
        </p:sp>
      </p:grpSp>
      <p:grpSp>
        <p:nvGrpSpPr>
          <p:cNvPr id="19" name="Grouper 18"/>
          <p:cNvGrpSpPr/>
          <p:nvPr/>
        </p:nvGrpSpPr>
        <p:grpSpPr>
          <a:xfrm>
            <a:off x="2905534" y="3090893"/>
            <a:ext cx="5793965" cy="1057325"/>
            <a:chOff x="1138658" y="1434573"/>
            <a:chExt cx="7014742" cy="1057325"/>
          </a:xfrm>
        </p:grpSpPr>
        <p:sp>
          <p:nvSpPr>
            <p:cNvPr id="26" name="Arrondir un rectangle avec un coin du même côté 25"/>
            <p:cNvSpPr/>
            <p:nvPr/>
          </p:nvSpPr>
          <p:spPr>
            <a:xfrm rot="5400000">
              <a:off x="4117366" y="-1544135"/>
              <a:ext cx="1057325" cy="701474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Arrondir un rectangle avec un coin du même côté 10"/>
            <p:cNvSpPr/>
            <p:nvPr/>
          </p:nvSpPr>
          <p:spPr>
            <a:xfrm>
              <a:off x="1138658" y="1486187"/>
              <a:ext cx="6963128" cy="954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algn="ctr" fontAlgn="t"/>
              <a:r>
                <a:rPr lang="fr-FR" sz="2000" b="1" dirty="0" smtClean="0"/>
                <a:t>Où?</a:t>
              </a:r>
              <a:endParaRPr lang="fr-FR" sz="2000" dirty="0"/>
            </a:p>
            <a:p>
              <a:pPr algn="ctr" fontAlgn="t"/>
              <a:r>
                <a:rPr lang="fr-FR" sz="2000" dirty="0" smtClean="0"/>
                <a:t>Où agir d’abord ?</a:t>
              </a:r>
              <a:endParaRPr lang="fr-FR" sz="2400" kern="1200" dirty="0"/>
            </a:p>
          </p:txBody>
        </p:sp>
      </p:grpSp>
      <p:grpSp>
        <p:nvGrpSpPr>
          <p:cNvPr id="20" name="Grouper 19"/>
          <p:cNvGrpSpPr/>
          <p:nvPr/>
        </p:nvGrpSpPr>
        <p:grpSpPr>
          <a:xfrm>
            <a:off x="546099" y="4605573"/>
            <a:ext cx="2249690" cy="1936810"/>
            <a:chOff x="0" y="2867409"/>
            <a:chExt cx="1138657" cy="1626654"/>
          </a:xfrm>
        </p:grpSpPr>
        <p:sp>
          <p:nvSpPr>
            <p:cNvPr id="24" name="Chevron 23"/>
            <p:cNvSpPr/>
            <p:nvPr/>
          </p:nvSpPr>
          <p:spPr>
            <a:xfrm rot="5400000">
              <a:off x="-243998" y="3111407"/>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Chevron 12"/>
            <p:cNvSpPr/>
            <p:nvPr/>
          </p:nvSpPr>
          <p:spPr>
            <a:xfrm>
              <a:off x="77137" y="3729346"/>
              <a:ext cx="983479"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sz="2000" dirty="0" smtClean="0"/>
                <a:t>Mesures d’adaptation</a:t>
              </a:r>
              <a:r>
                <a:rPr lang="fr-FR" dirty="0" smtClean="0"/>
                <a:t/>
              </a:r>
              <a:br>
                <a:rPr lang="fr-FR" dirty="0" smtClean="0"/>
              </a:br>
              <a:endParaRPr lang="fr-FR" kern="1200" dirty="0"/>
            </a:p>
          </p:txBody>
        </p:sp>
      </p:grpSp>
      <p:grpSp>
        <p:nvGrpSpPr>
          <p:cNvPr id="21" name="Grouper 20"/>
          <p:cNvGrpSpPr/>
          <p:nvPr/>
        </p:nvGrpSpPr>
        <p:grpSpPr>
          <a:xfrm>
            <a:off x="2905535" y="4523729"/>
            <a:ext cx="5793965" cy="1057325"/>
            <a:chOff x="1138659" y="2867409"/>
            <a:chExt cx="7014742" cy="1057325"/>
          </a:xfrm>
        </p:grpSpPr>
        <p:sp>
          <p:nvSpPr>
            <p:cNvPr id="22" name="Arrondir un rectangle avec un coin du même côté 21"/>
            <p:cNvSpPr/>
            <p:nvPr/>
          </p:nvSpPr>
          <p:spPr>
            <a:xfrm rot="5400000">
              <a:off x="4117367" y="-111299"/>
              <a:ext cx="1057325" cy="701474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Arrondir un rectangle avec un coin du même côté 14"/>
            <p:cNvSpPr/>
            <p:nvPr/>
          </p:nvSpPr>
          <p:spPr>
            <a:xfrm>
              <a:off x="1833921" y="2919023"/>
              <a:ext cx="5642942" cy="954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algn="ctr" fontAlgn="t"/>
              <a:r>
                <a:rPr lang="fr-FR" sz="2000" b="1" dirty="0" smtClean="0"/>
                <a:t>Comment ?</a:t>
              </a:r>
              <a:endParaRPr lang="fr-FR" sz="2000" dirty="0"/>
            </a:p>
            <a:p>
              <a:pPr algn="ctr" fontAlgn="t"/>
              <a:r>
                <a:rPr lang="fr-FR" sz="2000" dirty="0" smtClean="0"/>
                <a:t>Comment adapter les formes urbaines et architecturales ?</a:t>
              </a:r>
              <a:endParaRPr lang="fr-FR" sz="2000" dirty="0"/>
            </a:p>
          </p:txBody>
        </p:sp>
      </p:grpSp>
    </p:spTree>
    <p:extLst>
      <p:ext uri="{BB962C8B-B14F-4D97-AF65-F5344CB8AC3E}">
        <p14:creationId xmlns:p14="http://schemas.microsoft.com/office/powerpoint/2010/main" val="337528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06404" y="5113867"/>
            <a:ext cx="8348133" cy="1354666"/>
          </a:xfrm>
          <a:prstGeom prst="rect">
            <a:avLst/>
          </a:prstGeom>
        </p:spPr>
        <p:style>
          <a:lnRef idx="1">
            <a:schemeClr val="accent6"/>
          </a:lnRef>
          <a:fillRef idx="3">
            <a:schemeClr val="accent6"/>
          </a:fillRef>
          <a:effectRef idx="2">
            <a:schemeClr val="accent6"/>
          </a:effectRef>
          <a:fontRef idx="minor">
            <a:schemeClr val="lt1"/>
          </a:fontRef>
        </p:style>
        <p:txBody>
          <a:bodyPr vert="vert270" rtlCol="0" anchor="t"/>
          <a:lstStyle/>
          <a:p>
            <a:pPr algn="ctr"/>
            <a:r>
              <a:rPr lang="fr-CH" dirty="0" smtClean="0"/>
              <a:t>Mesures d’adaptation</a:t>
            </a:r>
            <a:endParaRPr lang="fr-CH" dirty="0"/>
          </a:p>
        </p:txBody>
      </p:sp>
      <p:sp>
        <p:nvSpPr>
          <p:cNvPr id="57" name="Rectangle 56"/>
          <p:cNvSpPr/>
          <p:nvPr/>
        </p:nvSpPr>
        <p:spPr>
          <a:xfrm>
            <a:off x="406404" y="3268145"/>
            <a:ext cx="8348133" cy="1693330"/>
          </a:xfrm>
          <a:prstGeom prst="rect">
            <a:avLst/>
          </a:prstGeom>
        </p:spPr>
        <p:style>
          <a:lnRef idx="1">
            <a:schemeClr val="accent6"/>
          </a:lnRef>
          <a:fillRef idx="3">
            <a:schemeClr val="accent6"/>
          </a:fillRef>
          <a:effectRef idx="2">
            <a:schemeClr val="accent6"/>
          </a:effectRef>
          <a:fontRef idx="minor">
            <a:schemeClr val="lt1"/>
          </a:fontRef>
        </p:style>
        <p:txBody>
          <a:bodyPr vert="vert270" rtlCol="0" anchor="t"/>
          <a:lstStyle/>
          <a:p>
            <a:pPr algn="ctr"/>
            <a:r>
              <a:rPr lang="fr-CH" dirty="0" smtClean="0"/>
              <a:t>Evaluation des risques</a:t>
            </a:r>
            <a:endParaRPr lang="fr-CH" dirty="0"/>
          </a:p>
        </p:txBody>
      </p:sp>
      <p:sp>
        <p:nvSpPr>
          <p:cNvPr id="56" name="Rectangle 55"/>
          <p:cNvSpPr/>
          <p:nvPr/>
        </p:nvSpPr>
        <p:spPr>
          <a:xfrm>
            <a:off x="423334" y="1417639"/>
            <a:ext cx="8348133" cy="1731980"/>
          </a:xfrm>
          <a:prstGeom prst="rect">
            <a:avLst/>
          </a:prstGeom>
        </p:spPr>
        <p:style>
          <a:lnRef idx="1">
            <a:schemeClr val="accent6"/>
          </a:lnRef>
          <a:fillRef idx="3">
            <a:schemeClr val="accent6"/>
          </a:fillRef>
          <a:effectRef idx="2">
            <a:schemeClr val="accent6"/>
          </a:effectRef>
          <a:fontRef idx="minor">
            <a:schemeClr val="lt1"/>
          </a:fontRef>
        </p:style>
        <p:txBody>
          <a:bodyPr vert="vert270" rtlCol="0" anchor="t"/>
          <a:lstStyle/>
          <a:p>
            <a:pPr algn="ctr"/>
            <a:r>
              <a:rPr lang="fr-CH" dirty="0" smtClean="0"/>
              <a:t>Diagnostic urbain</a:t>
            </a:r>
            <a:endParaRPr lang="fr-CH" dirty="0"/>
          </a:p>
        </p:txBody>
      </p:sp>
      <p:sp>
        <p:nvSpPr>
          <p:cNvPr id="6" name="Titre 5"/>
          <p:cNvSpPr>
            <a:spLocks noGrp="1"/>
          </p:cNvSpPr>
          <p:nvPr>
            <p:ph type="title"/>
          </p:nvPr>
        </p:nvSpPr>
        <p:spPr/>
        <p:txBody>
          <a:bodyPr/>
          <a:lstStyle/>
          <a:p>
            <a:r>
              <a:rPr lang="fr-CH" dirty="0" smtClean="0"/>
              <a:t>Les résultats attendus</a:t>
            </a:r>
            <a:endParaRPr lang="fr-CH" dirty="0"/>
          </a:p>
        </p:txBody>
      </p:sp>
      <p:sp>
        <p:nvSpPr>
          <p:cNvPr id="7" name="Rectangle à coins arrondis 6"/>
          <p:cNvSpPr/>
          <p:nvPr/>
        </p:nvSpPr>
        <p:spPr>
          <a:xfrm>
            <a:off x="1270008" y="1524003"/>
            <a:ext cx="2015082" cy="7450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Evènements climatiques</a:t>
            </a:r>
            <a:endParaRPr lang="fr-CH" dirty="0"/>
          </a:p>
        </p:txBody>
      </p:sp>
      <p:sp>
        <p:nvSpPr>
          <p:cNvPr id="8" name="Rectangle à coins arrondis 7"/>
          <p:cNvSpPr/>
          <p:nvPr/>
        </p:nvSpPr>
        <p:spPr>
          <a:xfrm>
            <a:off x="5532964" y="1524003"/>
            <a:ext cx="3035295" cy="745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Conséquences territoriales</a:t>
            </a:r>
            <a:endParaRPr lang="fr-CH" dirty="0"/>
          </a:p>
        </p:txBody>
      </p:sp>
      <p:sp>
        <p:nvSpPr>
          <p:cNvPr id="9" name="Rectangle à coins arrondis 8"/>
          <p:cNvSpPr/>
          <p:nvPr/>
        </p:nvSpPr>
        <p:spPr>
          <a:xfrm>
            <a:off x="3420527" y="2336808"/>
            <a:ext cx="2065882" cy="6942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Risques majeurs</a:t>
            </a:r>
            <a:endParaRPr lang="fr-CH" dirty="0"/>
          </a:p>
        </p:txBody>
      </p:sp>
      <p:sp>
        <p:nvSpPr>
          <p:cNvPr id="10" name="Rectangle à coins arrondis 9"/>
          <p:cNvSpPr/>
          <p:nvPr/>
        </p:nvSpPr>
        <p:spPr>
          <a:xfrm>
            <a:off x="3471328" y="4199478"/>
            <a:ext cx="1964282" cy="6942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Secteurs prioritaires</a:t>
            </a:r>
            <a:endParaRPr lang="fr-CH" dirty="0"/>
          </a:p>
        </p:txBody>
      </p:sp>
      <p:sp>
        <p:nvSpPr>
          <p:cNvPr id="11" name="Rectangle à coins arrondis 10"/>
          <p:cNvSpPr/>
          <p:nvPr/>
        </p:nvSpPr>
        <p:spPr>
          <a:xfrm>
            <a:off x="2675483" y="5317075"/>
            <a:ext cx="3640665" cy="6942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Interventions urbaines ou architecturales</a:t>
            </a:r>
            <a:endParaRPr lang="fr-CH" dirty="0"/>
          </a:p>
        </p:txBody>
      </p:sp>
      <p:cxnSp>
        <p:nvCxnSpPr>
          <p:cNvPr id="17" name="Connecteur en angle 16"/>
          <p:cNvCxnSpPr>
            <a:stCxn id="7" idx="3"/>
            <a:endCxn id="9" idx="0"/>
          </p:cNvCxnSpPr>
          <p:nvPr/>
        </p:nvCxnSpPr>
        <p:spPr>
          <a:xfrm>
            <a:off x="3285090" y="1896539"/>
            <a:ext cx="1168378" cy="44026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en angle 17"/>
          <p:cNvCxnSpPr>
            <a:stCxn id="8" idx="1"/>
            <a:endCxn id="9" idx="0"/>
          </p:cNvCxnSpPr>
          <p:nvPr/>
        </p:nvCxnSpPr>
        <p:spPr>
          <a:xfrm rot="10800000" flipV="1">
            <a:off x="4453468" y="1896538"/>
            <a:ext cx="1079496" cy="44026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ngle 22"/>
          <p:cNvCxnSpPr>
            <a:stCxn id="9" idx="2"/>
            <a:endCxn id="30" idx="0"/>
          </p:cNvCxnSpPr>
          <p:nvPr/>
        </p:nvCxnSpPr>
        <p:spPr>
          <a:xfrm rot="16200000" flipH="1">
            <a:off x="4293662" y="3190892"/>
            <a:ext cx="321742" cy="213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cteur en angle 25"/>
          <p:cNvCxnSpPr>
            <a:stCxn id="10" idx="1"/>
            <a:endCxn id="11" idx="1"/>
          </p:cNvCxnSpPr>
          <p:nvPr/>
        </p:nvCxnSpPr>
        <p:spPr>
          <a:xfrm rot="10800000" flipV="1">
            <a:off x="2675484" y="4546610"/>
            <a:ext cx="795845" cy="1117600"/>
          </a:xfrm>
          <a:prstGeom prst="bentConnector3">
            <a:avLst>
              <a:gd name="adj1" fmla="val 12872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cteur en angle 26"/>
          <p:cNvCxnSpPr>
            <a:stCxn id="10" idx="3"/>
            <a:endCxn id="11" idx="3"/>
          </p:cNvCxnSpPr>
          <p:nvPr/>
        </p:nvCxnSpPr>
        <p:spPr>
          <a:xfrm>
            <a:off x="5435610" y="4546610"/>
            <a:ext cx="880538" cy="1117600"/>
          </a:xfrm>
          <a:prstGeom prst="bentConnector3">
            <a:avLst>
              <a:gd name="adj1" fmla="val 12596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ectangle à coins arrondis 29"/>
          <p:cNvSpPr/>
          <p:nvPr/>
        </p:nvSpPr>
        <p:spPr>
          <a:xfrm>
            <a:off x="3752866" y="3352829"/>
            <a:ext cx="1405466" cy="6434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Cartes de risque</a:t>
            </a:r>
            <a:endParaRPr lang="fr-CH" dirty="0"/>
          </a:p>
        </p:txBody>
      </p:sp>
      <p:cxnSp>
        <p:nvCxnSpPr>
          <p:cNvPr id="38" name="Connecteur en angle 37"/>
          <p:cNvCxnSpPr>
            <a:stCxn id="30" idx="2"/>
            <a:endCxn id="10" idx="0"/>
          </p:cNvCxnSpPr>
          <p:nvPr/>
        </p:nvCxnSpPr>
        <p:spPr>
          <a:xfrm rot="5400000">
            <a:off x="4352949" y="4096827"/>
            <a:ext cx="203171" cy="213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029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10" grpId="0" animBg="1"/>
      <p:bldP spid="11"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Dispositifs participatifs et outils</a:t>
            </a:r>
            <a:endParaRPr lang="fr-FR" dirty="0"/>
          </a:p>
        </p:txBody>
      </p:sp>
      <p:sp>
        <p:nvSpPr>
          <p:cNvPr id="3" name="Espace réservé du numéro de diapositive 2"/>
          <p:cNvSpPr>
            <a:spLocks noGrp="1"/>
          </p:cNvSpPr>
          <p:nvPr>
            <p:ph type="sldNum" sz="quarter" idx="12"/>
          </p:nvPr>
        </p:nvSpPr>
        <p:spPr>
          <a:xfrm>
            <a:off x="6438900" y="6432550"/>
            <a:ext cx="2133600" cy="365125"/>
          </a:xfrm>
        </p:spPr>
        <p:txBody>
          <a:bodyPr>
            <a:normAutofit/>
          </a:bodyPr>
          <a:lstStyle/>
          <a:p>
            <a:fld id="{0A2C117D-C80E-B54F-8D70-25147704F251}" type="slidenum">
              <a:rPr lang="fr-FR" smtClean="0"/>
              <a:pPr/>
              <a:t>16</a:t>
            </a:fld>
            <a:endParaRPr lang="fr-FR"/>
          </a:p>
        </p:txBody>
      </p:sp>
      <p:grpSp>
        <p:nvGrpSpPr>
          <p:cNvPr id="17" name="Grouper 16"/>
          <p:cNvGrpSpPr/>
          <p:nvPr/>
        </p:nvGrpSpPr>
        <p:grpSpPr>
          <a:xfrm>
            <a:off x="2880134" y="1641595"/>
            <a:ext cx="5793967" cy="1057325"/>
            <a:chOff x="1138658" y="48775"/>
            <a:chExt cx="7014745" cy="1057325"/>
          </a:xfrm>
        </p:grpSpPr>
        <p:sp>
          <p:nvSpPr>
            <p:cNvPr id="30" name="Arrondir un rectangle avec un coin du même côté 29"/>
            <p:cNvSpPr/>
            <p:nvPr/>
          </p:nvSpPr>
          <p:spPr>
            <a:xfrm rot="5400000">
              <a:off x="4117369" y="-2929933"/>
              <a:ext cx="1057325" cy="701474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Arrondir un rectangle avec un coin du même côté 6"/>
            <p:cNvSpPr/>
            <p:nvPr/>
          </p:nvSpPr>
          <p:spPr>
            <a:xfrm>
              <a:off x="1138658" y="100391"/>
              <a:ext cx="3430956" cy="954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342900" lvl="1" indent="-342900" defTabSz="889000">
                <a:lnSpc>
                  <a:spcPct val="90000"/>
                </a:lnSpc>
                <a:spcBef>
                  <a:spcPct val="0"/>
                </a:spcBef>
                <a:spcAft>
                  <a:spcPct val="15000"/>
                </a:spcAft>
                <a:buFont typeface="Arial"/>
                <a:buChar char="•"/>
              </a:pPr>
              <a:r>
                <a:rPr lang="fr-FR" sz="2000" dirty="0" smtClean="0"/>
                <a:t>Ateliers / Forum</a:t>
              </a:r>
              <a:endParaRPr lang="fr-FR" sz="2000" dirty="0"/>
            </a:p>
            <a:p>
              <a:pPr marL="342900" lvl="1" indent="-342900" defTabSz="889000">
                <a:lnSpc>
                  <a:spcPct val="90000"/>
                </a:lnSpc>
                <a:spcBef>
                  <a:spcPct val="0"/>
                </a:spcBef>
                <a:spcAft>
                  <a:spcPct val="15000"/>
                </a:spcAft>
                <a:buFont typeface="Arial"/>
                <a:buChar char="•"/>
              </a:pPr>
              <a:r>
                <a:rPr lang="fr-FR" sz="2000" dirty="0" smtClean="0"/>
                <a:t>Modèles systémiques</a:t>
              </a:r>
            </a:p>
          </p:txBody>
        </p:sp>
      </p:grpSp>
      <p:grpSp>
        <p:nvGrpSpPr>
          <p:cNvPr id="19" name="Grouper 18"/>
          <p:cNvGrpSpPr/>
          <p:nvPr/>
        </p:nvGrpSpPr>
        <p:grpSpPr>
          <a:xfrm>
            <a:off x="2880134" y="3027393"/>
            <a:ext cx="5793965" cy="1057325"/>
            <a:chOff x="1138658" y="1434573"/>
            <a:chExt cx="7014742" cy="1057325"/>
          </a:xfrm>
        </p:grpSpPr>
        <p:sp>
          <p:nvSpPr>
            <p:cNvPr id="26" name="Arrondir un rectangle avec un coin du même côté 25"/>
            <p:cNvSpPr/>
            <p:nvPr/>
          </p:nvSpPr>
          <p:spPr>
            <a:xfrm rot="5400000">
              <a:off x="4117366" y="-1544135"/>
              <a:ext cx="1057325" cy="701474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Arrondir un rectangle avec un coin du même côté 10"/>
            <p:cNvSpPr/>
            <p:nvPr/>
          </p:nvSpPr>
          <p:spPr>
            <a:xfrm>
              <a:off x="1138659" y="1486187"/>
              <a:ext cx="3903540" cy="954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defTabSz="889000">
                <a:lnSpc>
                  <a:spcPct val="90000"/>
                </a:lnSpc>
                <a:spcBef>
                  <a:spcPct val="0"/>
                </a:spcBef>
                <a:spcAft>
                  <a:spcPct val="15000"/>
                </a:spcAft>
                <a:buFontTx/>
                <a:buChar char="••"/>
              </a:pPr>
              <a:r>
                <a:rPr lang="fr-FR" sz="2000" dirty="0" smtClean="0"/>
                <a:t>SIG et analyse multicritère</a:t>
              </a:r>
            </a:p>
            <a:p>
              <a:pPr marL="228600" lvl="1" indent="-228600" defTabSz="889000">
                <a:lnSpc>
                  <a:spcPct val="90000"/>
                </a:lnSpc>
                <a:spcBef>
                  <a:spcPct val="0"/>
                </a:spcBef>
                <a:spcAft>
                  <a:spcPct val="15000"/>
                </a:spcAft>
                <a:buFontTx/>
                <a:buChar char="••"/>
              </a:pPr>
              <a:r>
                <a:rPr lang="fr-FR" sz="2000" dirty="0" smtClean="0"/>
                <a:t>Ateliers d’experts</a:t>
              </a:r>
            </a:p>
          </p:txBody>
        </p:sp>
      </p:grpSp>
      <p:grpSp>
        <p:nvGrpSpPr>
          <p:cNvPr id="21" name="Grouper 20"/>
          <p:cNvGrpSpPr/>
          <p:nvPr/>
        </p:nvGrpSpPr>
        <p:grpSpPr>
          <a:xfrm>
            <a:off x="2880134" y="4460229"/>
            <a:ext cx="5793965" cy="1057325"/>
            <a:chOff x="1138658" y="2867409"/>
            <a:chExt cx="7014742" cy="1057325"/>
          </a:xfrm>
        </p:grpSpPr>
        <p:sp>
          <p:nvSpPr>
            <p:cNvPr id="22" name="Arrondir un rectangle avec un coin du même côté 21"/>
            <p:cNvSpPr/>
            <p:nvPr/>
          </p:nvSpPr>
          <p:spPr>
            <a:xfrm rot="5400000">
              <a:off x="4117366" y="-111299"/>
              <a:ext cx="1057325" cy="701474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Arrondir un rectangle avec un coin du même côté 14"/>
            <p:cNvSpPr/>
            <p:nvPr/>
          </p:nvSpPr>
          <p:spPr>
            <a:xfrm>
              <a:off x="1138658" y="2919023"/>
              <a:ext cx="6963128" cy="954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fr-FR" sz="2000" dirty="0" err="1"/>
                <a:t>U</a:t>
              </a:r>
              <a:r>
                <a:rPr lang="fr-FR" sz="2000" dirty="0" err="1" smtClean="0"/>
                <a:t>rban</a:t>
              </a:r>
              <a:r>
                <a:rPr lang="fr-FR" sz="2000" dirty="0" smtClean="0"/>
                <a:t> design studio</a:t>
              </a:r>
            </a:p>
            <a:p>
              <a:pPr marL="228600" lvl="1" indent="-228600" algn="l" defTabSz="889000" rtl="0">
                <a:lnSpc>
                  <a:spcPct val="90000"/>
                </a:lnSpc>
                <a:spcBef>
                  <a:spcPct val="0"/>
                </a:spcBef>
                <a:spcAft>
                  <a:spcPct val="15000"/>
                </a:spcAft>
                <a:buChar char="••"/>
              </a:pPr>
              <a:r>
                <a:rPr lang="fr-FR" sz="2000" dirty="0" smtClean="0"/>
                <a:t>Ateliers</a:t>
              </a:r>
            </a:p>
            <a:p>
              <a:pPr marL="228600" lvl="1" indent="-228600" algn="l" defTabSz="889000" rtl="0">
                <a:lnSpc>
                  <a:spcPct val="90000"/>
                </a:lnSpc>
                <a:spcBef>
                  <a:spcPct val="0"/>
                </a:spcBef>
                <a:spcAft>
                  <a:spcPct val="15000"/>
                </a:spcAft>
                <a:buChar char="••"/>
              </a:pPr>
              <a:r>
                <a:rPr lang="fr-FR" sz="2000" kern="1200" dirty="0" err="1" smtClean="0"/>
                <a:t>Crowdsourcing</a:t>
              </a:r>
              <a:endParaRPr lang="fr-FR" sz="2000" kern="1200" dirty="0"/>
            </a:p>
          </p:txBody>
        </p:sp>
      </p:grpSp>
      <p:pic>
        <p:nvPicPr>
          <p:cNvPr id="34" name="Image 33" descr="FORUM_photos 01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14000" y="1803190"/>
            <a:ext cx="3240175" cy="1033143"/>
          </a:xfrm>
          <a:prstGeom prst="rect">
            <a:avLst/>
          </a:prstGeom>
          <a:ln w="12700">
            <a:solidFill>
              <a:schemeClr val="bg1"/>
            </a:solidFill>
          </a:ln>
        </p:spPr>
      </p:pic>
      <p:pic>
        <p:nvPicPr>
          <p:cNvPr id="36" name="Picture 4" descr="C:\Users\malab399\Dropbox\Equipe CC-Urb\Atelier 2 - Aléas\Chaleur\Atelier 2 20120501\Photos\P1010961.JPG"/>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04340" y="3167698"/>
            <a:ext cx="2849835" cy="1409700"/>
          </a:xfrm>
          <a:prstGeom prst="rect">
            <a:avLst/>
          </a:prstGeom>
          <a:ln w="3175" cap="sq">
            <a:solidFill>
              <a:schemeClr val="accent1">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5" name="Chevron 12"/>
          <p:cNvSpPr/>
          <p:nvPr/>
        </p:nvSpPr>
        <p:spPr>
          <a:xfrm>
            <a:off x="673102" y="5581057"/>
            <a:ext cx="1943099" cy="581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dirty="0" smtClean="0"/>
              <a:t>Design of Adaptation </a:t>
            </a:r>
            <a:br>
              <a:rPr lang="fr-FR" dirty="0" smtClean="0"/>
            </a:br>
            <a:endParaRPr lang="fr-FR" kern="1200" dirty="0"/>
          </a:p>
        </p:txBody>
      </p:sp>
      <p:pic>
        <p:nvPicPr>
          <p:cNvPr id="28" name="Image 27" descr="166281_f971d7152344578746fcf7b87c6a4dff.png_srz_977_296_75_22_0.50_1.20_0.00_png_srz.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600" y="5093852"/>
            <a:ext cx="4102100" cy="1242806"/>
          </a:xfrm>
          <a:prstGeom prst="rect">
            <a:avLst/>
          </a:prstGeom>
        </p:spPr>
      </p:pic>
      <p:grpSp>
        <p:nvGrpSpPr>
          <p:cNvPr id="37" name="Grouper 36"/>
          <p:cNvGrpSpPr/>
          <p:nvPr/>
        </p:nvGrpSpPr>
        <p:grpSpPr>
          <a:xfrm>
            <a:off x="520699" y="1676400"/>
            <a:ext cx="2249692" cy="1936810"/>
            <a:chOff x="0" y="1736"/>
            <a:chExt cx="1138658" cy="1626654"/>
          </a:xfrm>
        </p:grpSpPr>
        <p:sp>
          <p:nvSpPr>
            <p:cNvPr id="38" name="Chevron 37"/>
            <p:cNvSpPr/>
            <p:nvPr/>
          </p:nvSpPr>
          <p:spPr>
            <a:xfrm rot="5400000">
              <a:off x="-243998" y="245734"/>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Chevron 4"/>
            <p:cNvSpPr/>
            <p:nvPr/>
          </p:nvSpPr>
          <p:spPr>
            <a:xfrm>
              <a:off x="1" y="781122"/>
              <a:ext cx="1138657"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sz="2000" kern="1200" dirty="0" smtClean="0"/>
                <a:t>Diagnostic</a:t>
              </a:r>
            </a:p>
            <a:p>
              <a:pPr lvl="0" algn="ctr" defTabSz="711200" rtl="0">
                <a:lnSpc>
                  <a:spcPct val="90000"/>
                </a:lnSpc>
                <a:spcBef>
                  <a:spcPct val="0"/>
                </a:spcBef>
                <a:spcAft>
                  <a:spcPct val="35000"/>
                </a:spcAft>
              </a:pPr>
              <a:r>
                <a:rPr lang="fr-FR" sz="2000" dirty="0" smtClean="0">
                  <a:solidFill>
                    <a:schemeClr val="bg1"/>
                  </a:solidFill>
                </a:rPr>
                <a:t>urbain</a:t>
              </a:r>
              <a:endParaRPr lang="fr-FR" sz="2000" kern="1200" dirty="0">
                <a:solidFill>
                  <a:schemeClr val="bg1"/>
                </a:solidFill>
              </a:endParaRPr>
            </a:p>
          </p:txBody>
        </p:sp>
      </p:grpSp>
      <p:grpSp>
        <p:nvGrpSpPr>
          <p:cNvPr id="40" name="Grouper 39"/>
          <p:cNvGrpSpPr/>
          <p:nvPr/>
        </p:nvGrpSpPr>
        <p:grpSpPr>
          <a:xfrm>
            <a:off x="520699" y="3109237"/>
            <a:ext cx="2249692" cy="1936810"/>
            <a:chOff x="0" y="1434573"/>
            <a:chExt cx="1138658" cy="1626654"/>
          </a:xfrm>
        </p:grpSpPr>
        <p:sp>
          <p:nvSpPr>
            <p:cNvPr id="41" name="Chevron 40"/>
            <p:cNvSpPr/>
            <p:nvPr/>
          </p:nvSpPr>
          <p:spPr>
            <a:xfrm rot="5400000">
              <a:off x="-243998" y="1678571"/>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Chevron 8"/>
            <p:cNvSpPr/>
            <p:nvPr/>
          </p:nvSpPr>
          <p:spPr>
            <a:xfrm>
              <a:off x="1" y="2176035"/>
              <a:ext cx="1138657"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sz="2000" kern="1200" dirty="0" smtClean="0"/>
                <a:t>Evaluation</a:t>
              </a:r>
              <a:br>
                <a:rPr lang="fr-FR" sz="2000" kern="1200" dirty="0" smtClean="0"/>
              </a:br>
              <a:r>
                <a:rPr lang="fr-FR" sz="2000" kern="1200" dirty="0" smtClean="0"/>
                <a:t>des risques</a:t>
              </a:r>
              <a:endParaRPr lang="fr-FR" sz="2000" kern="1200" dirty="0"/>
            </a:p>
          </p:txBody>
        </p:sp>
      </p:grpSp>
      <p:grpSp>
        <p:nvGrpSpPr>
          <p:cNvPr id="44" name="Grouper 43"/>
          <p:cNvGrpSpPr/>
          <p:nvPr/>
        </p:nvGrpSpPr>
        <p:grpSpPr>
          <a:xfrm>
            <a:off x="520699" y="4542073"/>
            <a:ext cx="2249690" cy="1936810"/>
            <a:chOff x="0" y="2867409"/>
            <a:chExt cx="1138657" cy="1626654"/>
          </a:xfrm>
        </p:grpSpPr>
        <p:sp>
          <p:nvSpPr>
            <p:cNvPr id="48" name="Chevron 47"/>
            <p:cNvSpPr/>
            <p:nvPr/>
          </p:nvSpPr>
          <p:spPr>
            <a:xfrm rot="5400000">
              <a:off x="-243998" y="3111407"/>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Chevron 12"/>
            <p:cNvSpPr/>
            <p:nvPr/>
          </p:nvSpPr>
          <p:spPr>
            <a:xfrm>
              <a:off x="77137" y="3729346"/>
              <a:ext cx="983479"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sz="2000" dirty="0" smtClean="0"/>
                <a:t>Mesures d’adaptation</a:t>
              </a:r>
              <a:r>
                <a:rPr lang="fr-FR" dirty="0" smtClean="0"/>
                <a:t/>
              </a:r>
              <a:br>
                <a:rPr lang="fr-FR" dirty="0" smtClean="0"/>
              </a:br>
              <a:endParaRPr lang="fr-FR" kern="1200" dirty="0"/>
            </a:p>
          </p:txBody>
        </p:sp>
      </p:grpSp>
    </p:spTree>
    <p:extLst>
      <p:ext uri="{BB962C8B-B14F-4D97-AF65-F5344CB8AC3E}">
        <p14:creationId xmlns:p14="http://schemas.microsoft.com/office/powerpoint/2010/main" val="18112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smtClean="0"/>
              <a:t>Evènements participatifs</a:t>
            </a:r>
            <a:endParaRPr lang="fr-CH"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81146685"/>
              </p:ext>
            </p:extLst>
          </p:nvPr>
        </p:nvGraphicFramePr>
        <p:xfrm>
          <a:off x="457200" y="1498600"/>
          <a:ext cx="8229600" cy="4782820"/>
        </p:xfrm>
        <a:graphic>
          <a:graphicData uri="http://schemas.openxmlformats.org/drawingml/2006/table">
            <a:tbl>
              <a:tblPr firstRow="1" bandRow="1">
                <a:tableStyleId>{5C22544A-7EE6-4342-B048-85BDC9FD1C3A}</a:tableStyleId>
              </a:tblPr>
              <a:tblGrid>
                <a:gridCol w="1460500"/>
                <a:gridCol w="825500"/>
                <a:gridCol w="1587500"/>
                <a:gridCol w="2197100"/>
                <a:gridCol w="1511300"/>
                <a:gridCol w="647700"/>
              </a:tblGrid>
              <a:tr h="370840">
                <a:tc>
                  <a:txBody>
                    <a:bodyPr/>
                    <a:lstStyle/>
                    <a:p>
                      <a:pPr algn="ctr" fontAlgn="b"/>
                      <a:r>
                        <a:rPr lang="fr-FR" sz="2000" b="0" i="0" u="none" strike="noStrike" dirty="0" smtClean="0">
                          <a:solidFill>
                            <a:srgbClr val="FFFFFF"/>
                          </a:solidFill>
                          <a:effectLst/>
                          <a:latin typeface="Calibri"/>
                        </a:rPr>
                        <a:t>Phase</a:t>
                      </a:r>
                      <a:endParaRPr lang="fr-FR" sz="2000" b="0" i="0" u="none" strike="noStrike" dirty="0">
                        <a:solidFill>
                          <a:srgbClr val="FFFFFF"/>
                        </a:solidFill>
                        <a:effectLst/>
                        <a:latin typeface="Calibri"/>
                      </a:endParaRPr>
                    </a:p>
                  </a:txBody>
                  <a:tcPr marL="12700" marR="12700" marT="12700" marB="0" anchor="ctr"/>
                </a:tc>
                <a:tc>
                  <a:txBody>
                    <a:bodyPr/>
                    <a:lstStyle/>
                    <a:p>
                      <a:pPr algn="ctr" fontAlgn="b"/>
                      <a:r>
                        <a:rPr lang="fr-FR" sz="2000" b="0" i="0" u="none" strike="noStrike" dirty="0" smtClean="0">
                          <a:solidFill>
                            <a:srgbClr val="FFFFFF"/>
                          </a:solidFill>
                          <a:effectLst/>
                          <a:latin typeface="ＭＳ ゴシック"/>
                          <a:ea typeface="ＭＳ ゴシック"/>
                          <a:cs typeface="ＭＳ ゴシック"/>
                        </a:rPr>
                        <a:t>♯</a:t>
                      </a:r>
                      <a:endParaRPr lang="fr-FR" sz="2000" b="0" i="0" u="none" strike="noStrike" dirty="0">
                        <a:solidFill>
                          <a:srgbClr val="FFFFFF"/>
                        </a:solidFill>
                        <a:effectLst/>
                        <a:latin typeface="Calibri"/>
                      </a:endParaRPr>
                    </a:p>
                  </a:txBody>
                  <a:tcPr marL="12700" marR="12700" marT="12700" marB="0" anchor="ctr"/>
                </a:tc>
                <a:tc>
                  <a:txBody>
                    <a:bodyPr/>
                    <a:lstStyle/>
                    <a:p>
                      <a:pPr algn="l" fontAlgn="b"/>
                      <a:r>
                        <a:rPr lang="fr-FR" sz="2000" b="0" i="0" u="none" strike="noStrike" dirty="0" smtClean="0">
                          <a:solidFill>
                            <a:srgbClr val="FFFFFF"/>
                          </a:solidFill>
                          <a:effectLst/>
                          <a:latin typeface="Calibri"/>
                        </a:rPr>
                        <a:t>Evénement</a:t>
                      </a:r>
                      <a:endParaRPr lang="fr-FR" sz="2000" b="0" i="0" u="none" strike="noStrike" dirty="0">
                        <a:solidFill>
                          <a:srgbClr val="FFFFFF"/>
                        </a:solidFill>
                        <a:effectLst/>
                        <a:latin typeface="Calibri"/>
                      </a:endParaRPr>
                    </a:p>
                  </a:txBody>
                  <a:tcPr marL="12700" marR="12700" marT="12700" marB="0" anchor="ctr"/>
                </a:tc>
                <a:tc>
                  <a:txBody>
                    <a:bodyPr/>
                    <a:lstStyle/>
                    <a:p>
                      <a:pPr algn="ctr" fontAlgn="b"/>
                      <a:r>
                        <a:rPr lang="fr-FR" sz="2000" b="0" i="0" u="none" strike="noStrike" dirty="0" smtClean="0">
                          <a:solidFill>
                            <a:srgbClr val="FFFFFF"/>
                          </a:solidFill>
                          <a:effectLst/>
                          <a:latin typeface="Calibri"/>
                        </a:rPr>
                        <a:t>Type de participants</a:t>
                      </a:r>
                      <a:endParaRPr lang="fr-FR" sz="2000" b="0" i="0" u="none" strike="noStrike" dirty="0">
                        <a:solidFill>
                          <a:srgbClr val="FFFFFF"/>
                        </a:solidFill>
                        <a:effectLst/>
                        <a:latin typeface="Calibri"/>
                      </a:endParaRPr>
                    </a:p>
                  </a:txBody>
                  <a:tcPr marL="12700" marR="12700" marT="12700" marB="0" anchor="ctr"/>
                </a:tc>
                <a:tc>
                  <a:txBody>
                    <a:bodyPr/>
                    <a:lstStyle/>
                    <a:p>
                      <a:pPr algn="ctr" fontAlgn="b"/>
                      <a:r>
                        <a:rPr lang="fr-FR" sz="2000" b="0" i="0" u="none" strike="noStrike" dirty="0" smtClean="0">
                          <a:solidFill>
                            <a:srgbClr val="FFFFFF"/>
                          </a:solidFill>
                          <a:effectLst/>
                          <a:latin typeface="ＭＳ ゴシック"/>
                          <a:ea typeface="ＭＳ ゴシック"/>
                          <a:cs typeface="ＭＳ ゴシック"/>
                        </a:rPr>
                        <a:t>♯ </a:t>
                      </a:r>
                      <a:r>
                        <a:rPr lang="fr-FR" sz="2000" b="0" i="0" u="none" strike="noStrike" dirty="0" smtClean="0">
                          <a:solidFill>
                            <a:srgbClr val="FFFFFF"/>
                          </a:solidFill>
                          <a:effectLst/>
                          <a:latin typeface="Calibri"/>
                          <a:ea typeface="+mn-ea"/>
                          <a:cs typeface="+mn-cs"/>
                        </a:rPr>
                        <a:t>de</a:t>
                      </a:r>
                      <a:r>
                        <a:rPr lang="fr-FR" sz="2000" b="0" i="0" u="none" strike="noStrike" baseline="0" dirty="0" smtClean="0">
                          <a:solidFill>
                            <a:srgbClr val="FFFFFF"/>
                          </a:solidFill>
                          <a:effectLst/>
                          <a:latin typeface="Calibri"/>
                          <a:ea typeface="+mn-ea"/>
                          <a:cs typeface="+mn-cs"/>
                        </a:rPr>
                        <a:t> </a:t>
                      </a:r>
                      <a:r>
                        <a:rPr lang="fr-FR" sz="2000" b="0" i="0" u="none" strike="noStrike" dirty="0" smtClean="0">
                          <a:solidFill>
                            <a:srgbClr val="FFFFFF"/>
                          </a:solidFill>
                          <a:effectLst/>
                          <a:latin typeface="Calibri"/>
                        </a:rPr>
                        <a:t>participants</a:t>
                      </a:r>
                      <a:endParaRPr lang="fr-FR" sz="2000" b="0" i="0" u="none" strike="noStrike" dirty="0">
                        <a:solidFill>
                          <a:srgbClr val="FFFFFF"/>
                        </a:solidFill>
                        <a:effectLst/>
                        <a:latin typeface="Calibri"/>
                      </a:endParaRPr>
                    </a:p>
                  </a:txBody>
                  <a:tcPr marL="12700" marR="12700" marT="12700" marB="0" anchor="ctr"/>
                </a:tc>
                <a:tc>
                  <a:txBody>
                    <a:bodyPr/>
                    <a:lstStyle/>
                    <a:p>
                      <a:pPr algn="ctr" fontAlgn="b"/>
                      <a:r>
                        <a:rPr lang="fr-FR" sz="2000" b="0" i="0" u="none" strike="noStrike" dirty="0">
                          <a:solidFill>
                            <a:srgbClr val="FFFFFF"/>
                          </a:solidFill>
                          <a:effectLst/>
                          <a:latin typeface="Calibri"/>
                        </a:rPr>
                        <a:t>Total</a:t>
                      </a:r>
                    </a:p>
                  </a:txBody>
                  <a:tcPr marL="12700" marR="12700" marT="12700" marB="0" anchor="ctr"/>
                </a:tc>
              </a:tr>
              <a:tr h="370840">
                <a:tc rowSpan="3">
                  <a:txBody>
                    <a:bodyPr/>
                    <a:lstStyle/>
                    <a:p>
                      <a:pPr algn="r" fontAlgn="b"/>
                      <a:r>
                        <a:rPr lang="fr-FR" sz="2000" b="0" i="0" u="none" strike="noStrike" dirty="0" smtClean="0">
                          <a:solidFill>
                            <a:schemeClr val="tx1"/>
                          </a:solidFill>
                          <a:effectLst/>
                          <a:latin typeface="Calibri"/>
                        </a:rPr>
                        <a:t>1.</a:t>
                      </a:r>
                      <a:r>
                        <a:rPr lang="fr-FR" sz="2000" b="0" i="0" u="none" strike="noStrike" baseline="0" dirty="0" smtClean="0">
                          <a:solidFill>
                            <a:schemeClr val="tx1"/>
                          </a:solidFill>
                          <a:effectLst/>
                          <a:latin typeface="Calibri"/>
                        </a:rPr>
                        <a:t> Diagnostic urbain</a:t>
                      </a:r>
                      <a:endParaRPr lang="fr-FR" sz="2000" b="0" i="0" u="none" strike="noStrike" dirty="0">
                        <a:solidFill>
                          <a:schemeClr val="tx1"/>
                        </a:solidFill>
                        <a:effectLst/>
                        <a:latin typeface="Calibri"/>
                      </a:endParaRPr>
                    </a:p>
                  </a:txBody>
                  <a:tcPr marL="12700" marR="12700" marT="12700" marB="0" anchor="ctr"/>
                </a:tc>
                <a:tc>
                  <a:txBody>
                    <a:bodyPr/>
                    <a:lstStyle/>
                    <a:p>
                      <a:pPr algn="ctr" fontAlgn="b"/>
                      <a:r>
                        <a:rPr lang="fr-FR" sz="1800" b="0" i="0" u="none" strike="noStrike" dirty="0">
                          <a:solidFill>
                            <a:schemeClr val="tx1"/>
                          </a:solidFill>
                          <a:effectLst/>
                          <a:latin typeface="Calibri"/>
                        </a:rPr>
                        <a:t>6</a:t>
                      </a:r>
                    </a:p>
                  </a:txBody>
                  <a:tcPr marL="12700" marR="12700" marT="12700" marB="0" anchor="ctr"/>
                </a:tc>
                <a:tc>
                  <a:txBody>
                    <a:bodyPr/>
                    <a:lstStyle/>
                    <a:p>
                      <a:pPr algn="l" fontAlgn="b"/>
                      <a:r>
                        <a:rPr lang="fr-FR" sz="1800" b="0" i="0" u="none" strike="noStrike" dirty="0" smtClean="0">
                          <a:solidFill>
                            <a:srgbClr val="000000"/>
                          </a:solidFill>
                          <a:effectLst/>
                          <a:latin typeface="Calibri"/>
                        </a:rPr>
                        <a:t>Groupes de discussion</a:t>
                      </a:r>
                      <a:endParaRPr lang="fr-FR" sz="1800" b="0" i="0" u="none" strike="noStrike" dirty="0">
                        <a:solidFill>
                          <a:srgbClr val="000000"/>
                        </a:solidFill>
                        <a:effectLst/>
                        <a:latin typeface="Calibri"/>
                      </a:endParaRPr>
                    </a:p>
                  </a:txBody>
                  <a:tcPr marL="12700" marR="12700" marT="12700" marB="0" anchor="ctr"/>
                </a:tc>
                <a:tc>
                  <a:txBody>
                    <a:bodyPr/>
                    <a:lstStyle/>
                    <a:p>
                      <a:pPr algn="l" fontAlgn="b"/>
                      <a:r>
                        <a:rPr lang="fr-FR" sz="1800" b="0" i="0" u="none" strike="noStrike" dirty="0" smtClean="0">
                          <a:solidFill>
                            <a:srgbClr val="000000"/>
                          </a:solidFill>
                          <a:effectLst/>
                          <a:latin typeface="Calibri"/>
                        </a:rPr>
                        <a:t>Acteurs locaux</a:t>
                      </a:r>
                      <a:endParaRPr lang="fr-FR" sz="1800" b="0" i="0" u="none" strike="noStrike" dirty="0">
                        <a:solidFill>
                          <a:srgbClr val="000000"/>
                        </a:solidFill>
                        <a:effectLst/>
                        <a:latin typeface="Calibri"/>
                      </a:endParaRPr>
                    </a:p>
                  </a:txBody>
                  <a:tcPr marL="12700" marR="12700" marT="12700" marB="0" anchor="ctr"/>
                </a:tc>
                <a:tc>
                  <a:txBody>
                    <a:bodyPr/>
                    <a:lstStyle/>
                    <a:p>
                      <a:pPr algn="ctr" fontAlgn="b"/>
                      <a:r>
                        <a:rPr lang="fr-FR" sz="1800" b="0" i="0" u="none" strike="noStrike" dirty="0">
                          <a:solidFill>
                            <a:srgbClr val="000000"/>
                          </a:solidFill>
                          <a:effectLst/>
                          <a:latin typeface="Calibri"/>
                        </a:rPr>
                        <a:t>8</a:t>
                      </a:r>
                    </a:p>
                  </a:txBody>
                  <a:tcPr marL="12700" marR="12700" marT="12700" marB="0" anchor="ctr"/>
                </a:tc>
                <a:tc>
                  <a:txBody>
                    <a:bodyPr/>
                    <a:lstStyle/>
                    <a:p>
                      <a:pPr algn="ctr" fontAlgn="b"/>
                      <a:r>
                        <a:rPr lang="fr-FR" sz="1800" b="0" i="0" u="none" strike="noStrike">
                          <a:solidFill>
                            <a:srgbClr val="000000"/>
                          </a:solidFill>
                          <a:effectLst/>
                          <a:latin typeface="Calibri"/>
                        </a:rPr>
                        <a:t>48</a:t>
                      </a:r>
                    </a:p>
                  </a:txBody>
                  <a:tcPr marL="12700" marR="12700" marT="12700" marB="0" anchor="ctr"/>
                </a:tc>
              </a:tr>
              <a:tr h="370840">
                <a:tc vMerge="1">
                  <a:txBody>
                    <a:bodyPr/>
                    <a:lstStyle/>
                    <a:p>
                      <a:pPr algn="l" fontAlgn="b"/>
                      <a:endParaRPr lang="fr-FR" sz="1200" b="0" i="0" u="none" strike="noStrike" dirty="0">
                        <a:solidFill>
                          <a:srgbClr val="000000"/>
                        </a:solidFill>
                        <a:effectLst/>
                        <a:latin typeface="Calibri"/>
                      </a:endParaRPr>
                    </a:p>
                  </a:txBody>
                  <a:tcPr marL="12700" marR="12700" marT="12700" marB="0" anchor="b"/>
                </a:tc>
                <a:tc>
                  <a:txBody>
                    <a:bodyPr/>
                    <a:lstStyle/>
                    <a:p>
                      <a:pPr algn="ctr" fontAlgn="b"/>
                      <a:r>
                        <a:rPr lang="fr-FR" sz="1800" b="0" i="0" u="none" strike="noStrike" dirty="0">
                          <a:solidFill>
                            <a:schemeClr val="tx1"/>
                          </a:solidFill>
                          <a:effectLst/>
                          <a:latin typeface="Calibri"/>
                        </a:rPr>
                        <a:t>1</a:t>
                      </a:r>
                    </a:p>
                  </a:txBody>
                  <a:tcPr marL="12700" marR="12700" marT="12700" marB="0" anchor="ctr">
                    <a:solidFill>
                      <a:schemeClr val="tx2">
                        <a:lumMod val="20000"/>
                        <a:lumOff val="80000"/>
                      </a:schemeClr>
                    </a:solidFill>
                  </a:tcPr>
                </a:tc>
                <a:tc>
                  <a:txBody>
                    <a:bodyPr/>
                    <a:lstStyle/>
                    <a:p>
                      <a:pPr algn="l" fontAlgn="b"/>
                      <a:r>
                        <a:rPr lang="fr-FR" sz="1800" b="0" i="0" u="none" strike="noStrike" dirty="0">
                          <a:solidFill>
                            <a:srgbClr val="000000"/>
                          </a:solidFill>
                          <a:effectLst/>
                          <a:latin typeface="Calibri"/>
                        </a:rPr>
                        <a:t>Forum</a:t>
                      </a:r>
                    </a:p>
                  </a:txBody>
                  <a:tcPr marL="12700" marR="12700" marT="12700" marB="0" anchor="ctr">
                    <a:solidFill>
                      <a:schemeClr val="tx2">
                        <a:lumMod val="20000"/>
                        <a:lumOff val="80000"/>
                      </a:schemeClr>
                    </a:solidFill>
                  </a:tcPr>
                </a:tc>
                <a:tc>
                  <a:txBody>
                    <a:bodyPr/>
                    <a:lstStyle/>
                    <a:p>
                      <a:pPr algn="l" fontAlgn="b"/>
                      <a:r>
                        <a:rPr lang="fr-FR" sz="1800" b="0" i="0" u="none" strike="noStrike" dirty="0" smtClean="0">
                          <a:solidFill>
                            <a:srgbClr val="000000"/>
                          </a:solidFill>
                          <a:effectLst/>
                          <a:latin typeface="+mn-lt"/>
                        </a:rPr>
                        <a:t>Acteurs locaux</a:t>
                      </a:r>
                      <a:endParaRPr lang="fr-FR" sz="1800" b="0" i="0" u="none" strike="noStrike" dirty="0">
                        <a:solidFill>
                          <a:srgbClr val="000000"/>
                        </a:solidFill>
                        <a:effectLst/>
                        <a:latin typeface="+mn-lt"/>
                      </a:endParaRPr>
                    </a:p>
                  </a:txBody>
                  <a:tcPr marL="12700" marR="12700" marT="12700" marB="0" anchor="ctr">
                    <a:solidFill>
                      <a:schemeClr val="tx2">
                        <a:lumMod val="20000"/>
                        <a:lumOff val="80000"/>
                      </a:schemeClr>
                    </a:solidFill>
                  </a:tcPr>
                </a:tc>
                <a:tc>
                  <a:txBody>
                    <a:bodyPr/>
                    <a:lstStyle/>
                    <a:p>
                      <a:pPr algn="ctr" fontAlgn="b"/>
                      <a:r>
                        <a:rPr lang="fr-FR" sz="1800" b="0" i="0" u="none" strike="noStrike" dirty="0">
                          <a:solidFill>
                            <a:srgbClr val="000000"/>
                          </a:solidFill>
                          <a:effectLst/>
                          <a:latin typeface="Calibri"/>
                        </a:rPr>
                        <a:t>50</a:t>
                      </a:r>
                    </a:p>
                  </a:txBody>
                  <a:tcPr marL="12700" marR="12700" marT="12700" marB="0" anchor="ctr">
                    <a:solidFill>
                      <a:schemeClr val="tx2">
                        <a:lumMod val="20000"/>
                        <a:lumOff val="80000"/>
                      </a:schemeClr>
                    </a:solidFill>
                  </a:tcPr>
                </a:tc>
                <a:tc>
                  <a:txBody>
                    <a:bodyPr/>
                    <a:lstStyle/>
                    <a:p>
                      <a:pPr algn="ctr" fontAlgn="b"/>
                      <a:r>
                        <a:rPr lang="fr-FR" sz="1800" b="0" i="0" u="none" strike="noStrike" dirty="0">
                          <a:solidFill>
                            <a:srgbClr val="000000"/>
                          </a:solidFill>
                          <a:effectLst/>
                          <a:latin typeface="Calibri"/>
                        </a:rPr>
                        <a:t>50</a:t>
                      </a:r>
                    </a:p>
                  </a:txBody>
                  <a:tcPr marL="12700" marR="12700" marT="12700" marB="0" anchor="ctr">
                    <a:solidFill>
                      <a:schemeClr val="tx2">
                        <a:lumMod val="20000"/>
                        <a:lumOff val="80000"/>
                      </a:schemeClr>
                    </a:solidFill>
                  </a:tcPr>
                </a:tc>
              </a:tr>
              <a:tr h="370840">
                <a:tc vMerge="1">
                  <a:txBody>
                    <a:bodyPr/>
                    <a:lstStyle/>
                    <a:p>
                      <a:pPr algn="l" fontAlgn="b"/>
                      <a:endParaRPr lang="fr-FR" sz="1200" b="0" i="0" u="none" strike="noStrike" dirty="0">
                        <a:solidFill>
                          <a:srgbClr val="000000"/>
                        </a:solidFill>
                        <a:effectLst/>
                        <a:latin typeface="Calibri"/>
                      </a:endParaRPr>
                    </a:p>
                  </a:txBody>
                  <a:tcPr marL="12700" marR="12700" marT="12700" marB="0" anchor="b"/>
                </a:tc>
                <a:tc>
                  <a:txBody>
                    <a:bodyPr/>
                    <a:lstStyle/>
                    <a:p>
                      <a:pPr algn="ctr" fontAlgn="b"/>
                      <a:r>
                        <a:rPr lang="fr-FR" sz="1800" b="0" i="0" u="none" strike="noStrike" dirty="0">
                          <a:solidFill>
                            <a:srgbClr val="000000"/>
                          </a:solidFill>
                          <a:effectLst/>
                          <a:latin typeface="Calibri"/>
                        </a:rPr>
                        <a:t>2</a:t>
                      </a:r>
                    </a:p>
                  </a:txBody>
                  <a:tcPr marL="12700" marR="12700" marT="12700" marB="0" anchor="ctr"/>
                </a:tc>
                <a:tc>
                  <a:txBody>
                    <a:bodyPr/>
                    <a:lstStyle/>
                    <a:p>
                      <a:pPr algn="l" fontAlgn="b"/>
                      <a:r>
                        <a:rPr lang="fr-FR" sz="1800" b="0" i="0" u="none" strike="noStrike" dirty="0" smtClean="0">
                          <a:solidFill>
                            <a:srgbClr val="000000"/>
                          </a:solidFill>
                          <a:effectLst/>
                          <a:latin typeface="Calibri"/>
                        </a:rPr>
                        <a:t>Projets</a:t>
                      </a:r>
                      <a:endParaRPr lang="fr-FR" sz="1800" b="0" i="0" u="none" strike="noStrike" dirty="0">
                        <a:solidFill>
                          <a:srgbClr val="000000"/>
                        </a:solidFill>
                        <a:effectLst/>
                        <a:latin typeface="Calibri"/>
                      </a:endParaRPr>
                    </a:p>
                  </a:txBody>
                  <a:tcPr marL="12700" marR="12700" marT="12700" marB="0" anchor="ctr"/>
                </a:tc>
                <a:tc>
                  <a:txBody>
                    <a:bodyPr/>
                    <a:lstStyle/>
                    <a:p>
                      <a:pPr algn="l" fontAlgn="b"/>
                      <a:r>
                        <a:rPr lang="fr-FR" sz="1800" b="0" i="0" u="none" strike="noStrike" dirty="0" smtClean="0">
                          <a:solidFill>
                            <a:srgbClr val="000000"/>
                          </a:solidFill>
                          <a:effectLst/>
                          <a:latin typeface="+mn-lt"/>
                        </a:rPr>
                        <a:t>Etudiants</a:t>
                      </a:r>
                      <a:endParaRPr lang="fr-FR" sz="1800" b="0" i="0" u="none" strike="noStrike" dirty="0">
                        <a:solidFill>
                          <a:srgbClr val="000000"/>
                        </a:solidFill>
                        <a:effectLst/>
                        <a:latin typeface="+mn-lt"/>
                      </a:endParaRPr>
                    </a:p>
                  </a:txBody>
                  <a:tcPr marL="12700" marR="12700" marT="12700" marB="0" anchor="ctr"/>
                </a:tc>
                <a:tc>
                  <a:txBody>
                    <a:bodyPr/>
                    <a:lstStyle/>
                    <a:p>
                      <a:pPr algn="ctr" fontAlgn="b"/>
                      <a:r>
                        <a:rPr lang="fr-FR" sz="1800" b="0" i="0" u="none" strike="noStrike">
                          <a:solidFill>
                            <a:srgbClr val="000000"/>
                          </a:solidFill>
                          <a:effectLst/>
                          <a:latin typeface="Calibri"/>
                        </a:rPr>
                        <a:t>5</a:t>
                      </a:r>
                    </a:p>
                  </a:txBody>
                  <a:tcPr marL="12700" marR="12700" marT="12700" marB="0" anchor="ctr"/>
                </a:tc>
                <a:tc>
                  <a:txBody>
                    <a:bodyPr/>
                    <a:lstStyle/>
                    <a:p>
                      <a:pPr algn="ctr" fontAlgn="b"/>
                      <a:r>
                        <a:rPr lang="fr-FR" sz="1800" b="0" i="0" u="none" strike="noStrike" dirty="0">
                          <a:solidFill>
                            <a:srgbClr val="000000"/>
                          </a:solidFill>
                          <a:effectLst/>
                          <a:latin typeface="Calibri"/>
                        </a:rPr>
                        <a:t>10</a:t>
                      </a:r>
                    </a:p>
                  </a:txBody>
                  <a:tcPr marL="12700" marR="12700" marT="12700" marB="0" anchor="ctr"/>
                </a:tc>
              </a:tr>
              <a:tr h="370840">
                <a:tc>
                  <a:txBody>
                    <a:bodyPr/>
                    <a:lstStyle/>
                    <a:p>
                      <a:pPr algn="r" fontAlgn="b"/>
                      <a:r>
                        <a:rPr lang="fr-FR" sz="2000" b="0" i="0" u="none" strike="noStrike" dirty="0" smtClean="0">
                          <a:solidFill>
                            <a:srgbClr val="000000"/>
                          </a:solidFill>
                          <a:effectLst/>
                          <a:latin typeface="Calibri"/>
                        </a:rPr>
                        <a:t>2. Evaluation des risques</a:t>
                      </a:r>
                      <a:endParaRPr lang="fr-FR" sz="2000" b="0" i="0" u="none" strike="noStrike" dirty="0">
                        <a:solidFill>
                          <a:srgbClr val="000000"/>
                        </a:solidFill>
                        <a:effectLst/>
                        <a:latin typeface="Calibri"/>
                      </a:endParaRPr>
                    </a:p>
                  </a:txBody>
                  <a:tcPr marL="12700" marR="12700" marT="12700" marB="0" anchor="ctr"/>
                </a:tc>
                <a:tc>
                  <a:txBody>
                    <a:bodyPr/>
                    <a:lstStyle/>
                    <a:p>
                      <a:pPr algn="ctr" fontAlgn="b"/>
                      <a:r>
                        <a:rPr lang="fr-FR" sz="1800" b="0" i="0" u="none" strike="noStrike" dirty="0">
                          <a:solidFill>
                            <a:srgbClr val="000000"/>
                          </a:solidFill>
                          <a:effectLst/>
                          <a:latin typeface="Calibri"/>
                        </a:rPr>
                        <a:t>6</a:t>
                      </a:r>
                    </a:p>
                  </a:txBody>
                  <a:tcPr marL="12700" marR="12700" marT="12700" marB="0" anchor="ctr"/>
                </a:tc>
                <a:tc>
                  <a:txBody>
                    <a:bodyPr/>
                    <a:lstStyle/>
                    <a:p>
                      <a:pPr algn="l" fontAlgn="b"/>
                      <a:r>
                        <a:rPr lang="fr-FR" sz="1800" b="0" i="0" u="none" strike="noStrike" dirty="0" smtClean="0">
                          <a:solidFill>
                            <a:srgbClr val="000000"/>
                          </a:solidFill>
                          <a:effectLst/>
                          <a:latin typeface="Calibri"/>
                        </a:rPr>
                        <a:t>Ateliers</a:t>
                      </a:r>
                      <a:r>
                        <a:rPr lang="fr-FR" sz="1800" b="0" i="0" u="none" strike="noStrike" baseline="0" dirty="0" smtClean="0">
                          <a:solidFill>
                            <a:srgbClr val="000000"/>
                          </a:solidFill>
                          <a:effectLst/>
                          <a:latin typeface="Calibri"/>
                        </a:rPr>
                        <a:t> multicritères</a:t>
                      </a:r>
                      <a:endParaRPr lang="fr-FR" sz="1800" b="0" i="0" u="none" strike="noStrike" dirty="0">
                        <a:solidFill>
                          <a:srgbClr val="000000"/>
                        </a:solidFill>
                        <a:effectLst/>
                        <a:latin typeface="Calibri"/>
                      </a:endParaRPr>
                    </a:p>
                  </a:txBody>
                  <a:tcPr marL="12700" marR="12700" marT="12700" marB="0" anchor="ctr"/>
                </a:tc>
                <a:tc>
                  <a:txBody>
                    <a:bodyPr/>
                    <a:lstStyle/>
                    <a:p>
                      <a:pPr algn="l" fontAlgn="b"/>
                      <a:r>
                        <a:rPr lang="fr-FR" sz="1800" b="0" i="0" u="none" strike="noStrike" dirty="0" smtClean="0">
                          <a:solidFill>
                            <a:srgbClr val="000000"/>
                          </a:solidFill>
                          <a:effectLst/>
                          <a:latin typeface="Calibri"/>
                        </a:rPr>
                        <a:t>Experts locaux</a:t>
                      </a:r>
                      <a:endParaRPr lang="fr-FR" sz="1800" b="0" i="0" u="none" strike="noStrike" dirty="0">
                        <a:solidFill>
                          <a:srgbClr val="000000"/>
                        </a:solidFill>
                        <a:effectLst/>
                        <a:latin typeface="Calibri"/>
                      </a:endParaRPr>
                    </a:p>
                  </a:txBody>
                  <a:tcPr marL="12700" marR="12700" marT="12700" marB="0" anchor="ctr"/>
                </a:tc>
                <a:tc>
                  <a:txBody>
                    <a:bodyPr/>
                    <a:lstStyle/>
                    <a:p>
                      <a:pPr algn="ctr" fontAlgn="b"/>
                      <a:r>
                        <a:rPr lang="fr-FR" sz="1800" b="0" i="0" u="none" strike="noStrike" dirty="0">
                          <a:solidFill>
                            <a:srgbClr val="000000"/>
                          </a:solidFill>
                          <a:effectLst/>
                          <a:latin typeface="Calibri"/>
                        </a:rPr>
                        <a:t>6</a:t>
                      </a:r>
                    </a:p>
                  </a:txBody>
                  <a:tcPr marL="12700" marR="12700" marT="12700" marB="0" anchor="ctr"/>
                </a:tc>
                <a:tc>
                  <a:txBody>
                    <a:bodyPr/>
                    <a:lstStyle/>
                    <a:p>
                      <a:pPr algn="ctr" fontAlgn="b"/>
                      <a:r>
                        <a:rPr lang="fr-FR" sz="1800" b="0" i="0" u="none" strike="noStrike" dirty="0">
                          <a:solidFill>
                            <a:srgbClr val="000000"/>
                          </a:solidFill>
                          <a:effectLst/>
                          <a:latin typeface="Calibri"/>
                        </a:rPr>
                        <a:t>36</a:t>
                      </a:r>
                    </a:p>
                  </a:txBody>
                  <a:tcPr marL="12700" marR="12700" marT="12700" marB="0" anchor="ctr"/>
                </a:tc>
              </a:tr>
              <a:tr h="370840">
                <a:tc rowSpan="3">
                  <a:txBody>
                    <a:bodyPr/>
                    <a:lstStyle/>
                    <a:p>
                      <a:pPr algn="r" fontAlgn="b"/>
                      <a:endParaRPr lang="fr-FR" sz="2000" b="0" i="0" u="none" strike="noStrike" kern="1200" baseline="0" dirty="0" smtClean="0">
                        <a:solidFill>
                          <a:srgbClr val="000000"/>
                        </a:solidFill>
                        <a:effectLst/>
                        <a:latin typeface="Calibri"/>
                        <a:ea typeface="+mn-ea"/>
                        <a:cs typeface="+mn-cs"/>
                      </a:endParaRPr>
                    </a:p>
                    <a:p>
                      <a:pPr algn="r" fontAlgn="b"/>
                      <a:r>
                        <a:rPr lang="fr-FR" sz="2000" b="0" i="0" u="none" strike="noStrike" kern="1200" baseline="0" dirty="0" smtClean="0">
                          <a:solidFill>
                            <a:srgbClr val="000000"/>
                          </a:solidFill>
                          <a:effectLst/>
                          <a:latin typeface="Calibri"/>
                          <a:ea typeface="+mn-ea"/>
                          <a:cs typeface="+mn-cs"/>
                        </a:rPr>
                        <a:t>3. Mesures d’adaptation</a:t>
                      </a:r>
                      <a:endParaRPr lang="fr-FR" sz="2000" b="0" i="0" u="none" strike="noStrike" kern="1200" dirty="0">
                        <a:solidFill>
                          <a:schemeClr val="tx1"/>
                        </a:solidFill>
                        <a:effectLst/>
                        <a:latin typeface="Calibri"/>
                        <a:ea typeface="+mn-ea"/>
                        <a:cs typeface="+mn-cs"/>
                      </a:endParaRPr>
                    </a:p>
                  </a:txBody>
                  <a:tcPr marL="12700" marR="12700" marT="12700" marB="0" anchor="ctr"/>
                </a:tc>
                <a:tc>
                  <a:txBody>
                    <a:bodyPr/>
                    <a:lstStyle/>
                    <a:p>
                      <a:pPr algn="ctr" fontAlgn="b"/>
                      <a:r>
                        <a:rPr lang="fr-FR" sz="1800" b="0" i="0" u="none" strike="noStrike" dirty="0">
                          <a:solidFill>
                            <a:srgbClr val="000000"/>
                          </a:solidFill>
                          <a:effectLst/>
                          <a:latin typeface="Calibri"/>
                        </a:rPr>
                        <a:t>1</a:t>
                      </a:r>
                    </a:p>
                  </a:txBody>
                  <a:tcPr marL="12700" marR="12700" marT="12700" marB="0" anchor="ctr"/>
                </a:tc>
                <a:tc>
                  <a:txBody>
                    <a:bodyPr/>
                    <a:lstStyle/>
                    <a:p>
                      <a:pPr algn="l" fontAlgn="b"/>
                      <a:r>
                        <a:rPr lang="fr-FR" sz="1800" b="0" i="0" u="none" strike="noStrike" dirty="0" err="1" smtClean="0">
                          <a:solidFill>
                            <a:srgbClr val="000000"/>
                          </a:solidFill>
                          <a:effectLst/>
                          <a:latin typeface="Calibri"/>
                        </a:rPr>
                        <a:t>Urban</a:t>
                      </a:r>
                      <a:r>
                        <a:rPr lang="fr-FR" sz="1800" b="0" i="0" u="none" strike="noStrike" baseline="0" dirty="0" smtClean="0">
                          <a:solidFill>
                            <a:srgbClr val="000000"/>
                          </a:solidFill>
                          <a:effectLst/>
                          <a:latin typeface="Calibri"/>
                        </a:rPr>
                        <a:t> design studio</a:t>
                      </a:r>
                      <a:endParaRPr lang="fr-FR" sz="1800" b="0" i="0" u="none" strike="noStrike" dirty="0">
                        <a:solidFill>
                          <a:srgbClr val="000000"/>
                        </a:solidFill>
                        <a:effectLst/>
                        <a:latin typeface="Calibri"/>
                      </a:endParaRPr>
                    </a:p>
                  </a:txBody>
                  <a:tcPr marL="12700" marR="12700" marT="12700" marB="0" anchor="ctr"/>
                </a:tc>
                <a:tc>
                  <a:txBody>
                    <a:bodyPr/>
                    <a:lstStyle/>
                    <a:p>
                      <a:pPr algn="l" fontAlgn="b"/>
                      <a:r>
                        <a:rPr lang="fr-FR" sz="1800" b="0" i="0" u="none" strike="noStrike" dirty="0" smtClean="0">
                          <a:solidFill>
                            <a:srgbClr val="000000"/>
                          </a:solidFill>
                          <a:effectLst/>
                          <a:latin typeface="+mn-lt"/>
                        </a:rPr>
                        <a:t>Etudiants</a:t>
                      </a:r>
                      <a:endParaRPr lang="fr-FR" sz="1800" b="0" i="0" u="none" strike="noStrike" dirty="0">
                        <a:solidFill>
                          <a:srgbClr val="000000"/>
                        </a:solidFill>
                        <a:effectLst/>
                        <a:latin typeface="+mn-lt"/>
                      </a:endParaRPr>
                    </a:p>
                  </a:txBody>
                  <a:tcPr marL="12700" marR="12700" marT="12700" marB="0" anchor="ctr"/>
                </a:tc>
                <a:tc>
                  <a:txBody>
                    <a:bodyPr/>
                    <a:lstStyle/>
                    <a:p>
                      <a:pPr algn="ctr" fontAlgn="b"/>
                      <a:r>
                        <a:rPr lang="fr-FR" sz="1800" b="0" i="0" u="none" strike="noStrike" dirty="0">
                          <a:solidFill>
                            <a:srgbClr val="000000"/>
                          </a:solidFill>
                          <a:effectLst/>
                          <a:latin typeface="Calibri"/>
                        </a:rPr>
                        <a:t>35</a:t>
                      </a:r>
                    </a:p>
                  </a:txBody>
                  <a:tcPr marL="12700" marR="12700" marT="12700" marB="0" anchor="ctr"/>
                </a:tc>
                <a:tc>
                  <a:txBody>
                    <a:bodyPr/>
                    <a:lstStyle/>
                    <a:p>
                      <a:pPr algn="ctr" fontAlgn="b"/>
                      <a:r>
                        <a:rPr lang="fr-FR" sz="1800" b="0" i="0" u="none" strike="noStrike" dirty="0">
                          <a:solidFill>
                            <a:srgbClr val="000000"/>
                          </a:solidFill>
                          <a:effectLst/>
                          <a:latin typeface="Calibri"/>
                        </a:rPr>
                        <a:t>35</a:t>
                      </a:r>
                    </a:p>
                  </a:txBody>
                  <a:tcPr marL="12700" marR="12700" marT="12700" marB="0" anchor="ctr"/>
                </a:tc>
              </a:tr>
              <a:tr h="370840">
                <a:tc vMerge="1">
                  <a:txBody>
                    <a:bodyPr/>
                    <a:lstStyle/>
                    <a:p>
                      <a:pPr algn="l" fontAlgn="b"/>
                      <a:endParaRPr lang="fr-FR" sz="1800" b="0" i="0" u="none" strike="noStrike" dirty="0">
                        <a:solidFill>
                          <a:srgbClr val="000000"/>
                        </a:solidFill>
                        <a:effectLst/>
                        <a:latin typeface="Calibri"/>
                      </a:endParaRPr>
                    </a:p>
                  </a:txBody>
                  <a:tcPr marL="12700" marR="12700" marT="12700" marB="0" anchor="b"/>
                </a:tc>
                <a:tc>
                  <a:txBody>
                    <a:bodyPr/>
                    <a:lstStyle/>
                    <a:p>
                      <a:pPr algn="ctr" fontAlgn="b"/>
                      <a:r>
                        <a:rPr lang="fr-FR" sz="1800" b="0" i="0" u="none" strike="noStrike" dirty="0">
                          <a:solidFill>
                            <a:srgbClr val="000000"/>
                          </a:solidFill>
                          <a:effectLst/>
                          <a:latin typeface="Calibri"/>
                        </a:rPr>
                        <a:t>1</a:t>
                      </a:r>
                    </a:p>
                  </a:txBody>
                  <a:tcPr marL="12700" marR="12700" marT="12700" marB="0" anchor="ctr">
                    <a:solidFill>
                      <a:srgbClr val="C6D9F1"/>
                    </a:solidFill>
                  </a:tcPr>
                </a:tc>
                <a:tc>
                  <a:txBody>
                    <a:bodyPr/>
                    <a:lstStyle/>
                    <a:p>
                      <a:pPr algn="l" fontAlgn="b"/>
                      <a:r>
                        <a:rPr lang="fr-FR" sz="1800" b="0" i="0" u="none" strike="noStrike" dirty="0" err="1" smtClean="0">
                          <a:solidFill>
                            <a:srgbClr val="000000"/>
                          </a:solidFill>
                          <a:effectLst/>
                          <a:latin typeface="Calibri"/>
                        </a:rPr>
                        <a:t>Crowdsourcing</a:t>
                      </a:r>
                      <a:endParaRPr lang="fr-FR" sz="1800" b="0" i="0" u="none" strike="noStrike" dirty="0">
                        <a:solidFill>
                          <a:srgbClr val="000000"/>
                        </a:solidFill>
                        <a:effectLst/>
                        <a:latin typeface="Calibri"/>
                      </a:endParaRPr>
                    </a:p>
                  </a:txBody>
                  <a:tcPr marL="12700" marR="12700" marT="12700" marB="0" anchor="ctr">
                    <a:solidFill>
                      <a:srgbClr val="C6D9F1"/>
                    </a:solidFill>
                  </a:tcPr>
                </a:tc>
                <a:tc>
                  <a:txBody>
                    <a:bodyPr/>
                    <a:lstStyle/>
                    <a:p>
                      <a:pPr algn="l" fontAlgn="b"/>
                      <a:r>
                        <a:rPr lang="fr-FR" sz="1800" b="0" i="0" u="none" strike="noStrike" dirty="0" smtClean="0">
                          <a:solidFill>
                            <a:srgbClr val="000000"/>
                          </a:solidFill>
                          <a:effectLst/>
                          <a:latin typeface="+mn-lt"/>
                        </a:rPr>
                        <a:t>Acteurs locaux</a:t>
                      </a:r>
                      <a:endParaRPr lang="fr-FR" sz="1800" b="0" i="0" u="none" strike="noStrike" dirty="0">
                        <a:solidFill>
                          <a:srgbClr val="000000"/>
                        </a:solidFill>
                        <a:effectLst/>
                        <a:latin typeface="+mn-lt"/>
                      </a:endParaRPr>
                    </a:p>
                  </a:txBody>
                  <a:tcPr marL="12700" marR="12700" marT="12700" marB="0" anchor="ctr">
                    <a:solidFill>
                      <a:srgbClr val="C6D9F1"/>
                    </a:solidFill>
                  </a:tcPr>
                </a:tc>
                <a:tc>
                  <a:txBody>
                    <a:bodyPr/>
                    <a:lstStyle/>
                    <a:p>
                      <a:pPr algn="ctr" fontAlgn="b"/>
                      <a:r>
                        <a:rPr lang="fr-FR" sz="1800" b="0" i="0" u="none" strike="noStrike" dirty="0">
                          <a:solidFill>
                            <a:srgbClr val="000000"/>
                          </a:solidFill>
                          <a:effectLst/>
                          <a:latin typeface="Calibri"/>
                        </a:rPr>
                        <a:t>36</a:t>
                      </a:r>
                    </a:p>
                  </a:txBody>
                  <a:tcPr marL="12700" marR="12700" marT="12700" marB="0" anchor="ctr">
                    <a:solidFill>
                      <a:srgbClr val="C6D9F1"/>
                    </a:solidFill>
                  </a:tcPr>
                </a:tc>
                <a:tc>
                  <a:txBody>
                    <a:bodyPr/>
                    <a:lstStyle/>
                    <a:p>
                      <a:pPr algn="ctr" fontAlgn="b"/>
                      <a:r>
                        <a:rPr lang="fr-FR" sz="1800" b="0" i="0" u="none" strike="noStrike" dirty="0">
                          <a:solidFill>
                            <a:srgbClr val="000000"/>
                          </a:solidFill>
                          <a:effectLst/>
                          <a:latin typeface="Calibri"/>
                        </a:rPr>
                        <a:t>36</a:t>
                      </a:r>
                    </a:p>
                  </a:txBody>
                  <a:tcPr marL="12700" marR="12700" marT="12700" marB="0" anchor="ctr">
                    <a:solidFill>
                      <a:srgbClr val="C6D9F1"/>
                    </a:solidFill>
                  </a:tcPr>
                </a:tc>
              </a:tr>
              <a:tr h="370840">
                <a:tc vMerge="1">
                  <a:txBody>
                    <a:bodyPr/>
                    <a:lstStyle/>
                    <a:p>
                      <a:pPr algn="l" fontAlgn="b"/>
                      <a:endParaRPr lang="fr-FR" sz="1800" b="0" i="0" u="none" strike="noStrike" dirty="0">
                        <a:solidFill>
                          <a:srgbClr val="000000"/>
                        </a:solidFill>
                        <a:effectLst/>
                        <a:latin typeface="Calibri"/>
                      </a:endParaRPr>
                    </a:p>
                  </a:txBody>
                  <a:tcPr marL="12700" marR="12700" marT="12700" marB="0" anchor="b"/>
                </a:tc>
                <a:tc>
                  <a:txBody>
                    <a:bodyPr/>
                    <a:lstStyle/>
                    <a:p>
                      <a:pPr algn="ctr" fontAlgn="b"/>
                      <a:r>
                        <a:rPr lang="fr-FR" sz="1800" b="0" i="0" u="none" strike="noStrike" dirty="0">
                          <a:solidFill>
                            <a:srgbClr val="000000"/>
                          </a:solidFill>
                          <a:effectLst/>
                          <a:latin typeface="Calibri"/>
                        </a:rPr>
                        <a:t>1</a:t>
                      </a:r>
                    </a:p>
                  </a:txBody>
                  <a:tcPr marL="12700" marR="12700" marT="12700" marB="0" anchor="ctr"/>
                </a:tc>
                <a:tc>
                  <a:txBody>
                    <a:bodyPr/>
                    <a:lstStyle/>
                    <a:p>
                      <a:pPr algn="l" fontAlgn="b"/>
                      <a:r>
                        <a:rPr lang="fr-FR" sz="1800" b="0" i="0" u="none" strike="noStrike" dirty="0" smtClean="0">
                          <a:solidFill>
                            <a:srgbClr val="000000"/>
                          </a:solidFill>
                          <a:effectLst/>
                          <a:latin typeface="Calibri"/>
                        </a:rPr>
                        <a:t>Atelier</a:t>
                      </a:r>
                      <a:r>
                        <a:rPr lang="fr-FR" sz="1800" b="0" i="0" u="none" strike="noStrike" baseline="0" dirty="0" smtClean="0">
                          <a:solidFill>
                            <a:srgbClr val="000000"/>
                          </a:solidFill>
                          <a:effectLst/>
                          <a:latin typeface="Calibri"/>
                        </a:rPr>
                        <a:t> de validation</a:t>
                      </a:r>
                      <a:endParaRPr lang="fr-FR" sz="1800" b="0" i="0" u="none" strike="noStrike" dirty="0">
                        <a:solidFill>
                          <a:srgbClr val="000000"/>
                        </a:solidFill>
                        <a:effectLst/>
                        <a:latin typeface="Calibri"/>
                      </a:endParaRPr>
                    </a:p>
                  </a:txBody>
                  <a:tcPr marL="12700" marR="12700" marT="12700" marB="0" anchor="ctr"/>
                </a:tc>
                <a:tc>
                  <a:txBody>
                    <a:bodyPr/>
                    <a:lstStyle/>
                    <a:p>
                      <a:pPr algn="l" fontAlgn="b"/>
                      <a:r>
                        <a:rPr lang="fr-FR" sz="1800" b="0" i="0" u="none" strike="noStrike" dirty="0" smtClean="0">
                          <a:solidFill>
                            <a:srgbClr val="000000"/>
                          </a:solidFill>
                          <a:effectLst/>
                          <a:latin typeface="+mn-lt"/>
                        </a:rPr>
                        <a:t>Acteurs locaux</a:t>
                      </a:r>
                      <a:endParaRPr lang="fr-FR" sz="1800" b="0" i="0" u="none" strike="noStrike" dirty="0">
                        <a:solidFill>
                          <a:srgbClr val="000000"/>
                        </a:solidFill>
                        <a:effectLst/>
                        <a:latin typeface="+mn-lt"/>
                      </a:endParaRPr>
                    </a:p>
                  </a:txBody>
                  <a:tcPr marL="12700" marR="12700" marT="12700" marB="0" anchor="ctr"/>
                </a:tc>
                <a:tc>
                  <a:txBody>
                    <a:bodyPr/>
                    <a:lstStyle/>
                    <a:p>
                      <a:pPr algn="ctr" fontAlgn="b"/>
                      <a:r>
                        <a:rPr lang="fr-FR" sz="1800" b="0" i="0" u="none" strike="noStrike" dirty="0">
                          <a:solidFill>
                            <a:srgbClr val="000000"/>
                          </a:solidFill>
                          <a:effectLst/>
                          <a:latin typeface="Calibri"/>
                        </a:rPr>
                        <a:t>23</a:t>
                      </a:r>
                    </a:p>
                  </a:txBody>
                  <a:tcPr marL="12700" marR="12700" marT="12700" marB="0" anchor="ctr"/>
                </a:tc>
                <a:tc>
                  <a:txBody>
                    <a:bodyPr/>
                    <a:lstStyle/>
                    <a:p>
                      <a:pPr algn="ctr" fontAlgn="b"/>
                      <a:r>
                        <a:rPr lang="fr-FR" sz="1800" b="0" i="0" u="none" strike="noStrike" dirty="0">
                          <a:solidFill>
                            <a:srgbClr val="000000"/>
                          </a:solidFill>
                          <a:effectLst/>
                          <a:latin typeface="Calibri"/>
                        </a:rPr>
                        <a:t>23</a:t>
                      </a:r>
                    </a:p>
                  </a:txBody>
                  <a:tcPr marL="12700" marR="12700" marT="12700" marB="0" anchor="ctr"/>
                </a:tc>
              </a:tr>
              <a:tr h="370840">
                <a:tc>
                  <a:txBody>
                    <a:bodyPr/>
                    <a:lstStyle/>
                    <a:p>
                      <a:pPr algn="r" fontAlgn="b"/>
                      <a:r>
                        <a:rPr lang="fr-FR" sz="2000" b="0" i="0" u="none" strike="noStrike" dirty="0" smtClean="0">
                          <a:solidFill>
                            <a:srgbClr val="000000"/>
                          </a:solidFill>
                          <a:effectLst/>
                          <a:latin typeface="Calibri"/>
                        </a:rPr>
                        <a:t>All</a:t>
                      </a:r>
                    </a:p>
                  </a:txBody>
                  <a:tcPr marL="12700" marR="12700" marT="12700" marB="0" anchor="ctr"/>
                </a:tc>
                <a:tc>
                  <a:txBody>
                    <a:bodyPr/>
                    <a:lstStyle/>
                    <a:p>
                      <a:pPr algn="ctr" fontAlgn="b"/>
                      <a:r>
                        <a:rPr lang="fr-FR" sz="1800" b="0" i="0" u="none" strike="noStrike" dirty="0">
                          <a:solidFill>
                            <a:srgbClr val="000000"/>
                          </a:solidFill>
                          <a:effectLst/>
                          <a:latin typeface="Calibri"/>
                        </a:rPr>
                        <a:t>18</a:t>
                      </a:r>
                    </a:p>
                  </a:txBody>
                  <a:tcPr marL="12700" marR="12700" marT="12700" marB="0" anchor="ctr"/>
                </a:tc>
                <a:tc>
                  <a:txBody>
                    <a:bodyPr/>
                    <a:lstStyle/>
                    <a:p>
                      <a:pPr algn="l" fontAlgn="b"/>
                      <a:r>
                        <a:rPr lang="fr-FR" sz="1800" b="0" i="0" u="none" strike="noStrike" dirty="0" smtClean="0">
                          <a:solidFill>
                            <a:srgbClr val="000000"/>
                          </a:solidFill>
                          <a:effectLst/>
                          <a:latin typeface="Calibri"/>
                        </a:rPr>
                        <a:t>Cours-Atelier</a:t>
                      </a:r>
                      <a:endParaRPr lang="fr-FR" sz="1800" b="0" i="0" u="none" strike="noStrike" dirty="0">
                        <a:solidFill>
                          <a:srgbClr val="000000"/>
                        </a:solidFill>
                        <a:effectLst/>
                        <a:latin typeface="Calibri"/>
                      </a:endParaRPr>
                    </a:p>
                  </a:txBody>
                  <a:tcPr marL="12700" marR="12700" marT="12700" marB="0" anchor="ctr"/>
                </a:tc>
                <a:tc>
                  <a:txBody>
                    <a:bodyPr/>
                    <a:lstStyle/>
                    <a:p>
                      <a:pPr algn="l" fontAlgn="b"/>
                      <a:r>
                        <a:rPr lang="fr-FR" sz="1800" b="0" i="0" u="none" strike="noStrike" dirty="0" smtClean="0">
                          <a:solidFill>
                            <a:srgbClr val="000000"/>
                          </a:solidFill>
                          <a:effectLst/>
                          <a:latin typeface="Calibri"/>
                        </a:rPr>
                        <a:t>Etudiants</a:t>
                      </a:r>
                      <a:endParaRPr lang="fr-FR" sz="1800" b="0" i="0" u="none" strike="noStrike" dirty="0">
                        <a:solidFill>
                          <a:srgbClr val="000000"/>
                        </a:solidFill>
                        <a:effectLst/>
                        <a:latin typeface="Calibri"/>
                      </a:endParaRPr>
                    </a:p>
                  </a:txBody>
                  <a:tcPr marL="12700" marR="12700" marT="12700" marB="0" anchor="ctr"/>
                </a:tc>
                <a:tc>
                  <a:txBody>
                    <a:bodyPr/>
                    <a:lstStyle/>
                    <a:p>
                      <a:pPr algn="ctr" fontAlgn="b"/>
                      <a:r>
                        <a:rPr lang="fr-FR" sz="1800" b="0" i="0" u="none" strike="noStrike" dirty="0">
                          <a:solidFill>
                            <a:srgbClr val="000000"/>
                          </a:solidFill>
                          <a:effectLst/>
                          <a:latin typeface="Calibri"/>
                        </a:rPr>
                        <a:t>1</a:t>
                      </a:r>
                    </a:p>
                  </a:txBody>
                  <a:tcPr marL="12700" marR="12700" marT="12700" marB="0" anchor="ctr"/>
                </a:tc>
                <a:tc>
                  <a:txBody>
                    <a:bodyPr/>
                    <a:lstStyle/>
                    <a:p>
                      <a:pPr algn="ctr" fontAlgn="b"/>
                      <a:r>
                        <a:rPr lang="fr-FR" sz="1800" b="0" i="0" u="none" strike="noStrike" dirty="0">
                          <a:solidFill>
                            <a:srgbClr val="000000"/>
                          </a:solidFill>
                          <a:effectLst/>
                          <a:latin typeface="Calibri"/>
                        </a:rPr>
                        <a:t>18</a:t>
                      </a:r>
                    </a:p>
                  </a:txBody>
                  <a:tcPr marL="12700" marR="12700" marT="12700" marB="0" anchor="ctr"/>
                </a:tc>
              </a:tr>
              <a:tr h="370840">
                <a:tc gridSpan="5">
                  <a:txBody>
                    <a:bodyPr/>
                    <a:lstStyle/>
                    <a:p>
                      <a:pPr algn="r" fontAlgn="b"/>
                      <a:r>
                        <a:rPr lang="fr-FR" sz="2000" b="0" i="0" u="none" strike="noStrike" dirty="0" smtClean="0">
                          <a:solidFill>
                            <a:srgbClr val="000000"/>
                          </a:solidFill>
                          <a:effectLst/>
                          <a:latin typeface="Calibri"/>
                        </a:rPr>
                        <a:t>Total</a:t>
                      </a:r>
                      <a:endParaRPr lang="fr-FR" sz="2000" b="0" i="0" u="none" strike="noStrike" dirty="0">
                        <a:solidFill>
                          <a:srgbClr val="000000"/>
                        </a:solidFill>
                        <a:effectLst/>
                        <a:latin typeface="Calibri"/>
                      </a:endParaRPr>
                    </a:p>
                  </a:txBody>
                  <a:tcPr marL="12700" marR="12700" marT="12700" marB="0" anchor="ctr"/>
                </a:tc>
                <a:tc hMerge="1">
                  <a:txBody>
                    <a:bodyPr/>
                    <a:lstStyle/>
                    <a:p>
                      <a:pPr algn="l" fontAlgn="b"/>
                      <a:endParaRPr lang="fr-FR" sz="1800" b="0" i="0" u="none" strike="noStrike" dirty="0">
                        <a:solidFill>
                          <a:srgbClr val="000000"/>
                        </a:solidFill>
                        <a:effectLst/>
                        <a:latin typeface="Calibri"/>
                      </a:endParaRPr>
                    </a:p>
                  </a:txBody>
                  <a:tcPr marL="12700" marR="12700" marT="12700" marB="0" anchor="b"/>
                </a:tc>
                <a:tc hMerge="1">
                  <a:txBody>
                    <a:bodyPr/>
                    <a:lstStyle/>
                    <a:p>
                      <a:pPr algn="l" fontAlgn="b"/>
                      <a:endParaRPr lang="fr-FR" sz="1800" b="0" i="0" u="none" strike="noStrike" dirty="0">
                        <a:solidFill>
                          <a:srgbClr val="000000"/>
                        </a:solidFill>
                        <a:effectLst/>
                        <a:latin typeface="Calibri"/>
                      </a:endParaRPr>
                    </a:p>
                  </a:txBody>
                  <a:tcPr marL="12700" marR="12700" marT="12700" marB="0" anchor="b"/>
                </a:tc>
                <a:tc hMerge="1">
                  <a:txBody>
                    <a:bodyPr/>
                    <a:lstStyle/>
                    <a:p>
                      <a:pPr algn="l" fontAlgn="b"/>
                      <a:endParaRPr lang="fr-FR" sz="1800" b="0" i="0" u="none" strike="noStrike" dirty="0">
                        <a:solidFill>
                          <a:srgbClr val="000000"/>
                        </a:solidFill>
                        <a:effectLst/>
                        <a:latin typeface="Calibri"/>
                      </a:endParaRPr>
                    </a:p>
                  </a:txBody>
                  <a:tcPr marL="12700" marR="12700" marT="12700" marB="0" anchor="b"/>
                </a:tc>
                <a:tc hMerge="1">
                  <a:txBody>
                    <a:bodyPr/>
                    <a:lstStyle/>
                    <a:p>
                      <a:pPr algn="l" fontAlgn="b"/>
                      <a:endParaRPr lang="fr-FR" sz="1800" b="0" i="0" u="none" strike="noStrike" dirty="0">
                        <a:solidFill>
                          <a:srgbClr val="000000"/>
                        </a:solidFill>
                        <a:effectLst/>
                        <a:latin typeface="Calibri"/>
                      </a:endParaRPr>
                    </a:p>
                  </a:txBody>
                  <a:tcPr marL="12700" marR="12700" marT="12700" marB="0" anchor="b"/>
                </a:tc>
                <a:tc>
                  <a:txBody>
                    <a:bodyPr/>
                    <a:lstStyle/>
                    <a:p>
                      <a:pPr algn="r" fontAlgn="b"/>
                      <a:r>
                        <a:rPr lang="fr-FR" sz="2000" b="0" i="0" u="none" strike="noStrike" dirty="0">
                          <a:solidFill>
                            <a:srgbClr val="000000"/>
                          </a:solidFill>
                          <a:effectLst/>
                          <a:latin typeface="Calibri"/>
                        </a:rPr>
                        <a:t>256</a:t>
                      </a:r>
                    </a:p>
                  </a:txBody>
                  <a:tcPr marL="12700" marR="12700" marT="12700" marB="0" anchor="ctr"/>
                </a:tc>
              </a:tr>
            </a:tbl>
          </a:graphicData>
        </a:graphic>
      </p:graphicFrame>
    </p:spTree>
    <p:extLst>
      <p:ext uri="{BB962C8B-B14F-4D97-AF65-F5344CB8AC3E}">
        <p14:creationId xmlns:p14="http://schemas.microsoft.com/office/powerpoint/2010/main" val="370036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 Diagnostic urbain : </a:t>
            </a:r>
            <a:br>
              <a:rPr lang="fr-FR" dirty="0" smtClean="0"/>
            </a:br>
            <a:r>
              <a:rPr lang="fr-FR" dirty="0" smtClean="0"/>
              <a:t>construire le problème</a:t>
            </a:r>
            <a:endParaRPr lang="fr-FR" dirty="0"/>
          </a:p>
        </p:txBody>
      </p:sp>
      <p:sp>
        <p:nvSpPr>
          <p:cNvPr id="3" name="Espace réservé du numéro de diapositive 2"/>
          <p:cNvSpPr>
            <a:spLocks noGrp="1"/>
          </p:cNvSpPr>
          <p:nvPr>
            <p:ph type="sldNum" sz="quarter" idx="12"/>
          </p:nvPr>
        </p:nvSpPr>
        <p:spPr/>
        <p:txBody>
          <a:bodyPr>
            <a:normAutofit/>
          </a:bodyPr>
          <a:lstStyle/>
          <a:p>
            <a:fld id="{0A2C117D-C80E-B54F-8D70-25147704F251}" type="slidenum">
              <a:rPr lang="fr-FR" smtClean="0"/>
              <a:pPr/>
              <a:t>18</a:t>
            </a:fld>
            <a:endParaRPr lang="fr-FR"/>
          </a:p>
        </p:txBody>
      </p:sp>
      <p:pic>
        <p:nvPicPr>
          <p:cNvPr id="5" name="Image 4" descr="Boischatel_fiche.jpg"/>
          <p:cNvPicPr>
            <a:picLocks noChangeAspect="1"/>
          </p:cNvPicPr>
          <p:nvPr/>
        </p:nvPicPr>
        <p:blipFill rotWithShape="1">
          <a:blip r:embed="rId2">
            <a:extLst>
              <a:ext uri="{28A0092B-C50C-407E-A947-70E740481C1C}">
                <a14:useLocalDpi xmlns:a14="http://schemas.microsoft.com/office/drawing/2010/main" val="0"/>
              </a:ext>
            </a:extLst>
          </a:blip>
          <a:srcRect l="537" t="677" r="531" b="677"/>
          <a:stretch/>
        </p:blipFill>
        <p:spPr>
          <a:xfrm>
            <a:off x="1039675" y="1584434"/>
            <a:ext cx="6627600" cy="5259600"/>
          </a:xfrm>
          <a:prstGeom prst="rect">
            <a:avLst/>
          </a:prstGeom>
          <a:solidFill>
            <a:srgbClr val="CFD272">
              <a:alpha val="50000"/>
            </a:srgbClr>
          </a:solidFill>
          <a:ln>
            <a:noFill/>
          </a:ln>
          <a:effectLst/>
        </p:spPr>
      </p:pic>
      <p:sp>
        <p:nvSpPr>
          <p:cNvPr id="4" name="Espace réservé du contenu 3"/>
          <p:cNvSpPr>
            <a:spLocks noGrp="1"/>
          </p:cNvSpPr>
          <p:nvPr>
            <p:ph sz="quarter" idx="1"/>
          </p:nvPr>
        </p:nvSpPr>
        <p:spPr>
          <a:xfrm>
            <a:off x="612648" y="1536700"/>
            <a:ext cx="3489452" cy="622300"/>
          </a:xfrm>
          <a:solidFill>
            <a:schemeClr val="bg1">
              <a:alpha val="72000"/>
            </a:schemeClr>
          </a:solidFill>
        </p:spPr>
        <p:txBody>
          <a:bodyPr/>
          <a:lstStyle/>
          <a:p>
            <a:r>
              <a:rPr lang="fr-FR" dirty="0" smtClean="0"/>
              <a:t>Par l’interaction</a:t>
            </a:r>
            <a:endParaRPr lang="fr-FR" dirty="0"/>
          </a:p>
        </p:txBody>
      </p:sp>
      <p:sp>
        <p:nvSpPr>
          <p:cNvPr id="6" name="Explosion 1 5"/>
          <p:cNvSpPr/>
          <p:nvPr/>
        </p:nvSpPr>
        <p:spPr>
          <a:xfrm>
            <a:off x="3213100" y="3530600"/>
            <a:ext cx="419100" cy="520700"/>
          </a:xfrm>
          <a:prstGeom prst="irregularSeal1">
            <a:avLst/>
          </a:prstGeom>
          <a:solidFill>
            <a:srgbClr val="CFD272">
              <a:alpha val="50000"/>
            </a:srgbClr>
          </a:solidFill>
          <a:ln>
            <a:solidFill>
              <a:schemeClr val="tx1">
                <a:alpha val="62000"/>
              </a:schemeClr>
            </a:solidFill>
          </a:ln>
          <a:effectLst>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xplosion 1 6"/>
          <p:cNvSpPr/>
          <p:nvPr/>
        </p:nvSpPr>
        <p:spPr>
          <a:xfrm>
            <a:off x="6019800" y="2451100"/>
            <a:ext cx="419100" cy="520700"/>
          </a:xfrm>
          <a:prstGeom prst="irregularSeal1">
            <a:avLst/>
          </a:prstGeom>
          <a:solidFill>
            <a:srgbClr val="CFD272">
              <a:alpha val="50000"/>
            </a:srgbClr>
          </a:solidFill>
          <a:ln>
            <a:solidFill>
              <a:schemeClr val="tx1">
                <a:alpha val="62000"/>
              </a:schemeClr>
            </a:solidFill>
          </a:ln>
          <a:effectLst>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xplosion 1 7"/>
          <p:cNvSpPr/>
          <p:nvPr/>
        </p:nvSpPr>
        <p:spPr>
          <a:xfrm>
            <a:off x="4800600" y="3270250"/>
            <a:ext cx="419100" cy="520700"/>
          </a:xfrm>
          <a:prstGeom prst="irregularSeal1">
            <a:avLst/>
          </a:prstGeom>
          <a:solidFill>
            <a:srgbClr val="CFD272">
              <a:alpha val="50000"/>
            </a:srgbClr>
          </a:solidFill>
          <a:ln>
            <a:solidFill>
              <a:schemeClr val="tx1">
                <a:alpha val="62000"/>
              </a:schemeClr>
            </a:solidFill>
          </a:ln>
          <a:effectLst>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 name="Connecteur en arc 9"/>
          <p:cNvCxnSpPr>
            <a:stCxn id="6" idx="3"/>
            <a:endCxn id="8" idx="1"/>
          </p:cNvCxnSpPr>
          <p:nvPr/>
        </p:nvCxnSpPr>
        <p:spPr>
          <a:xfrm flipV="1">
            <a:off x="3632200" y="3477927"/>
            <a:ext cx="1168400" cy="373048"/>
          </a:xfrm>
          <a:prstGeom prst="straightConnector1">
            <a:avLst/>
          </a:prstGeom>
          <a:ln w="57150" cmpd="sng">
            <a:solidFill>
              <a:srgbClr val="FFFF00">
                <a:alpha val="6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en arc 10"/>
          <p:cNvCxnSpPr>
            <a:stCxn id="6" idx="0"/>
            <a:endCxn id="7" idx="1"/>
          </p:cNvCxnSpPr>
          <p:nvPr/>
        </p:nvCxnSpPr>
        <p:spPr>
          <a:xfrm rot="5400000" flipH="1" flipV="1">
            <a:off x="4321422" y="1832223"/>
            <a:ext cx="871823" cy="2524933"/>
          </a:xfrm>
          <a:prstGeom prst="curvedConnector2">
            <a:avLst/>
          </a:prstGeom>
          <a:ln w="57150" cmpd="sng">
            <a:solidFill>
              <a:srgbClr val="FFFF00">
                <a:alpha val="65000"/>
              </a:srgbClr>
            </a:solidFill>
            <a:tailEnd type="arrow"/>
          </a:ln>
        </p:spPr>
        <p:style>
          <a:lnRef idx="2">
            <a:schemeClr val="accent1"/>
          </a:lnRef>
          <a:fillRef idx="0">
            <a:schemeClr val="accent1"/>
          </a:fillRef>
          <a:effectRef idx="1">
            <a:schemeClr val="accent1"/>
          </a:effectRef>
          <a:fontRef idx="minor">
            <a:schemeClr val="tx1"/>
          </a:fontRef>
        </p:style>
      </p:cxnSp>
      <p:sp>
        <p:nvSpPr>
          <p:cNvPr id="15" name="Forme libre 14"/>
          <p:cNvSpPr/>
          <p:nvPr/>
        </p:nvSpPr>
        <p:spPr>
          <a:xfrm>
            <a:off x="3187700" y="4546600"/>
            <a:ext cx="927100" cy="787400"/>
          </a:xfrm>
          <a:custGeom>
            <a:avLst/>
            <a:gdLst>
              <a:gd name="connsiteX0" fmla="*/ 190500 w 927100"/>
              <a:gd name="connsiteY0" fmla="*/ 76200 h 787400"/>
              <a:gd name="connsiteX1" fmla="*/ 0 w 927100"/>
              <a:gd name="connsiteY1" fmla="*/ 673100 h 787400"/>
              <a:gd name="connsiteX2" fmla="*/ 393700 w 927100"/>
              <a:gd name="connsiteY2" fmla="*/ 787400 h 787400"/>
              <a:gd name="connsiteX3" fmla="*/ 927100 w 927100"/>
              <a:gd name="connsiteY3" fmla="*/ 723900 h 787400"/>
              <a:gd name="connsiteX4" fmla="*/ 914400 w 927100"/>
              <a:gd name="connsiteY4" fmla="*/ 508000 h 787400"/>
              <a:gd name="connsiteX5" fmla="*/ 812800 w 927100"/>
              <a:gd name="connsiteY5" fmla="*/ 419100 h 787400"/>
              <a:gd name="connsiteX6" fmla="*/ 800100 w 927100"/>
              <a:gd name="connsiteY6" fmla="*/ 241300 h 787400"/>
              <a:gd name="connsiteX7" fmla="*/ 698500 w 927100"/>
              <a:gd name="connsiteY7" fmla="*/ 0 h 787400"/>
              <a:gd name="connsiteX8" fmla="*/ 355600 w 927100"/>
              <a:gd name="connsiteY8" fmla="*/ 76200 h 787400"/>
              <a:gd name="connsiteX9" fmla="*/ 355600 w 927100"/>
              <a:gd name="connsiteY9" fmla="*/ 76200 h 787400"/>
              <a:gd name="connsiteX0" fmla="*/ 190500 w 927100"/>
              <a:gd name="connsiteY0" fmla="*/ 76200 h 787400"/>
              <a:gd name="connsiteX1" fmla="*/ 0 w 927100"/>
              <a:gd name="connsiteY1" fmla="*/ 673100 h 787400"/>
              <a:gd name="connsiteX2" fmla="*/ 393700 w 927100"/>
              <a:gd name="connsiteY2" fmla="*/ 787400 h 787400"/>
              <a:gd name="connsiteX3" fmla="*/ 927100 w 927100"/>
              <a:gd name="connsiteY3" fmla="*/ 723900 h 787400"/>
              <a:gd name="connsiteX4" fmla="*/ 914400 w 927100"/>
              <a:gd name="connsiteY4" fmla="*/ 508000 h 787400"/>
              <a:gd name="connsiteX5" fmla="*/ 812800 w 927100"/>
              <a:gd name="connsiteY5" fmla="*/ 419100 h 787400"/>
              <a:gd name="connsiteX6" fmla="*/ 800100 w 927100"/>
              <a:gd name="connsiteY6" fmla="*/ 241300 h 787400"/>
              <a:gd name="connsiteX7" fmla="*/ 698500 w 927100"/>
              <a:gd name="connsiteY7" fmla="*/ 0 h 787400"/>
              <a:gd name="connsiteX8" fmla="*/ 355600 w 927100"/>
              <a:gd name="connsiteY8" fmla="*/ 76200 h 787400"/>
              <a:gd name="connsiteX9" fmla="*/ 196850 w 927100"/>
              <a:gd name="connsiteY9" fmla="*/ 57150 h 787400"/>
              <a:gd name="connsiteX0" fmla="*/ 190500 w 927100"/>
              <a:gd name="connsiteY0" fmla="*/ 76200 h 787400"/>
              <a:gd name="connsiteX1" fmla="*/ 0 w 927100"/>
              <a:gd name="connsiteY1" fmla="*/ 673100 h 787400"/>
              <a:gd name="connsiteX2" fmla="*/ 393700 w 927100"/>
              <a:gd name="connsiteY2" fmla="*/ 787400 h 787400"/>
              <a:gd name="connsiteX3" fmla="*/ 927100 w 927100"/>
              <a:gd name="connsiteY3" fmla="*/ 723900 h 787400"/>
              <a:gd name="connsiteX4" fmla="*/ 914400 w 927100"/>
              <a:gd name="connsiteY4" fmla="*/ 508000 h 787400"/>
              <a:gd name="connsiteX5" fmla="*/ 812800 w 927100"/>
              <a:gd name="connsiteY5" fmla="*/ 419100 h 787400"/>
              <a:gd name="connsiteX6" fmla="*/ 800100 w 927100"/>
              <a:gd name="connsiteY6" fmla="*/ 241300 h 787400"/>
              <a:gd name="connsiteX7" fmla="*/ 698500 w 927100"/>
              <a:gd name="connsiteY7" fmla="*/ 0 h 787400"/>
              <a:gd name="connsiteX8" fmla="*/ 355600 w 927100"/>
              <a:gd name="connsiteY8" fmla="*/ 76200 h 787400"/>
              <a:gd name="connsiteX9" fmla="*/ 190500 w 927100"/>
              <a:gd name="connsiteY9" fmla="*/ 762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00" h="787400">
                <a:moveTo>
                  <a:pt x="190500" y="76200"/>
                </a:moveTo>
                <a:lnTo>
                  <a:pt x="0" y="673100"/>
                </a:lnTo>
                <a:lnTo>
                  <a:pt x="393700" y="787400"/>
                </a:lnTo>
                <a:lnTo>
                  <a:pt x="927100" y="723900"/>
                </a:lnTo>
                <a:lnTo>
                  <a:pt x="914400" y="508000"/>
                </a:lnTo>
                <a:lnTo>
                  <a:pt x="812800" y="419100"/>
                </a:lnTo>
                <a:lnTo>
                  <a:pt x="800100" y="241300"/>
                </a:lnTo>
                <a:lnTo>
                  <a:pt x="698500" y="0"/>
                </a:lnTo>
                <a:cubicBezTo>
                  <a:pt x="584200" y="25400"/>
                  <a:pt x="440267" y="63500"/>
                  <a:pt x="355600" y="76200"/>
                </a:cubicBezTo>
                <a:cubicBezTo>
                  <a:pt x="270933" y="88900"/>
                  <a:pt x="245533" y="76200"/>
                  <a:pt x="190500" y="76200"/>
                </a:cubicBezTo>
              </a:path>
            </a:pathLst>
          </a:custGeom>
          <a:solidFill>
            <a:srgbClr val="CFD272">
              <a:alpha val="60000"/>
            </a:srgbClr>
          </a:solidFill>
          <a:ln>
            <a:solidFill>
              <a:schemeClr val="tx1">
                <a:alpha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7" name="Connecteur en arc 16"/>
          <p:cNvCxnSpPr>
            <a:endCxn id="15" idx="4"/>
          </p:cNvCxnSpPr>
          <p:nvPr/>
        </p:nvCxnSpPr>
        <p:spPr>
          <a:xfrm rot="5400000">
            <a:off x="3917954" y="3905250"/>
            <a:ext cx="1333497" cy="965203"/>
          </a:xfrm>
          <a:prstGeom prst="curvedConnector2">
            <a:avLst/>
          </a:prstGeom>
          <a:ln w="57150" cmpd="sng">
            <a:solidFill>
              <a:srgbClr val="FFFF00">
                <a:alpha val="6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a:stCxn id="15" idx="8"/>
            <a:endCxn id="6" idx="2"/>
          </p:cNvCxnSpPr>
          <p:nvPr/>
        </p:nvCxnSpPr>
        <p:spPr>
          <a:xfrm flipH="1" flipV="1">
            <a:off x="3377733" y="4051300"/>
            <a:ext cx="165567" cy="571500"/>
          </a:xfrm>
          <a:prstGeom prst="straightConnector1">
            <a:avLst/>
          </a:prstGeom>
          <a:ln w="57150" cmpd="sng">
            <a:solidFill>
              <a:srgbClr val="FFFF00">
                <a:alpha val="65000"/>
              </a:srgbClr>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419100" y="3161272"/>
            <a:ext cx="1600200" cy="1200329"/>
          </a:xfrm>
          <a:prstGeom prst="rect">
            <a:avLst/>
          </a:prstGeom>
          <a:solidFill>
            <a:schemeClr val="bg1">
              <a:alpha val="50000"/>
            </a:schemeClr>
          </a:solidFill>
          <a:ln>
            <a:solidFill>
              <a:schemeClr val="tx1">
                <a:alpha val="62000"/>
              </a:schemeClr>
            </a:solidFill>
          </a:ln>
        </p:spPr>
        <p:txBody>
          <a:bodyPr wrap="square" rtlCol="0">
            <a:spAutoFit/>
          </a:bodyPr>
          <a:lstStyle/>
          <a:p>
            <a:pPr algn="ctr"/>
            <a:r>
              <a:rPr lang="fr-FR" dirty="0" smtClean="0"/>
              <a:t>Augmentation des précipitation de neiges</a:t>
            </a:r>
            <a:endParaRPr lang="fr-FR" dirty="0"/>
          </a:p>
        </p:txBody>
      </p:sp>
    </p:spTree>
    <p:extLst>
      <p:ext uri="{BB962C8B-B14F-4D97-AF65-F5344CB8AC3E}">
        <p14:creationId xmlns:p14="http://schemas.microsoft.com/office/powerpoint/2010/main" val="172302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Diagnostic urbain : exemple de résultats</a:t>
            </a:r>
            <a:endParaRPr lang="fr-FR" dirty="0"/>
          </a:p>
        </p:txBody>
      </p:sp>
      <p:grpSp>
        <p:nvGrpSpPr>
          <p:cNvPr id="16" name="Grouper 15"/>
          <p:cNvGrpSpPr/>
          <p:nvPr/>
        </p:nvGrpSpPr>
        <p:grpSpPr>
          <a:xfrm>
            <a:off x="444499" y="1600200"/>
            <a:ext cx="2249692" cy="1936810"/>
            <a:chOff x="0" y="1736"/>
            <a:chExt cx="1138658" cy="1626654"/>
          </a:xfrm>
        </p:grpSpPr>
        <p:sp>
          <p:nvSpPr>
            <p:cNvPr id="32" name="Chevron 31"/>
            <p:cNvSpPr/>
            <p:nvPr/>
          </p:nvSpPr>
          <p:spPr>
            <a:xfrm rot="5400000">
              <a:off x="-243998" y="245734"/>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Chevron 4"/>
            <p:cNvSpPr/>
            <p:nvPr/>
          </p:nvSpPr>
          <p:spPr>
            <a:xfrm>
              <a:off x="1" y="717124"/>
              <a:ext cx="1138657"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Diagnostic urbain</a:t>
              </a:r>
              <a:endParaRPr lang="fr-FR" kern="1200" dirty="0">
                <a:solidFill>
                  <a:srgbClr val="FFFFFF"/>
                </a:solidFill>
              </a:endParaRPr>
            </a:p>
          </p:txBody>
        </p:sp>
      </p:grpSp>
      <p:grpSp>
        <p:nvGrpSpPr>
          <p:cNvPr id="18" name="Grouper 17"/>
          <p:cNvGrpSpPr/>
          <p:nvPr/>
        </p:nvGrpSpPr>
        <p:grpSpPr>
          <a:xfrm>
            <a:off x="444499" y="3033037"/>
            <a:ext cx="2249692" cy="1936810"/>
            <a:chOff x="0" y="1434573"/>
            <a:chExt cx="1138658" cy="1626654"/>
          </a:xfrm>
          <a:noFill/>
        </p:grpSpPr>
        <p:sp>
          <p:nvSpPr>
            <p:cNvPr id="28" name="Chevron 27"/>
            <p:cNvSpPr/>
            <p:nvPr/>
          </p:nvSpPr>
          <p:spPr>
            <a:xfrm rot="5400000">
              <a:off x="-243998" y="1678571"/>
              <a:ext cx="1626654" cy="1138657"/>
            </a:xfrm>
            <a:prstGeom prst="chevron">
              <a:avLst/>
            </a:prstGeom>
            <a:grp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8"/>
            <p:cNvSpPr/>
            <p:nvPr/>
          </p:nvSpPr>
          <p:spPr>
            <a:xfrm>
              <a:off x="1" y="2154705"/>
              <a:ext cx="1138657" cy="487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Evaluation</a:t>
              </a:r>
              <a:endParaRPr lang="fr-FR" kern="1200" dirty="0"/>
            </a:p>
          </p:txBody>
        </p:sp>
      </p:grpSp>
      <p:grpSp>
        <p:nvGrpSpPr>
          <p:cNvPr id="20" name="Grouper 19"/>
          <p:cNvGrpSpPr/>
          <p:nvPr/>
        </p:nvGrpSpPr>
        <p:grpSpPr>
          <a:xfrm>
            <a:off x="634999" y="4465873"/>
            <a:ext cx="2249692" cy="1936810"/>
            <a:chOff x="0" y="2867409"/>
            <a:chExt cx="1138658" cy="1626654"/>
          </a:xfrm>
          <a:noFill/>
        </p:grpSpPr>
        <p:sp>
          <p:nvSpPr>
            <p:cNvPr id="24" name="Chevron 23"/>
            <p:cNvSpPr/>
            <p:nvPr/>
          </p:nvSpPr>
          <p:spPr>
            <a:xfrm rot="5400000">
              <a:off x="-243998" y="3111407"/>
              <a:ext cx="1626654" cy="1138657"/>
            </a:xfrm>
            <a:prstGeom prst="chevron">
              <a:avLst/>
            </a:prstGeom>
            <a:grp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Chevron 12"/>
            <p:cNvSpPr/>
            <p:nvPr/>
          </p:nvSpPr>
          <p:spPr>
            <a:xfrm>
              <a:off x="1" y="3587542"/>
              <a:ext cx="1138657" cy="487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Adaptation</a:t>
              </a:r>
              <a:endParaRPr lang="fr-FR" kern="1200" dirty="0"/>
            </a:p>
          </p:txBody>
        </p:sp>
      </p:grpSp>
      <p:sp>
        <p:nvSpPr>
          <p:cNvPr id="36" name="Rectangle à coins arrondis 35"/>
          <p:cNvSpPr/>
          <p:nvPr/>
        </p:nvSpPr>
        <p:spPr>
          <a:xfrm>
            <a:off x="2905004" y="3673085"/>
            <a:ext cx="1677624" cy="587592"/>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solidFill>
                  <a:srgbClr val="000000"/>
                </a:solidFill>
              </a:rPr>
              <a:t>Pluie extrême</a:t>
            </a:r>
            <a:endParaRPr lang="fr-FR" dirty="0">
              <a:solidFill>
                <a:srgbClr val="000000"/>
              </a:solidFill>
            </a:endParaRPr>
          </a:p>
        </p:txBody>
      </p:sp>
      <p:sp>
        <p:nvSpPr>
          <p:cNvPr id="37" name="Rectangle 36"/>
          <p:cNvSpPr/>
          <p:nvPr/>
        </p:nvSpPr>
        <p:spPr>
          <a:xfrm>
            <a:off x="2938178" y="4477909"/>
            <a:ext cx="1611277" cy="50049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Réseau  </a:t>
            </a:r>
            <a:br>
              <a:rPr lang="fr-FR" dirty="0" smtClean="0">
                <a:solidFill>
                  <a:schemeClr val="tx1"/>
                </a:solidFill>
              </a:rPr>
            </a:br>
            <a:r>
              <a:rPr lang="fr-FR" dirty="0" smtClean="0">
                <a:solidFill>
                  <a:schemeClr val="tx1"/>
                </a:solidFill>
              </a:rPr>
              <a:t>eau usée</a:t>
            </a:r>
            <a:endParaRPr lang="fr-FR" dirty="0">
              <a:solidFill>
                <a:schemeClr val="tx1"/>
              </a:solidFill>
            </a:endParaRPr>
          </a:p>
        </p:txBody>
      </p:sp>
      <p:sp>
        <p:nvSpPr>
          <p:cNvPr id="38" name="Rectangle à coins arrondis 37"/>
          <p:cNvSpPr/>
          <p:nvPr/>
        </p:nvSpPr>
        <p:spPr>
          <a:xfrm>
            <a:off x="4887339" y="3675398"/>
            <a:ext cx="1781133" cy="587592"/>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Débordement</a:t>
            </a:r>
          </a:p>
        </p:txBody>
      </p:sp>
      <p:sp>
        <p:nvSpPr>
          <p:cNvPr id="39" name="Rectangle 38"/>
          <p:cNvSpPr/>
          <p:nvPr/>
        </p:nvSpPr>
        <p:spPr>
          <a:xfrm>
            <a:off x="4979554" y="2096665"/>
            <a:ext cx="1611277" cy="3885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Eau potable</a:t>
            </a:r>
            <a:endParaRPr lang="fr-FR" dirty="0">
              <a:solidFill>
                <a:schemeClr val="tx1"/>
              </a:solidFill>
            </a:endParaRPr>
          </a:p>
        </p:txBody>
      </p:sp>
      <p:sp>
        <p:nvSpPr>
          <p:cNvPr id="40" name="Rectangle 39"/>
          <p:cNvSpPr/>
          <p:nvPr/>
        </p:nvSpPr>
        <p:spPr>
          <a:xfrm>
            <a:off x="5046909" y="4480967"/>
            <a:ext cx="1464797" cy="5204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Réseau </a:t>
            </a:r>
            <a:br>
              <a:rPr lang="fr-FR" dirty="0" smtClean="0">
                <a:solidFill>
                  <a:schemeClr val="tx1"/>
                </a:solidFill>
              </a:rPr>
            </a:br>
            <a:r>
              <a:rPr lang="fr-FR" dirty="0" smtClean="0">
                <a:solidFill>
                  <a:schemeClr val="tx1"/>
                </a:solidFill>
              </a:rPr>
              <a:t>eau potable</a:t>
            </a:r>
            <a:endParaRPr lang="fr-FR" dirty="0">
              <a:solidFill>
                <a:schemeClr val="tx1"/>
              </a:solidFill>
            </a:endParaRPr>
          </a:p>
        </p:txBody>
      </p:sp>
      <p:sp>
        <p:nvSpPr>
          <p:cNvPr id="41" name="Rectangle à coins arrondis 40"/>
          <p:cNvSpPr/>
          <p:nvPr/>
        </p:nvSpPr>
        <p:spPr>
          <a:xfrm>
            <a:off x="4893873" y="2756864"/>
            <a:ext cx="1781133" cy="587592"/>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Pollution</a:t>
            </a:r>
          </a:p>
          <a:p>
            <a:pPr algn="ctr"/>
            <a:r>
              <a:rPr lang="fr-FR" dirty="0" smtClean="0">
                <a:solidFill>
                  <a:srgbClr val="000000"/>
                </a:solidFill>
              </a:rPr>
              <a:t>microbiologique</a:t>
            </a:r>
            <a:endParaRPr lang="fr-FR" dirty="0">
              <a:solidFill>
                <a:srgbClr val="000000"/>
              </a:solidFill>
            </a:endParaRPr>
          </a:p>
        </p:txBody>
      </p:sp>
      <p:sp>
        <p:nvSpPr>
          <p:cNvPr id="42" name="Rectangle 41"/>
          <p:cNvSpPr/>
          <p:nvPr/>
        </p:nvSpPr>
        <p:spPr>
          <a:xfrm>
            <a:off x="7098274" y="3649252"/>
            <a:ext cx="1611277" cy="3885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Population</a:t>
            </a:r>
            <a:endParaRPr lang="fr-FR" dirty="0">
              <a:solidFill>
                <a:schemeClr val="tx1"/>
              </a:solidFill>
            </a:endParaRPr>
          </a:p>
        </p:txBody>
      </p:sp>
      <p:cxnSp>
        <p:nvCxnSpPr>
          <p:cNvPr id="43" name="Connecteur en angle 42"/>
          <p:cNvCxnSpPr>
            <a:stCxn id="36" idx="0"/>
            <a:endCxn id="47" idx="2"/>
          </p:cNvCxnSpPr>
          <p:nvPr/>
        </p:nvCxnSpPr>
        <p:spPr>
          <a:xfrm rot="5400000" flipH="1" flipV="1">
            <a:off x="3585077" y="3514346"/>
            <a:ext cx="330179" cy="0"/>
          </a:xfrm>
          <a:prstGeom prst="bentConnector3">
            <a:avLst>
              <a:gd name="adj1" fmla="val 50000"/>
            </a:avLst>
          </a:prstGeom>
          <a:ln>
            <a:tailEnd type="arrow"/>
          </a:ln>
          <a:effectLst/>
        </p:spPr>
        <p:style>
          <a:lnRef idx="2">
            <a:schemeClr val="dk1"/>
          </a:lnRef>
          <a:fillRef idx="0">
            <a:schemeClr val="dk1"/>
          </a:fillRef>
          <a:effectRef idx="1">
            <a:schemeClr val="dk1"/>
          </a:effectRef>
          <a:fontRef idx="minor">
            <a:schemeClr val="tx1"/>
          </a:fontRef>
        </p:style>
      </p:cxnSp>
      <p:cxnSp>
        <p:nvCxnSpPr>
          <p:cNvPr id="44" name="Connecteur en angle 43"/>
          <p:cNvCxnSpPr>
            <a:stCxn id="36" idx="2"/>
            <a:endCxn id="37" idx="0"/>
          </p:cNvCxnSpPr>
          <p:nvPr/>
        </p:nvCxnSpPr>
        <p:spPr>
          <a:xfrm rot="16200000" flipH="1">
            <a:off x="3635200" y="4369292"/>
            <a:ext cx="217232" cy="1"/>
          </a:xfrm>
          <a:prstGeom prst="bentConnector3">
            <a:avLst>
              <a:gd name="adj1" fmla="val 50000"/>
            </a:avLst>
          </a:prstGeom>
          <a:ln>
            <a:headEnd type="oval"/>
            <a:tailEnd type="oval"/>
          </a:ln>
          <a:effectLst/>
        </p:spPr>
        <p:style>
          <a:lnRef idx="2">
            <a:schemeClr val="dk1"/>
          </a:lnRef>
          <a:fillRef idx="0">
            <a:schemeClr val="dk1"/>
          </a:fillRef>
          <a:effectRef idx="1">
            <a:schemeClr val="dk1"/>
          </a:effectRef>
          <a:fontRef idx="minor">
            <a:schemeClr val="tx1"/>
          </a:fontRef>
        </p:style>
      </p:cxnSp>
      <p:cxnSp>
        <p:nvCxnSpPr>
          <p:cNvPr id="45" name="Connecteur en angle 44"/>
          <p:cNvCxnSpPr>
            <a:stCxn id="36" idx="3"/>
            <a:endCxn id="38" idx="1"/>
          </p:cNvCxnSpPr>
          <p:nvPr/>
        </p:nvCxnSpPr>
        <p:spPr>
          <a:xfrm>
            <a:off x="4582628" y="3966881"/>
            <a:ext cx="304711" cy="2313"/>
          </a:xfrm>
          <a:prstGeom prst="bentConnector3">
            <a:avLst>
              <a:gd name="adj1" fmla="val 50000"/>
            </a:avLst>
          </a:prstGeom>
          <a:ln>
            <a:tailEnd type="arrow"/>
          </a:ln>
          <a:effectLst/>
        </p:spPr>
        <p:style>
          <a:lnRef idx="2">
            <a:schemeClr val="dk1"/>
          </a:lnRef>
          <a:fillRef idx="0">
            <a:schemeClr val="dk1"/>
          </a:fillRef>
          <a:effectRef idx="1">
            <a:schemeClr val="dk1"/>
          </a:effectRef>
          <a:fontRef idx="minor">
            <a:schemeClr val="tx1"/>
          </a:fontRef>
        </p:style>
      </p:cxnSp>
      <p:sp>
        <p:nvSpPr>
          <p:cNvPr id="46" name="Rectangle 45"/>
          <p:cNvSpPr/>
          <p:nvPr/>
        </p:nvSpPr>
        <p:spPr>
          <a:xfrm>
            <a:off x="2938178" y="2052469"/>
            <a:ext cx="1611277" cy="3885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Source d’eau</a:t>
            </a:r>
            <a:endParaRPr lang="fr-FR" dirty="0">
              <a:solidFill>
                <a:schemeClr val="tx1"/>
              </a:solidFill>
            </a:endParaRPr>
          </a:p>
        </p:txBody>
      </p:sp>
      <p:sp>
        <p:nvSpPr>
          <p:cNvPr id="47" name="Rectangle à coins arrondis 46"/>
          <p:cNvSpPr/>
          <p:nvPr/>
        </p:nvSpPr>
        <p:spPr>
          <a:xfrm>
            <a:off x="2905004" y="2755314"/>
            <a:ext cx="1677624" cy="587592"/>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Ruissellement</a:t>
            </a:r>
            <a:endParaRPr lang="fr-FR" dirty="0">
              <a:solidFill>
                <a:srgbClr val="000000"/>
              </a:solidFill>
            </a:endParaRPr>
          </a:p>
        </p:txBody>
      </p:sp>
      <p:cxnSp>
        <p:nvCxnSpPr>
          <p:cNvPr id="48" name="Connecteur en angle 47"/>
          <p:cNvCxnSpPr>
            <a:stCxn id="47" idx="0"/>
            <a:endCxn id="46" idx="2"/>
          </p:cNvCxnSpPr>
          <p:nvPr/>
        </p:nvCxnSpPr>
        <p:spPr>
          <a:xfrm rot="5400000" flipH="1" flipV="1">
            <a:off x="3586678" y="2598176"/>
            <a:ext cx="314276" cy="1"/>
          </a:xfrm>
          <a:prstGeom prst="bentConnector3">
            <a:avLst>
              <a:gd name="adj1" fmla="val 50000"/>
            </a:avLst>
          </a:prstGeom>
          <a:ln>
            <a:headEnd type="oval"/>
            <a:tailEnd type="oval"/>
          </a:ln>
          <a:effectLst/>
        </p:spPr>
        <p:style>
          <a:lnRef idx="2">
            <a:schemeClr val="dk1"/>
          </a:lnRef>
          <a:fillRef idx="0">
            <a:schemeClr val="dk1"/>
          </a:fillRef>
          <a:effectRef idx="1">
            <a:schemeClr val="dk1"/>
          </a:effectRef>
          <a:fontRef idx="minor">
            <a:schemeClr val="tx1"/>
          </a:fontRef>
        </p:style>
      </p:cxnSp>
      <p:cxnSp>
        <p:nvCxnSpPr>
          <p:cNvPr id="49" name="Connecteur en angle 48"/>
          <p:cNvCxnSpPr>
            <a:stCxn id="38" idx="0"/>
            <a:endCxn id="41" idx="2"/>
          </p:cNvCxnSpPr>
          <p:nvPr/>
        </p:nvCxnSpPr>
        <p:spPr>
          <a:xfrm rot="5400000" flipH="1" flipV="1">
            <a:off x="5618969" y="3509927"/>
            <a:ext cx="330942" cy="0"/>
          </a:xfrm>
          <a:prstGeom prst="bentConnector3">
            <a:avLst>
              <a:gd name="adj1" fmla="val 50000"/>
            </a:avLst>
          </a:prstGeom>
          <a:ln>
            <a:tailEnd type="arrow"/>
          </a:ln>
          <a:effectLst/>
        </p:spPr>
        <p:style>
          <a:lnRef idx="2">
            <a:schemeClr val="dk1"/>
          </a:lnRef>
          <a:fillRef idx="0">
            <a:schemeClr val="dk1"/>
          </a:fillRef>
          <a:effectRef idx="1">
            <a:schemeClr val="dk1"/>
          </a:effectRef>
          <a:fontRef idx="minor">
            <a:schemeClr val="tx1"/>
          </a:fontRef>
        </p:style>
      </p:cxnSp>
      <p:cxnSp>
        <p:nvCxnSpPr>
          <p:cNvPr id="50" name="Connecteur en angle 49"/>
          <p:cNvCxnSpPr>
            <a:stCxn id="47" idx="3"/>
            <a:endCxn id="41" idx="1"/>
          </p:cNvCxnSpPr>
          <p:nvPr/>
        </p:nvCxnSpPr>
        <p:spPr>
          <a:xfrm>
            <a:off x="4582628" y="3049110"/>
            <a:ext cx="311245" cy="1550"/>
          </a:xfrm>
          <a:prstGeom prst="bentConnector3">
            <a:avLst>
              <a:gd name="adj1" fmla="val 50000"/>
            </a:avLst>
          </a:prstGeom>
          <a:ln>
            <a:tailEnd type="arrow"/>
          </a:ln>
          <a:effectLst/>
        </p:spPr>
        <p:style>
          <a:lnRef idx="2">
            <a:schemeClr val="dk1"/>
          </a:lnRef>
          <a:fillRef idx="0">
            <a:schemeClr val="dk1"/>
          </a:fillRef>
          <a:effectRef idx="1">
            <a:schemeClr val="dk1"/>
          </a:effectRef>
          <a:fontRef idx="minor">
            <a:schemeClr val="tx1"/>
          </a:fontRef>
        </p:style>
      </p:cxnSp>
      <p:cxnSp>
        <p:nvCxnSpPr>
          <p:cNvPr id="51" name="Connecteur en angle 50"/>
          <p:cNvCxnSpPr>
            <a:stCxn id="40" idx="0"/>
            <a:endCxn id="38" idx="2"/>
          </p:cNvCxnSpPr>
          <p:nvPr/>
        </p:nvCxnSpPr>
        <p:spPr>
          <a:xfrm rot="16200000" flipV="1">
            <a:off x="5669619" y="4371278"/>
            <a:ext cx="217977" cy="1402"/>
          </a:xfrm>
          <a:prstGeom prst="bentConnector3">
            <a:avLst>
              <a:gd name="adj1" fmla="val 50000"/>
            </a:avLst>
          </a:prstGeom>
          <a:ln>
            <a:headEnd type="oval"/>
            <a:tailEnd type="oval"/>
          </a:ln>
          <a:effectLst/>
        </p:spPr>
        <p:style>
          <a:lnRef idx="2">
            <a:schemeClr val="dk1"/>
          </a:lnRef>
          <a:fillRef idx="0">
            <a:schemeClr val="dk1"/>
          </a:fillRef>
          <a:effectRef idx="1">
            <a:schemeClr val="dk1"/>
          </a:effectRef>
          <a:fontRef idx="minor">
            <a:schemeClr val="tx1"/>
          </a:fontRef>
        </p:style>
      </p:cxnSp>
      <p:cxnSp>
        <p:nvCxnSpPr>
          <p:cNvPr id="52" name="Connecteur en angle 51"/>
          <p:cNvCxnSpPr/>
          <p:nvPr/>
        </p:nvCxnSpPr>
        <p:spPr>
          <a:xfrm>
            <a:off x="3268021" y="5673108"/>
            <a:ext cx="360000" cy="0"/>
          </a:xfrm>
          <a:prstGeom prst="bentConnector3">
            <a:avLst>
              <a:gd name="adj1" fmla="val 50000"/>
            </a:avLst>
          </a:prstGeom>
          <a:ln>
            <a:headEnd type="oval"/>
            <a:tailEnd type="oval"/>
          </a:ln>
          <a:effectLst/>
        </p:spPr>
        <p:style>
          <a:lnRef idx="2">
            <a:schemeClr val="dk1"/>
          </a:lnRef>
          <a:fillRef idx="0">
            <a:schemeClr val="dk1"/>
          </a:fillRef>
          <a:effectRef idx="1">
            <a:schemeClr val="dk1"/>
          </a:effectRef>
          <a:fontRef idx="minor">
            <a:schemeClr val="tx1"/>
          </a:fontRef>
        </p:style>
      </p:cxnSp>
      <p:cxnSp>
        <p:nvCxnSpPr>
          <p:cNvPr id="53" name="Connecteur en angle 52"/>
          <p:cNvCxnSpPr/>
          <p:nvPr/>
        </p:nvCxnSpPr>
        <p:spPr>
          <a:xfrm flipV="1">
            <a:off x="3268021" y="6008787"/>
            <a:ext cx="360000" cy="1"/>
          </a:xfrm>
          <a:prstGeom prst="bentConnector3">
            <a:avLst/>
          </a:prstGeom>
          <a:ln>
            <a:tailEnd type="arrow"/>
          </a:ln>
          <a:effectLst/>
        </p:spPr>
        <p:style>
          <a:lnRef idx="2">
            <a:schemeClr val="dk1"/>
          </a:lnRef>
          <a:fillRef idx="0">
            <a:schemeClr val="dk1"/>
          </a:fillRef>
          <a:effectRef idx="1">
            <a:schemeClr val="dk1"/>
          </a:effectRef>
          <a:fontRef idx="minor">
            <a:schemeClr val="tx1"/>
          </a:fontRef>
        </p:style>
      </p:cxnSp>
      <p:cxnSp>
        <p:nvCxnSpPr>
          <p:cNvPr id="54" name="Connecteur en angle 53"/>
          <p:cNvCxnSpPr>
            <a:stCxn id="41" idx="0"/>
            <a:endCxn id="39" idx="2"/>
          </p:cNvCxnSpPr>
          <p:nvPr/>
        </p:nvCxnSpPr>
        <p:spPr>
          <a:xfrm rot="5400000" flipH="1" flipV="1">
            <a:off x="5649001" y="2620673"/>
            <a:ext cx="271630" cy="753"/>
          </a:xfrm>
          <a:prstGeom prst="bentConnector3">
            <a:avLst>
              <a:gd name="adj1" fmla="val 50000"/>
            </a:avLst>
          </a:prstGeom>
          <a:ln>
            <a:headEnd type="oval"/>
            <a:tailEnd type="oval"/>
          </a:ln>
          <a:effectLst/>
        </p:spPr>
        <p:style>
          <a:lnRef idx="2">
            <a:schemeClr val="dk1"/>
          </a:lnRef>
          <a:fillRef idx="0">
            <a:schemeClr val="dk1"/>
          </a:fillRef>
          <a:effectRef idx="1">
            <a:schemeClr val="dk1"/>
          </a:effectRef>
          <a:fontRef idx="minor">
            <a:schemeClr val="tx1"/>
          </a:fontRef>
        </p:style>
      </p:cxnSp>
      <p:sp>
        <p:nvSpPr>
          <p:cNvPr id="55" name="Rectangle à coins arrondis 54"/>
          <p:cNvSpPr/>
          <p:nvPr/>
        </p:nvSpPr>
        <p:spPr>
          <a:xfrm>
            <a:off x="7012972" y="2756865"/>
            <a:ext cx="1781133" cy="587592"/>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Contamination</a:t>
            </a:r>
            <a:endParaRPr lang="fr-FR" dirty="0">
              <a:solidFill>
                <a:srgbClr val="000000"/>
              </a:solidFill>
            </a:endParaRPr>
          </a:p>
        </p:txBody>
      </p:sp>
      <p:cxnSp>
        <p:nvCxnSpPr>
          <p:cNvPr id="56" name="Connecteur en angle 55"/>
          <p:cNvCxnSpPr>
            <a:stCxn id="55" idx="2"/>
            <a:endCxn id="42" idx="0"/>
          </p:cNvCxnSpPr>
          <p:nvPr/>
        </p:nvCxnSpPr>
        <p:spPr>
          <a:xfrm rot="16200000" flipH="1">
            <a:off x="7751329" y="3496667"/>
            <a:ext cx="304795" cy="374"/>
          </a:xfrm>
          <a:prstGeom prst="bentConnector3">
            <a:avLst>
              <a:gd name="adj1" fmla="val 50000"/>
            </a:avLst>
          </a:prstGeom>
          <a:ln>
            <a:headEnd type="oval"/>
            <a:tailEnd type="oval"/>
          </a:ln>
          <a:effectLst/>
        </p:spPr>
        <p:style>
          <a:lnRef idx="2">
            <a:schemeClr val="dk1"/>
          </a:lnRef>
          <a:fillRef idx="0">
            <a:schemeClr val="dk1"/>
          </a:fillRef>
          <a:effectRef idx="1">
            <a:schemeClr val="dk1"/>
          </a:effectRef>
          <a:fontRef idx="minor">
            <a:schemeClr val="tx1"/>
          </a:fontRef>
        </p:style>
      </p:cxnSp>
      <p:cxnSp>
        <p:nvCxnSpPr>
          <p:cNvPr id="57" name="Connecteur en angle 56"/>
          <p:cNvCxnSpPr>
            <a:stCxn id="41" idx="3"/>
            <a:endCxn id="55" idx="1"/>
          </p:cNvCxnSpPr>
          <p:nvPr/>
        </p:nvCxnSpPr>
        <p:spPr>
          <a:xfrm>
            <a:off x="6675006" y="3050660"/>
            <a:ext cx="337966" cy="1"/>
          </a:xfrm>
          <a:prstGeom prst="bentConnector3">
            <a:avLst>
              <a:gd name="adj1" fmla="val 50000"/>
            </a:avLst>
          </a:prstGeom>
          <a:ln>
            <a:tailEnd type="arrow"/>
          </a:ln>
          <a:effectLst/>
        </p:spPr>
        <p:style>
          <a:lnRef idx="2">
            <a:schemeClr val="dk1"/>
          </a:lnRef>
          <a:fillRef idx="0">
            <a:schemeClr val="dk1"/>
          </a:fillRef>
          <a:effectRef idx="1">
            <a:schemeClr val="dk1"/>
          </a:effectRef>
          <a:fontRef idx="minor">
            <a:schemeClr val="tx1"/>
          </a:fontRef>
        </p:style>
      </p:cxnSp>
      <p:sp>
        <p:nvSpPr>
          <p:cNvPr id="58" name="Rectangle à coins arrondis 57"/>
          <p:cNvSpPr/>
          <p:nvPr/>
        </p:nvSpPr>
        <p:spPr>
          <a:xfrm>
            <a:off x="6266023" y="5510287"/>
            <a:ext cx="360000" cy="180000"/>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000000"/>
              </a:solidFill>
            </a:endParaRPr>
          </a:p>
        </p:txBody>
      </p:sp>
      <p:sp>
        <p:nvSpPr>
          <p:cNvPr id="59" name="Rectangle 58"/>
          <p:cNvSpPr/>
          <p:nvPr/>
        </p:nvSpPr>
        <p:spPr>
          <a:xfrm>
            <a:off x="6266942" y="5801292"/>
            <a:ext cx="360000" cy="180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60" name="ZoneTexte 59"/>
          <p:cNvSpPr txBox="1"/>
          <p:nvPr/>
        </p:nvSpPr>
        <p:spPr>
          <a:xfrm>
            <a:off x="3854004" y="5415377"/>
            <a:ext cx="1162661" cy="369332"/>
          </a:xfrm>
          <a:prstGeom prst="rect">
            <a:avLst/>
          </a:prstGeom>
          <a:noFill/>
        </p:spPr>
        <p:txBody>
          <a:bodyPr wrap="none" rtlCol="0">
            <a:spAutoFit/>
          </a:bodyPr>
          <a:lstStyle/>
          <a:p>
            <a:r>
              <a:rPr lang="fr-FR" dirty="0" smtClean="0"/>
              <a:t>… affecte..</a:t>
            </a:r>
            <a:endParaRPr lang="fr-FR" dirty="0"/>
          </a:p>
        </p:txBody>
      </p:sp>
      <p:sp>
        <p:nvSpPr>
          <p:cNvPr id="61" name="ZoneTexte 60"/>
          <p:cNvSpPr txBox="1"/>
          <p:nvPr/>
        </p:nvSpPr>
        <p:spPr>
          <a:xfrm>
            <a:off x="3854004" y="5750183"/>
            <a:ext cx="1210563" cy="369332"/>
          </a:xfrm>
          <a:prstGeom prst="rect">
            <a:avLst/>
          </a:prstGeom>
          <a:noFill/>
        </p:spPr>
        <p:txBody>
          <a:bodyPr wrap="none" rtlCol="0">
            <a:spAutoFit/>
          </a:bodyPr>
          <a:lstStyle/>
          <a:p>
            <a:r>
              <a:rPr lang="fr-FR" dirty="0" smtClean="0"/>
              <a:t>… génère…</a:t>
            </a:r>
            <a:endParaRPr lang="fr-FR" dirty="0"/>
          </a:p>
        </p:txBody>
      </p:sp>
      <p:sp>
        <p:nvSpPr>
          <p:cNvPr id="62" name="ZoneTexte 61"/>
          <p:cNvSpPr txBox="1"/>
          <p:nvPr/>
        </p:nvSpPr>
        <p:spPr>
          <a:xfrm>
            <a:off x="6852006" y="5364401"/>
            <a:ext cx="1366555" cy="369332"/>
          </a:xfrm>
          <a:prstGeom prst="rect">
            <a:avLst/>
          </a:prstGeom>
          <a:noFill/>
        </p:spPr>
        <p:txBody>
          <a:bodyPr wrap="none" rtlCol="0">
            <a:spAutoFit/>
          </a:bodyPr>
          <a:lstStyle/>
          <a:p>
            <a:r>
              <a:rPr lang="fr-FR" dirty="0" smtClean="0"/>
              <a:t>: évènement</a:t>
            </a:r>
            <a:endParaRPr lang="fr-FR" dirty="0"/>
          </a:p>
        </p:txBody>
      </p:sp>
      <p:sp>
        <p:nvSpPr>
          <p:cNvPr id="63" name="ZoneTexte 62"/>
          <p:cNvSpPr txBox="1"/>
          <p:nvPr/>
        </p:nvSpPr>
        <p:spPr>
          <a:xfrm>
            <a:off x="6852006" y="5652992"/>
            <a:ext cx="855523" cy="369332"/>
          </a:xfrm>
          <a:prstGeom prst="rect">
            <a:avLst/>
          </a:prstGeom>
          <a:noFill/>
        </p:spPr>
        <p:txBody>
          <a:bodyPr wrap="none" rtlCol="0">
            <a:spAutoFit/>
          </a:bodyPr>
          <a:lstStyle/>
          <a:p>
            <a:r>
              <a:rPr lang="fr-FR" dirty="0" smtClean="0"/>
              <a:t>: entité</a:t>
            </a:r>
            <a:endParaRPr lang="fr-FR" dirty="0"/>
          </a:p>
        </p:txBody>
      </p:sp>
      <p:sp>
        <p:nvSpPr>
          <p:cNvPr id="64" name="Rectangle 63"/>
          <p:cNvSpPr/>
          <p:nvPr/>
        </p:nvSpPr>
        <p:spPr>
          <a:xfrm>
            <a:off x="2842640" y="5364400"/>
            <a:ext cx="5897076" cy="74429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65" name="Rectangle 64"/>
          <p:cNvSpPr/>
          <p:nvPr/>
        </p:nvSpPr>
        <p:spPr>
          <a:xfrm>
            <a:off x="2790704" y="1594084"/>
            <a:ext cx="3972967" cy="3606733"/>
          </a:xfrm>
          <a:prstGeom prst="rect">
            <a:avLst/>
          </a:prstGeom>
          <a:noFill/>
          <a:ln w="12700" cmpd="sng">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t" anchorCtr="0"/>
          <a:lstStyle/>
          <a:p>
            <a:pPr algn="r"/>
            <a:r>
              <a:rPr lang="fr-FR" dirty="0" smtClean="0">
                <a:solidFill>
                  <a:schemeClr val="tx1"/>
                </a:solidFill>
              </a:rPr>
              <a:t>Danger</a:t>
            </a:r>
            <a:endParaRPr lang="fr-FR" dirty="0">
              <a:solidFill>
                <a:schemeClr val="tx1"/>
              </a:solidFill>
            </a:endParaRPr>
          </a:p>
        </p:txBody>
      </p:sp>
      <p:sp>
        <p:nvSpPr>
          <p:cNvPr id="66" name="Rectangle 65"/>
          <p:cNvSpPr/>
          <p:nvPr/>
        </p:nvSpPr>
        <p:spPr>
          <a:xfrm>
            <a:off x="6916073" y="1594084"/>
            <a:ext cx="1928832" cy="2766511"/>
          </a:xfrm>
          <a:prstGeom prst="rect">
            <a:avLst/>
          </a:prstGeom>
          <a:noFill/>
          <a:ln w="12700" cmpd="sng">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t" anchorCtr="0"/>
          <a:lstStyle/>
          <a:p>
            <a:pPr algn="r"/>
            <a:r>
              <a:rPr lang="fr-FR" dirty="0" smtClean="0">
                <a:solidFill>
                  <a:schemeClr val="tx1"/>
                </a:solidFill>
              </a:rPr>
              <a:t>Vulnérabilité</a:t>
            </a:r>
            <a:endParaRPr lang="fr-FR" dirty="0">
              <a:solidFill>
                <a:schemeClr val="tx1"/>
              </a:solidFill>
            </a:endParaRPr>
          </a:p>
        </p:txBody>
      </p:sp>
    </p:spTree>
    <p:extLst>
      <p:ext uri="{BB962C8B-B14F-4D97-AF65-F5344CB8AC3E}">
        <p14:creationId xmlns:p14="http://schemas.microsoft.com/office/powerpoint/2010/main" val="63988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Plan</a:t>
            </a:r>
            <a:endParaRPr lang="fr-CH" dirty="0"/>
          </a:p>
        </p:txBody>
      </p:sp>
      <p:sp>
        <p:nvSpPr>
          <p:cNvPr id="3" name="Espace réservé du contenu 2"/>
          <p:cNvSpPr>
            <a:spLocks noGrp="1"/>
          </p:cNvSpPr>
          <p:nvPr>
            <p:ph idx="1"/>
          </p:nvPr>
        </p:nvSpPr>
        <p:spPr/>
        <p:txBody>
          <a:bodyPr>
            <a:normAutofit/>
          </a:bodyPr>
          <a:lstStyle/>
          <a:p>
            <a:r>
              <a:rPr lang="fr-CH" dirty="0" smtClean="0"/>
              <a:t>Le problème</a:t>
            </a:r>
          </a:p>
          <a:p>
            <a:r>
              <a:rPr lang="fr-CH" dirty="0" smtClean="0"/>
              <a:t>Une réponse participative</a:t>
            </a:r>
          </a:p>
          <a:p>
            <a:r>
              <a:rPr lang="fr-CH" dirty="0" smtClean="0"/>
              <a:t>Bilan et discussion</a:t>
            </a:r>
          </a:p>
          <a:p>
            <a:r>
              <a:rPr lang="fr-CH" dirty="0" smtClean="0"/>
              <a:t>Recommendations</a:t>
            </a:r>
          </a:p>
          <a:p>
            <a:r>
              <a:rPr lang="fr-CH" dirty="0" smtClean="0"/>
              <a:t>Conclusion</a:t>
            </a:r>
          </a:p>
        </p:txBody>
      </p:sp>
    </p:spTree>
    <p:extLst>
      <p:ext uri="{BB962C8B-B14F-4D97-AF65-F5344CB8AC3E}">
        <p14:creationId xmlns:p14="http://schemas.microsoft.com/office/powerpoint/2010/main" val="3815303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smtClean="0"/>
              <a:t>Diagnostic urbain : résultat</a:t>
            </a:r>
            <a:endParaRPr lang="fr-CH"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9262336"/>
              </p:ext>
            </p:extLst>
          </p:nvPr>
        </p:nvGraphicFramePr>
        <p:xfrm>
          <a:off x="571500" y="1727200"/>
          <a:ext cx="8115300" cy="4490719"/>
        </p:xfrm>
        <a:graphic>
          <a:graphicData uri="http://schemas.openxmlformats.org/drawingml/2006/table">
            <a:tbl>
              <a:tblPr firstRow="1" firstCol="1" bandRow="1">
                <a:tableStyleId>{5C22544A-7EE6-4342-B048-85BDC9FD1C3A}</a:tableStyleId>
              </a:tblPr>
              <a:tblGrid>
                <a:gridCol w="1623060"/>
                <a:gridCol w="1623060"/>
                <a:gridCol w="1579880"/>
                <a:gridCol w="1666240"/>
                <a:gridCol w="1623060"/>
              </a:tblGrid>
              <a:tr h="370840">
                <a:tc>
                  <a:txBody>
                    <a:bodyPr/>
                    <a:lstStyle/>
                    <a:p>
                      <a:endParaRPr lang="fr-CH"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lt1"/>
                          </a:solidFill>
                          <a:effectLst/>
                          <a:latin typeface="+mn-lt"/>
                          <a:ea typeface="+mn-ea"/>
                          <a:cs typeface="+mn-cs"/>
                        </a:rPr>
                        <a:t> Transport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kern="1200" dirty="0" err="1" smtClean="0">
                          <a:solidFill>
                            <a:schemeClr val="lt1"/>
                          </a:solidFill>
                          <a:effectLst/>
                          <a:latin typeface="+mn-lt"/>
                          <a:ea typeface="+mn-ea"/>
                          <a:cs typeface="+mn-cs"/>
                        </a:rPr>
                        <a:t>Ilôt</a:t>
                      </a:r>
                      <a:r>
                        <a:rPr lang="fr-FR" sz="1800" b="1" kern="1200" dirty="0" smtClean="0">
                          <a:solidFill>
                            <a:schemeClr val="lt1"/>
                          </a:solidFill>
                          <a:effectLst/>
                          <a:latin typeface="+mn-lt"/>
                          <a:ea typeface="+mn-ea"/>
                          <a:cs typeface="+mn-cs"/>
                        </a:rPr>
                        <a:t> de chaleur</a:t>
                      </a:r>
                    </a:p>
                  </a:txBody>
                  <a:tcPr/>
                </a:tc>
                <a:tc gridSpan="2">
                  <a:txBody>
                    <a:bodyPr/>
                    <a:lstStyle/>
                    <a:p>
                      <a:pPr algn="ctr"/>
                      <a:r>
                        <a:rPr lang="fr-FR" sz="1800" b="1" kern="1200" dirty="0" smtClean="0">
                          <a:solidFill>
                            <a:schemeClr val="lt1"/>
                          </a:solidFill>
                          <a:effectLst/>
                          <a:latin typeface="+mn-lt"/>
                          <a:ea typeface="+mn-ea"/>
                          <a:cs typeface="+mn-cs"/>
                        </a:rPr>
                        <a:t> Eau potable</a:t>
                      </a:r>
                    </a:p>
                  </a:txBody>
                  <a:tcPr/>
                </a:tc>
                <a:tc hMerge="1">
                  <a:txBody>
                    <a:bodyPr/>
                    <a:lstStyle/>
                    <a:p>
                      <a:endParaRPr lang="fr-CH" sz="1800" dirty="0"/>
                    </a:p>
                  </a:txBody>
                  <a:tcPr/>
                </a:tc>
              </a:tr>
              <a:tr h="370840">
                <a:tc>
                  <a:txBody>
                    <a:bodyPr/>
                    <a:lstStyle/>
                    <a:p>
                      <a:endParaRPr lang="fr-CH"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800" b="1" kern="1200" dirty="0" smtClean="0">
                          <a:solidFill>
                            <a:schemeClr val="lt1"/>
                          </a:solidFill>
                          <a:effectLst/>
                          <a:latin typeface="+mn-lt"/>
                          <a:ea typeface="+mn-ea"/>
                          <a:cs typeface="+mn-cs"/>
                        </a:rPr>
                        <a:t>Dommages aux infrastructures</a:t>
                      </a:r>
                      <a:endParaRPr lang="fr-FR" sz="1800" b="1" kern="1200" dirty="0" smtClean="0">
                        <a:solidFill>
                          <a:schemeClr val="lt1"/>
                        </a:solidFill>
                        <a:effectLst/>
                        <a:latin typeface="+mn-lt"/>
                        <a:ea typeface="+mn-ea"/>
                        <a:cs typeface="+mn-cs"/>
                      </a:endParaRPr>
                    </a:p>
                  </a:txBody>
                  <a:tcP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800" b="1" kern="1200" dirty="0" smtClean="0">
                          <a:solidFill>
                            <a:schemeClr val="lt1"/>
                          </a:solidFill>
                          <a:effectLst/>
                          <a:latin typeface="+mn-lt"/>
                          <a:ea typeface="+mn-ea"/>
                          <a:cs typeface="+mn-cs"/>
                        </a:rPr>
                        <a:t>Diminution</a:t>
                      </a:r>
                      <a:r>
                        <a:rPr lang="fr-CA" sz="1800" b="1" kern="1200" baseline="0" dirty="0" smtClean="0">
                          <a:solidFill>
                            <a:schemeClr val="lt1"/>
                          </a:solidFill>
                          <a:effectLst/>
                          <a:latin typeface="+mn-lt"/>
                          <a:ea typeface="+mn-ea"/>
                          <a:cs typeface="+mn-cs"/>
                        </a:rPr>
                        <a:t> de la santé</a:t>
                      </a:r>
                      <a:endParaRPr lang="fr-FR" sz="1800" b="1" kern="1200" dirty="0" smtClean="0">
                        <a:solidFill>
                          <a:schemeClr val="lt1"/>
                        </a:solidFill>
                        <a:effectLst/>
                        <a:latin typeface="+mn-lt"/>
                        <a:ea typeface="+mn-ea"/>
                        <a:cs typeface="+mn-cs"/>
                      </a:endParaRPr>
                    </a:p>
                  </a:txBody>
                  <a:tcPr>
                    <a:solidFill>
                      <a:schemeClr val="accent1"/>
                    </a:solidFill>
                  </a:tcPr>
                </a:tc>
                <a:tc>
                  <a:txBody>
                    <a:bodyPr/>
                    <a:lstStyle/>
                    <a:p>
                      <a:r>
                        <a:rPr lang="fr-FR" sz="1800" b="1" kern="1200" dirty="0" smtClean="0">
                          <a:solidFill>
                            <a:schemeClr val="lt1"/>
                          </a:solidFill>
                          <a:effectLst/>
                          <a:latin typeface="+mn-lt"/>
                          <a:ea typeface="+mn-ea"/>
                          <a:cs typeface="+mn-cs"/>
                        </a:rPr>
                        <a:t>Diminution de</a:t>
                      </a:r>
                      <a:r>
                        <a:rPr lang="fr-FR" sz="1800" b="1" kern="1200" baseline="0" dirty="0" smtClean="0">
                          <a:solidFill>
                            <a:schemeClr val="lt1"/>
                          </a:solidFill>
                          <a:effectLst/>
                          <a:latin typeface="+mn-lt"/>
                          <a:ea typeface="+mn-ea"/>
                          <a:cs typeface="+mn-cs"/>
                        </a:rPr>
                        <a:t> la qualité de l’eau (</a:t>
                      </a:r>
                      <a:r>
                        <a:rPr lang="fr-FR" sz="1800" b="1" kern="1200" baseline="0" dirty="0" err="1" smtClean="0">
                          <a:solidFill>
                            <a:schemeClr val="lt1"/>
                          </a:solidFill>
                          <a:effectLst/>
                          <a:latin typeface="+mn-lt"/>
                          <a:ea typeface="+mn-ea"/>
                          <a:cs typeface="+mn-cs"/>
                        </a:rPr>
                        <a:t>microb</a:t>
                      </a:r>
                      <a:r>
                        <a:rPr lang="fr-FR" sz="1800" b="1" kern="1200" baseline="0" dirty="0" smtClean="0">
                          <a:solidFill>
                            <a:schemeClr val="lt1"/>
                          </a:solidFill>
                          <a:effectLst/>
                          <a:latin typeface="+mn-lt"/>
                          <a:ea typeface="+mn-ea"/>
                          <a:cs typeface="+mn-cs"/>
                        </a:rPr>
                        <a:t>.)</a:t>
                      </a:r>
                      <a:endParaRPr lang="fr-FR" sz="1800" b="1" kern="1200" dirty="0" smtClean="0">
                        <a:solidFill>
                          <a:schemeClr val="lt1"/>
                        </a:solidFill>
                        <a:effectLst/>
                        <a:latin typeface="+mn-lt"/>
                        <a:ea typeface="+mn-ea"/>
                        <a:cs typeface="+mn-cs"/>
                      </a:endParaRPr>
                    </a:p>
                  </a:txBody>
                  <a:tcPr>
                    <a:solidFill>
                      <a:schemeClr val="accent1"/>
                    </a:solidFill>
                  </a:tcPr>
                </a:tc>
                <a:tc>
                  <a:txBody>
                    <a:bodyPr/>
                    <a:lstStyle/>
                    <a:p>
                      <a:r>
                        <a:rPr lang="fr-FR" sz="1800" b="1" kern="1200" dirty="0" smtClean="0">
                          <a:solidFill>
                            <a:schemeClr val="lt1"/>
                          </a:solidFill>
                          <a:effectLst/>
                          <a:latin typeface="+mn-lt"/>
                          <a:ea typeface="+mn-ea"/>
                          <a:cs typeface="+mn-cs"/>
                        </a:rPr>
                        <a:t>Diminution de</a:t>
                      </a:r>
                      <a:r>
                        <a:rPr lang="fr-FR" sz="1800" b="1" kern="1200" baseline="0" dirty="0" smtClean="0">
                          <a:solidFill>
                            <a:schemeClr val="lt1"/>
                          </a:solidFill>
                          <a:effectLst/>
                          <a:latin typeface="+mn-lt"/>
                          <a:ea typeface="+mn-ea"/>
                          <a:cs typeface="+mn-cs"/>
                        </a:rPr>
                        <a:t> la quantité d’eau</a:t>
                      </a:r>
                      <a:r>
                        <a:rPr lang="fr-FR" sz="1800" b="1" kern="1200" dirty="0" smtClean="0">
                          <a:solidFill>
                            <a:schemeClr val="lt1"/>
                          </a:solidFill>
                          <a:effectLst/>
                          <a:latin typeface="+mn-lt"/>
                          <a:ea typeface="+mn-ea"/>
                          <a:cs typeface="+mn-cs"/>
                        </a:rPr>
                        <a:t> </a:t>
                      </a:r>
                      <a:endParaRPr lang="fr-CH" sz="1800" dirty="0"/>
                    </a:p>
                  </a:txBody>
                  <a:tcPr>
                    <a:solidFill>
                      <a:schemeClr val="accent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lt1"/>
                          </a:solidFill>
                          <a:effectLst/>
                          <a:latin typeface="+mn-lt"/>
                          <a:ea typeface="+mn-ea"/>
                          <a:cs typeface="+mn-cs"/>
                        </a:rPr>
                        <a:t>Sécheresse extrême</a:t>
                      </a:r>
                      <a:endParaRPr lang="fr-CH" sz="1800" b="1" kern="1200" dirty="0" smtClean="0">
                        <a:solidFill>
                          <a:schemeClr val="lt1"/>
                        </a:solidFill>
                        <a:effectLst/>
                        <a:latin typeface="+mn-lt"/>
                        <a:ea typeface="+mn-ea"/>
                        <a:cs typeface="+mn-cs"/>
                      </a:endParaRPr>
                    </a:p>
                  </a:txBody>
                  <a:tcPr/>
                </a:tc>
                <a:tc>
                  <a:txBody>
                    <a:bodyPr/>
                    <a:lstStyle/>
                    <a:p>
                      <a:pPr algn="ctr"/>
                      <a:endParaRPr lang="fr-CH" dirty="0">
                        <a:solidFill>
                          <a:schemeClr val="tx1"/>
                        </a:solidFill>
                      </a:endParaRPr>
                    </a:p>
                  </a:txBody>
                  <a:tcPr>
                    <a:solidFill>
                      <a:schemeClr val="bg1"/>
                    </a:solidFill>
                  </a:tcPr>
                </a:tc>
                <a:tc>
                  <a:txBody>
                    <a:bodyPr/>
                    <a:lstStyle/>
                    <a:p>
                      <a:pPr algn="ctr"/>
                      <a:endParaRPr lang="fr-CH" sz="1800" dirty="0">
                        <a:solidFill>
                          <a:schemeClr val="tx1"/>
                        </a:solidFill>
                      </a:endParaRPr>
                    </a:p>
                  </a:txBody>
                  <a:tcPr>
                    <a:solidFill>
                      <a:schemeClr val="bg1"/>
                    </a:solidFill>
                  </a:tcPr>
                </a:tc>
                <a:tc>
                  <a:txBody>
                    <a:bodyPr/>
                    <a:lstStyle/>
                    <a:p>
                      <a:pPr algn="ctr"/>
                      <a:r>
                        <a:rPr lang="fr-CH" sz="1800" dirty="0" smtClean="0">
                          <a:solidFill>
                            <a:schemeClr val="tx1"/>
                          </a:solidFill>
                        </a:rPr>
                        <a:t>F</a:t>
                      </a:r>
                      <a:endParaRPr lang="fr-CH" sz="1800" dirty="0">
                        <a:solidFill>
                          <a:schemeClr val="tx1"/>
                        </a:solidFill>
                      </a:endParaRPr>
                    </a:p>
                  </a:txBody>
                  <a:tcPr>
                    <a:solidFill>
                      <a:schemeClr val="accent1">
                        <a:lumMod val="60000"/>
                        <a:lumOff val="40000"/>
                      </a:schemeClr>
                    </a:solidFill>
                  </a:tcPr>
                </a:tc>
                <a:tc>
                  <a:txBody>
                    <a:bodyPr/>
                    <a:lstStyle/>
                    <a:p>
                      <a:pPr algn="ctr"/>
                      <a:r>
                        <a:rPr lang="fr-CH" sz="1800" dirty="0" smtClean="0">
                          <a:solidFill>
                            <a:schemeClr val="tx1"/>
                          </a:solidFill>
                        </a:rPr>
                        <a:t>I</a:t>
                      </a:r>
                      <a:endParaRPr lang="fr-CH" sz="1800" dirty="0">
                        <a:solidFill>
                          <a:schemeClr val="tx1"/>
                        </a:solidFill>
                      </a:endParaRPr>
                    </a:p>
                  </a:txBody>
                  <a:tcPr>
                    <a:solidFill>
                      <a:schemeClr val="accent1">
                        <a:lumMod val="60000"/>
                        <a:lumOff val="4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lt1"/>
                          </a:solidFill>
                          <a:effectLst/>
                          <a:latin typeface="+mn-lt"/>
                          <a:ea typeface="+mn-ea"/>
                          <a:cs typeface="+mn-cs"/>
                        </a:rPr>
                        <a:t>Pluie</a:t>
                      </a:r>
                      <a:r>
                        <a:rPr lang="fr-FR" sz="1800" b="1" kern="1200" baseline="0" dirty="0" smtClean="0">
                          <a:solidFill>
                            <a:schemeClr val="lt1"/>
                          </a:solidFill>
                          <a:effectLst/>
                          <a:latin typeface="+mn-lt"/>
                          <a:ea typeface="+mn-ea"/>
                          <a:cs typeface="+mn-cs"/>
                        </a:rPr>
                        <a:t> extrême</a:t>
                      </a:r>
                      <a:endParaRPr lang="fr-FR" sz="1800" b="1" kern="1200" dirty="0" smtClean="0">
                        <a:solidFill>
                          <a:schemeClr val="lt1"/>
                        </a:solidFill>
                        <a:effectLst/>
                        <a:latin typeface="+mn-lt"/>
                        <a:ea typeface="+mn-ea"/>
                        <a:cs typeface="+mn-cs"/>
                      </a:endParaRPr>
                    </a:p>
                  </a:txBody>
                  <a:tcPr/>
                </a:tc>
                <a:tc>
                  <a:txBody>
                    <a:bodyPr/>
                    <a:lstStyle/>
                    <a:p>
                      <a:pPr algn="ctr"/>
                      <a:r>
                        <a:rPr lang="fr-CH" sz="1800" dirty="0" smtClean="0">
                          <a:solidFill>
                            <a:schemeClr val="tx1"/>
                          </a:solidFill>
                        </a:rPr>
                        <a:t>A</a:t>
                      </a:r>
                      <a:endParaRPr lang="fr-CH" sz="1800" dirty="0">
                        <a:solidFill>
                          <a:schemeClr val="tx1"/>
                        </a:solidFill>
                      </a:endParaRPr>
                    </a:p>
                  </a:txBody>
                  <a:tcPr>
                    <a:solidFill>
                      <a:schemeClr val="accent1">
                        <a:lumMod val="60000"/>
                        <a:lumOff val="40000"/>
                      </a:schemeClr>
                    </a:solidFill>
                  </a:tcPr>
                </a:tc>
                <a:tc>
                  <a:txBody>
                    <a:bodyPr/>
                    <a:lstStyle/>
                    <a:p>
                      <a:pPr algn="ctr"/>
                      <a:endParaRPr lang="fr-CH" sz="1800" dirty="0">
                        <a:solidFill>
                          <a:schemeClr val="tx1"/>
                        </a:solidFill>
                      </a:endParaRPr>
                    </a:p>
                  </a:txBody>
                  <a:tcPr>
                    <a:solidFill>
                      <a:schemeClr val="bg1"/>
                    </a:solidFill>
                  </a:tcPr>
                </a:tc>
                <a:tc>
                  <a:txBody>
                    <a:bodyPr/>
                    <a:lstStyle/>
                    <a:p>
                      <a:pPr algn="ctr"/>
                      <a:r>
                        <a:rPr lang="fr-CH" sz="1800" dirty="0" smtClean="0">
                          <a:solidFill>
                            <a:schemeClr val="tx1"/>
                          </a:solidFill>
                        </a:rPr>
                        <a:t>G</a:t>
                      </a:r>
                      <a:endParaRPr lang="fr-CH" sz="1800" dirty="0">
                        <a:solidFill>
                          <a:schemeClr val="tx1"/>
                        </a:solidFill>
                      </a:endParaRPr>
                    </a:p>
                  </a:txBody>
                  <a:tcPr>
                    <a:solidFill>
                      <a:schemeClr val="accent1">
                        <a:lumMod val="60000"/>
                        <a:lumOff val="40000"/>
                      </a:schemeClr>
                    </a:solidFill>
                  </a:tcPr>
                </a:tc>
                <a:tc>
                  <a:txBody>
                    <a:bodyPr/>
                    <a:lstStyle/>
                    <a:p>
                      <a:pPr algn="ctr"/>
                      <a:r>
                        <a:rPr lang="fr-CH" sz="1800" dirty="0" smtClean="0">
                          <a:solidFill>
                            <a:schemeClr val="tx1"/>
                          </a:solidFill>
                        </a:rPr>
                        <a:t>J</a:t>
                      </a:r>
                      <a:endParaRPr lang="fr-CH" sz="1800" dirty="0">
                        <a:solidFill>
                          <a:schemeClr val="tx1"/>
                        </a:solidFill>
                      </a:endParaRPr>
                    </a:p>
                  </a:txBody>
                  <a:tcPr>
                    <a:solidFill>
                      <a:schemeClr val="accent1">
                        <a:lumMod val="60000"/>
                        <a:lumOff val="4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lt1"/>
                          </a:solidFill>
                          <a:effectLst/>
                          <a:latin typeface="+mn-lt"/>
                          <a:ea typeface="+mn-ea"/>
                          <a:cs typeface="+mn-cs"/>
                        </a:rPr>
                        <a:t>Cycles</a:t>
                      </a:r>
                      <a:r>
                        <a:rPr lang="fr-FR" sz="1800" b="1" kern="1200" baseline="0" dirty="0" smtClean="0">
                          <a:solidFill>
                            <a:schemeClr val="lt1"/>
                          </a:solidFill>
                          <a:effectLst/>
                          <a:latin typeface="+mn-lt"/>
                          <a:ea typeface="+mn-ea"/>
                          <a:cs typeface="+mn-cs"/>
                        </a:rPr>
                        <a:t> gel-dégel</a:t>
                      </a:r>
                      <a:endParaRPr lang="fr-FR" sz="1800" b="1" kern="1200" dirty="0" smtClean="0">
                        <a:solidFill>
                          <a:schemeClr val="lt1"/>
                        </a:solidFill>
                        <a:effectLst/>
                        <a:latin typeface="+mn-lt"/>
                        <a:ea typeface="+mn-ea"/>
                        <a:cs typeface="+mn-cs"/>
                      </a:endParaRPr>
                    </a:p>
                  </a:txBody>
                  <a:tcPr/>
                </a:tc>
                <a:tc>
                  <a:txBody>
                    <a:bodyPr/>
                    <a:lstStyle/>
                    <a:p>
                      <a:pPr algn="ctr"/>
                      <a:r>
                        <a:rPr lang="fr-CH" sz="1800" dirty="0" smtClean="0">
                          <a:solidFill>
                            <a:schemeClr val="tx1"/>
                          </a:solidFill>
                        </a:rPr>
                        <a:t>B</a:t>
                      </a:r>
                      <a:endParaRPr lang="fr-CH" sz="1800" dirty="0">
                        <a:solidFill>
                          <a:schemeClr val="tx1"/>
                        </a:solidFill>
                      </a:endParaRPr>
                    </a:p>
                  </a:txBody>
                  <a:tcPr>
                    <a:solidFill>
                      <a:schemeClr val="accent1">
                        <a:lumMod val="60000"/>
                        <a:lumOff val="40000"/>
                      </a:schemeClr>
                    </a:solidFill>
                  </a:tcPr>
                </a:tc>
                <a:tc>
                  <a:txBody>
                    <a:bodyPr/>
                    <a:lstStyle/>
                    <a:p>
                      <a:pPr algn="ctr"/>
                      <a:endParaRPr lang="fr-CH" sz="1800" dirty="0">
                        <a:solidFill>
                          <a:schemeClr val="tx1"/>
                        </a:solidFill>
                      </a:endParaRPr>
                    </a:p>
                  </a:txBody>
                  <a:tcPr>
                    <a:solidFill>
                      <a:schemeClr val="bg1"/>
                    </a:solidFill>
                  </a:tcPr>
                </a:tc>
                <a:tc>
                  <a:txBody>
                    <a:bodyPr/>
                    <a:lstStyle/>
                    <a:p>
                      <a:pPr algn="ctr"/>
                      <a:r>
                        <a:rPr lang="fr-CH" sz="1800" dirty="0" smtClean="0">
                          <a:solidFill>
                            <a:schemeClr val="tx1"/>
                          </a:solidFill>
                        </a:rPr>
                        <a:t>H</a:t>
                      </a:r>
                      <a:endParaRPr lang="fr-CH" sz="1800" dirty="0">
                        <a:solidFill>
                          <a:schemeClr val="tx1"/>
                        </a:solidFill>
                      </a:endParaRPr>
                    </a:p>
                  </a:txBody>
                  <a:tcPr>
                    <a:solidFill>
                      <a:schemeClr val="accent1">
                        <a:lumMod val="60000"/>
                        <a:lumOff val="40000"/>
                      </a:schemeClr>
                    </a:solidFill>
                  </a:tcPr>
                </a:tc>
                <a:tc>
                  <a:txBody>
                    <a:bodyPr/>
                    <a:lstStyle/>
                    <a:p>
                      <a:pPr algn="ctr"/>
                      <a:r>
                        <a:rPr lang="fr-CH" sz="1800" dirty="0" smtClean="0">
                          <a:solidFill>
                            <a:schemeClr val="tx1"/>
                          </a:solidFill>
                        </a:rPr>
                        <a:t>K</a:t>
                      </a:r>
                      <a:endParaRPr lang="fr-CH" sz="1800" dirty="0">
                        <a:solidFill>
                          <a:schemeClr val="tx1"/>
                        </a:solidFill>
                      </a:endParaRPr>
                    </a:p>
                  </a:txBody>
                  <a:tcPr>
                    <a:solidFill>
                      <a:schemeClr val="accent1">
                        <a:lumMod val="60000"/>
                        <a:lumOff val="40000"/>
                      </a:schemeClr>
                    </a:solidFill>
                  </a:tcPr>
                </a:tc>
              </a:tr>
              <a:tr h="370840">
                <a:tc>
                  <a:txBody>
                    <a:bodyPr/>
                    <a:lstStyle/>
                    <a:p>
                      <a:r>
                        <a:rPr lang="fr-FR" sz="1800" b="1" kern="1200" dirty="0" smtClean="0">
                          <a:solidFill>
                            <a:schemeClr val="lt1"/>
                          </a:solidFill>
                          <a:effectLst/>
                          <a:latin typeface="+mn-lt"/>
                          <a:ea typeface="+mn-ea"/>
                          <a:cs typeface="+mn-cs"/>
                        </a:rPr>
                        <a:t>Augmentation</a:t>
                      </a:r>
                      <a:r>
                        <a:rPr lang="fr-FR" sz="1800" b="1" kern="1200" baseline="0" dirty="0" smtClean="0">
                          <a:solidFill>
                            <a:schemeClr val="lt1"/>
                          </a:solidFill>
                          <a:effectLst/>
                          <a:latin typeface="+mn-lt"/>
                          <a:ea typeface="+mn-ea"/>
                          <a:cs typeface="+mn-cs"/>
                        </a:rPr>
                        <a:t> générale des pluies</a:t>
                      </a:r>
                      <a:endParaRPr lang="fr-FR" sz="1800" b="1" kern="1200" dirty="0" smtClean="0">
                        <a:solidFill>
                          <a:schemeClr val="lt1"/>
                        </a:solidFill>
                        <a:effectLst/>
                        <a:latin typeface="+mn-lt"/>
                        <a:ea typeface="+mn-ea"/>
                        <a:cs typeface="+mn-cs"/>
                      </a:endParaRPr>
                    </a:p>
                  </a:txBody>
                  <a:tcPr/>
                </a:tc>
                <a:tc>
                  <a:txBody>
                    <a:bodyPr/>
                    <a:lstStyle/>
                    <a:p>
                      <a:pPr algn="ctr"/>
                      <a:r>
                        <a:rPr lang="fr-CH" sz="1800" dirty="0" smtClean="0">
                          <a:solidFill>
                            <a:schemeClr val="tx1"/>
                          </a:solidFill>
                        </a:rPr>
                        <a:t>C</a:t>
                      </a:r>
                    </a:p>
                  </a:txBody>
                  <a:tcPr>
                    <a:solidFill>
                      <a:schemeClr val="accent1">
                        <a:lumMod val="60000"/>
                        <a:lumOff val="40000"/>
                      </a:schemeClr>
                    </a:solidFill>
                  </a:tcPr>
                </a:tc>
                <a:tc>
                  <a:txBody>
                    <a:bodyPr/>
                    <a:lstStyle/>
                    <a:p>
                      <a:pPr algn="ctr"/>
                      <a:endParaRPr lang="fr-CH" sz="1800" dirty="0">
                        <a:solidFill>
                          <a:schemeClr val="tx1"/>
                        </a:solidFill>
                      </a:endParaRPr>
                    </a:p>
                  </a:txBody>
                  <a:tcPr>
                    <a:solidFill>
                      <a:schemeClr val="bg1"/>
                    </a:solidFill>
                  </a:tcPr>
                </a:tc>
                <a:tc>
                  <a:txBody>
                    <a:bodyPr/>
                    <a:lstStyle/>
                    <a:p>
                      <a:pPr algn="ctr"/>
                      <a:endParaRPr lang="fr-CH" sz="1800" dirty="0">
                        <a:solidFill>
                          <a:schemeClr val="tx1"/>
                        </a:solidFill>
                      </a:endParaRPr>
                    </a:p>
                  </a:txBody>
                  <a:tcPr>
                    <a:solidFill>
                      <a:schemeClr val="bg1"/>
                    </a:solidFill>
                  </a:tcPr>
                </a:tc>
                <a:tc>
                  <a:txBody>
                    <a:bodyPr/>
                    <a:lstStyle/>
                    <a:p>
                      <a:pPr algn="ctr"/>
                      <a:endParaRPr lang="fr-CH" sz="1800" dirty="0">
                        <a:solidFill>
                          <a:schemeClr val="tx1"/>
                        </a:solidFill>
                      </a:endParaRPr>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lt1"/>
                          </a:solidFill>
                          <a:effectLst/>
                          <a:latin typeface="+mn-lt"/>
                          <a:ea typeface="+mn-ea"/>
                          <a:cs typeface="+mn-cs"/>
                        </a:rPr>
                        <a:t>Vague de chaleur</a:t>
                      </a:r>
                    </a:p>
                  </a:txBody>
                  <a:tcPr/>
                </a:tc>
                <a:tc>
                  <a:txBody>
                    <a:bodyPr/>
                    <a:lstStyle/>
                    <a:p>
                      <a:pPr algn="ctr"/>
                      <a:r>
                        <a:rPr lang="fr-CH" sz="1800" dirty="0" smtClean="0">
                          <a:solidFill>
                            <a:schemeClr val="tx1"/>
                          </a:solidFill>
                        </a:rPr>
                        <a:t>D</a:t>
                      </a:r>
                      <a:endParaRPr lang="fr-CH" sz="1800" dirty="0">
                        <a:solidFill>
                          <a:schemeClr val="tx1"/>
                        </a:solidFill>
                      </a:endParaRPr>
                    </a:p>
                  </a:txBody>
                  <a:tcPr>
                    <a:solidFill>
                      <a:schemeClr val="accent1">
                        <a:lumMod val="60000"/>
                        <a:lumOff val="40000"/>
                      </a:schemeClr>
                    </a:solidFill>
                  </a:tcPr>
                </a:tc>
                <a:tc>
                  <a:txBody>
                    <a:bodyPr/>
                    <a:lstStyle/>
                    <a:p>
                      <a:pPr algn="ctr"/>
                      <a:r>
                        <a:rPr lang="fr-CH" sz="1800" dirty="0" smtClean="0">
                          <a:solidFill>
                            <a:schemeClr val="tx1"/>
                          </a:solidFill>
                        </a:rPr>
                        <a:t>E</a:t>
                      </a:r>
                      <a:endParaRPr lang="fr-CH" sz="1800" dirty="0">
                        <a:solidFill>
                          <a:schemeClr val="tx1"/>
                        </a:solidFill>
                      </a:endParaRPr>
                    </a:p>
                  </a:txBody>
                  <a:tcPr>
                    <a:solidFill>
                      <a:schemeClr val="accent1">
                        <a:lumMod val="60000"/>
                        <a:lumOff val="40000"/>
                      </a:schemeClr>
                    </a:solidFill>
                  </a:tcPr>
                </a:tc>
                <a:tc>
                  <a:txBody>
                    <a:bodyPr/>
                    <a:lstStyle/>
                    <a:p>
                      <a:pPr algn="ctr"/>
                      <a:endParaRPr lang="fr-CH" sz="1800" dirty="0">
                        <a:solidFill>
                          <a:schemeClr val="tx1"/>
                        </a:solidFill>
                      </a:endParaRPr>
                    </a:p>
                  </a:txBody>
                  <a:tcPr>
                    <a:solidFill>
                      <a:schemeClr val="bg1"/>
                    </a:solidFill>
                  </a:tcPr>
                </a:tc>
                <a:tc>
                  <a:txBody>
                    <a:bodyPr/>
                    <a:lstStyle/>
                    <a:p>
                      <a:pPr algn="ctr"/>
                      <a:endParaRPr lang="fr-CH" sz="1800" dirty="0">
                        <a:solidFill>
                          <a:schemeClr val="tx1"/>
                        </a:solidFill>
                      </a:endParaRPr>
                    </a:p>
                  </a:txBody>
                  <a:tcPr>
                    <a:solidFill>
                      <a:schemeClr val="bg1"/>
                    </a:solidFill>
                  </a:tcPr>
                </a:tc>
              </a:tr>
            </a:tbl>
          </a:graphicData>
        </a:graphic>
      </p:graphicFrame>
      <p:sp>
        <p:nvSpPr>
          <p:cNvPr id="6" name="ZoneTexte 5"/>
          <p:cNvSpPr txBox="1"/>
          <p:nvPr/>
        </p:nvSpPr>
        <p:spPr>
          <a:xfrm rot="2852321">
            <a:off x="3298232" y="4508572"/>
            <a:ext cx="3889875" cy="646331"/>
          </a:xfrm>
          <a:prstGeom prst="rect">
            <a:avLst/>
          </a:prstGeom>
          <a:noFill/>
        </p:spPr>
        <p:txBody>
          <a:bodyPr wrap="square" rtlCol="0">
            <a:spAutoFit/>
          </a:bodyPr>
          <a:lstStyle/>
          <a:p>
            <a:r>
              <a:rPr lang="fr-CH" dirty="0" smtClean="0"/>
              <a:t>11 Situations principales de risque (A-K) pouvant se produire à Québec</a:t>
            </a:r>
            <a:endParaRPr lang="fr-CH" dirty="0"/>
          </a:p>
        </p:txBody>
      </p:sp>
      <p:sp>
        <p:nvSpPr>
          <p:cNvPr id="13" name="ZoneTexte 12"/>
          <p:cNvSpPr txBox="1"/>
          <p:nvPr/>
        </p:nvSpPr>
        <p:spPr>
          <a:xfrm>
            <a:off x="63500" y="2133567"/>
            <a:ext cx="461665" cy="3353855"/>
          </a:xfrm>
          <a:prstGeom prst="rect">
            <a:avLst/>
          </a:prstGeom>
          <a:noFill/>
        </p:spPr>
        <p:txBody>
          <a:bodyPr vert="vert270" wrap="none" rtlCol="0">
            <a:spAutoFit/>
          </a:bodyPr>
          <a:lstStyle/>
          <a:p>
            <a:r>
              <a:rPr lang="fr-CH" dirty="0" smtClean="0"/>
              <a:t>5 Evènements climatiques majeurs</a:t>
            </a:r>
            <a:endParaRPr lang="fr-CH" dirty="0"/>
          </a:p>
        </p:txBody>
      </p:sp>
      <p:sp>
        <p:nvSpPr>
          <p:cNvPr id="15" name="ZoneTexte 14"/>
          <p:cNvSpPr txBox="1"/>
          <p:nvPr/>
        </p:nvSpPr>
        <p:spPr>
          <a:xfrm>
            <a:off x="3803134" y="1253570"/>
            <a:ext cx="2775219" cy="369332"/>
          </a:xfrm>
          <a:prstGeom prst="rect">
            <a:avLst/>
          </a:prstGeom>
          <a:solidFill>
            <a:srgbClr val="FFFFFF"/>
          </a:solidFill>
        </p:spPr>
        <p:txBody>
          <a:bodyPr wrap="none" rtlCol="0">
            <a:spAutoFit/>
          </a:bodyPr>
          <a:lstStyle/>
          <a:p>
            <a:r>
              <a:rPr lang="fr-CH" dirty="0" smtClean="0"/>
              <a:t>4 Conséquences principales</a:t>
            </a:r>
            <a:endParaRPr lang="fr-CH" dirty="0"/>
          </a:p>
        </p:txBody>
      </p:sp>
    </p:spTree>
    <p:extLst>
      <p:ext uri="{BB962C8B-B14F-4D97-AF65-F5344CB8AC3E}">
        <p14:creationId xmlns:p14="http://schemas.microsoft.com/office/powerpoint/2010/main" val="185909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8229600" cy="1143000"/>
          </a:xfrm>
        </p:spPr>
        <p:txBody>
          <a:bodyPr>
            <a:normAutofit fontScale="90000"/>
          </a:bodyPr>
          <a:lstStyle/>
          <a:p>
            <a:r>
              <a:rPr lang="fr-FR" dirty="0" smtClean="0"/>
              <a:t>Evaluation des risques: </a:t>
            </a:r>
            <a:br>
              <a:rPr lang="fr-FR" dirty="0" smtClean="0"/>
            </a:br>
            <a:r>
              <a:rPr lang="fr-FR" dirty="0" smtClean="0"/>
              <a:t>exemple de résultats</a:t>
            </a:r>
            <a:endParaRPr lang="fr-FR" dirty="0"/>
          </a:p>
        </p:txBody>
      </p:sp>
      <p:sp>
        <p:nvSpPr>
          <p:cNvPr id="3" name="Espace réservé du numéro de diapositive 2"/>
          <p:cNvSpPr>
            <a:spLocks noGrp="1"/>
          </p:cNvSpPr>
          <p:nvPr>
            <p:ph type="sldNum" sz="quarter" idx="12"/>
          </p:nvPr>
        </p:nvSpPr>
        <p:spPr/>
        <p:txBody>
          <a:bodyPr>
            <a:normAutofit/>
          </a:bodyPr>
          <a:lstStyle/>
          <a:p>
            <a:fld id="{0A2C117D-C80E-B54F-8D70-25147704F251}" type="slidenum">
              <a:rPr lang="fr-FR" smtClean="0"/>
              <a:pPr/>
              <a:t>21</a:t>
            </a:fld>
            <a:endParaRPr lang="fr-FR"/>
          </a:p>
        </p:txBody>
      </p:sp>
      <p:grpSp>
        <p:nvGrpSpPr>
          <p:cNvPr id="18" name="Grouper 17"/>
          <p:cNvGrpSpPr/>
          <p:nvPr/>
        </p:nvGrpSpPr>
        <p:grpSpPr>
          <a:xfrm>
            <a:off x="634999" y="3033037"/>
            <a:ext cx="2249692" cy="1936810"/>
            <a:chOff x="0" y="1434573"/>
            <a:chExt cx="1138658" cy="1626654"/>
          </a:xfrm>
        </p:grpSpPr>
        <p:sp>
          <p:nvSpPr>
            <p:cNvPr id="28" name="Chevron 27"/>
            <p:cNvSpPr/>
            <p:nvPr/>
          </p:nvSpPr>
          <p:spPr>
            <a:xfrm rot="5400000">
              <a:off x="-243998" y="1678571"/>
              <a:ext cx="1626654" cy="113865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8"/>
            <p:cNvSpPr/>
            <p:nvPr/>
          </p:nvSpPr>
          <p:spPr>
            <a:xfrm>
              <a:off x="1" y="2154705"/>
              <a:ext cx="1138657"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Evaluation </a:t>
              </a:r>
              <a:br>
                <a:rPr lang="fr-FR" kern="1200" dirty="0" smtClean="0"/>
              </a:br>
              <a:r>
                <a:rPr lang="fr-FR" kern="1200" dirty="0" smtClean="0"/>
                <a:t>des risques</a:t>
              </a:r>
              <a:endParaRPr lang="fr-FR" kern="1200" dirty="0"/>
            </a:p>
          </p:txBody>
        </p:sp>
      </p:grpSp>
      <p:grpSp>
        <p:nvGrpSpPr>
          <p:cNvPr id="20" name="Grouper 19"/>
          <p:cNvGrpSpPr/>
          <p:nvPr/>
        </p:nvGrpSpPr>
        <p:grpSpPr>
          <a:xfrm>
            <a:off x="634999" y="4465873"/>
            <a:ext cx="2249692" cy="1936810"/>
            <a:chOff x="0" y="2867409"/>
            <a:chExt cx="1138658" cy="1626654"/>
          </a:xfrm>
          <a:noFill/>
        </p:grpSpPr>
        <p:sp>
          <p:nvSpPr>
            <p:cNvPr id="24" name="Chevron 23"/>
            <p:cNvSpPr/>
            <p:nvPr/>
          </p:nvSpPr>
          <p:spPr>
            <a:xfrm rot="5400000">
              <a:off x="-243998" y="3111407"/>
              <a:ext cx="1626654" cy="1138657"/>
            </a:xfrm>
            <a:prstGeom prst="chevron">
              <a:avLst/>
            </a:prstGeom>
            <a:grp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Chevron 12"/>
            <p:cNvSpPr/>
            <p:nvPr/>
          </p:nvSpPr>
          <p:spPr>
            <a:xfrm>
              <a:off x="1" y="3587542"/>
              <a:ext cx="1138657" cy="487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Adaptation</a:t>
              </a:r>
              <a:endParaRPr lang="fr-FR" kern="1200" dirty="0"/>
            </a:p>
          </p:txBody>
        </p:sp>
      </p:grpSp>
      <p:sp>
        <p:nvSpPr>
          <p:cNvPr id="4" name="ZoneTexte 3"/>
          <p:cNvSpPr txBox="1"/>
          <p:nvPr/>
        </p:nvSpPr>
        <p:spPr>
          <a:xfrm>
            <a:off x="8983304" y="2430386"/>
            <a:ext cx="184666" cy="369332"/>
          </a:xfrm>
          <a:prstGeom prst="rect">
            <a:avLst/>
          </a:prstGeom>
          <a:noFill/>
        </p:spPr>
        <p:txBody>
          <a:bodyPr wrap="none" rtlCol="0">
            <a:spAutoFit/>
          </a:bodyPr>
          <a:lstStyle/>
          <a:p>
            <a:endParaRPr lang="fr-CH" dirty="0"/>
          </a:p>
        </p:txBody>
      </p:sp>
      <p:grpSp>
        <p:nvGrpSpPr>
          <p:cNvPr id="34" name="Grouper 33"/>
          <p:cNvGrpSpPr/>
          <p:nvPr/>
        </p:nvGrpSpPr>
        <p:grpSpPr>
          <a:xfrm>
            <a:off x="634999" y="1600200"/>
            <a:ext cx="2249692" cy="1936810"/>
            <a:chOff x="0" y="1736"/>
            <a:chExt cx="1138658" cy="1626654"/>
          </a:xfrm>
          <a:noFill/>
        </p:grpSpPr>
        <p:sp>
          <p:nvSpPr>
            <p:cNvPr id="35" name="Chevron 34"/>
            <p:cNvSpPr/>
            <p:nvPr/>
          </p:nvSpPr>
          <p:spPr>
            <a:xfrm rot="5400000">
              <a:off x="-243998" y="245734"/>
              <a:ext cx="1626654" cy="1138657"/>
            </a:xfrm>
            <a:prstGeom prst="chevron">
              <a:avLst/>
            </a:prstGeom>
            <a:grp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Chevron 4"/>
            <p:cNvSpPr/>
            <p:nvPr/>
          </p:nvSpPr>
          <p:spPr>
            <a:xfrm>
              <a:off x="1" y="717124"/>
              <a:ext cx="1138657" cy="487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Diagnostic</a:t>
              </a:r>
              <a:endParaRPr lang="fr-FR" kern="1200" dirty="0"/>
            </a:p>
          </p:txBody>
        </p:sp>
      </p:grpSp>
      <p:pic>
        <p:nvPicPr>
          <p:cNvPr id="37" name="Image 36"/>
          <p:cNvPicPr/>
          <p:nvPr/>
        </p:nvPicPr>
        <p:blipFill>
          <a:blip r:embed="rId3">
            <a:extLst>
              <a:ext uri="{28A0092B-C50C-407E-A947-70E740481C1C}">
                <a14:useLocalDpi xmlns:a14="http://schemas.microsoft.com/office/drawing/2010/main"/>
              </a:ext>
            </a:extLst>
          </a:blip>
          <a:srcRect/>
          <a:stretch>
            <a:fillRect/>
          </a:stretch>
        </p:blipFill>
        <p:spPr bwMode="auto">
          <a:xfrm>
            <a:off x="3728720" y="1714499"/>
            <a:ext cx="3992880" cy="4189859"/>
          </a:xfrm>
          <a:prstGeom prst="rect">
            <a:avLst/>
          </a:prstGeom>
          <a:noFill/>
          <a:ln>
            <a:noFill/>
          </a:ln>
        </p:spPr>
      </p:pic>
      <p:sp>
        <p:nvSpPr>
          <p:cNvPr id="6" name="Rectangle 5"/>
          <p:cNvSpPr/>
          <p:nvPr/>
        </p:nvSpPr>
        <p:spPr>
          <a:xfrm>
            <a:off x="2865120" y="1659235"/>
            <a:ext cx="5889584" cy="461665"/>
          </a:xfrm>
          <a:prstGeom prst="rect">
            <a:avLst/>
          </a:prstGeom>
        </p:spPr>
        <p:txBody>
          <a:bodyPr wrap="square">
            <a:spAutoFit/>
          </a:bodyPr>
          <a:lstStyle/>
          <a:p>
            <a:pPr algn="ctr"/>
            <a:r>
              <a:rPr lang="en-CA" sz="2400" dirty="0" smtClean="0"/>
              <a:t>Carte de danger</a:t>
            </a:r>
          </a:p>
        </p:txBody>
      </p:sp>
      <p:sp>
        <p:nvSpPr>
          <p:cNvPr id="7" name="Rectangle 6"/>
          <p:cNvSpPr/>
          <p:nvPr/>
        </p:nvSpPr>
        <p:spPr>
          <a:xfrm>
            <a:off x="3093720" y="5926963"/>
            <a:ext cx="5466080" cy="646331"/>
          </a:xfrm>
          <a:prstGeom prst="rect">
            <a:avLst/>
          </a:prstGeom>
          <a:solidFill>
            <a:srgbClr val="FFFFFF"/>
          </a:solidFill>
        </p:spPr>
        <p:txBody>
          <a:bodyPr wrap="square">
            <a:spAutoFit/>
          </a:bodyPr>
          <a:lstStyle/>
          <a:p>
            <a:pPr algn="ctr"/>
            <a:r>
              <a:rPr lang="en-CA" dirty="0" smtClean="0"/>
              <a:t>Diminution de la </a:t>
            </a:r>
            <a:r>
              <a:rPr lang="en-CA" dirty="0" err="1" smtClean="0"/>
              <a:t>quantité</a:t>
            </a:r>
            <a:r>
              <a:rPr lang="en-CA" dirty="0" smtClean="0"/>
              <a:t> </a:t>
            </a:r>
            <a:r>
              <a:rPr lang="en-CA" dirty="0" err="1" smtClean="0"/>
              <a:t>d’eau</a:t>
            </a:r>
            <a:r>
              <a:rPr lang="en-CA" dirty="0" smtClean="0"/>
              <a:t>  potable en situation de </a:t>
            </a:r>
            <a:r>
              <a:rPr lang="en-CA" dirty="0" err="1" smtClean="0"/>
              <a:t>sécheresse</a:t>
            </a:r>
            <a:r>
              <a:rPr lang="en-CA" dirty="0" smtClean="0"/>
              <a:t> </a:t>
            </a:r>
            <a:r>
              <a:rPr lang="en-CA" dirty="0" err="1" smtClean="0"/>
              <a:t>extrême</a:t>
            </a:r>
            <a:r>
              <a:rPr lang="en-CA" dirty="0" smtClean="0"/>
              <a:t> </a:t>
            </a:r>
            <a:r>
              <a:rPr lang="en-CA" dirty="0"/>
              <a:t> (I) </a:t>
            </a:r>
            <a:r>
              <a:rPr lang="en-CA" dirty="0" smtClean="0"/>
              <a:t>.</a:t>
            </a:r>
            <a:endParaRPr lang="fr-FR" dirty="0"/>
          </a:p>
        </p:txBody>
      </p:sp>
    </p:spTree>
    <p:extLst>
      <p:ext uri="{BB962C8B-B14F-4D97-AF65-F5344CB8AC3E}">
        <p14:creationId xmlns:p14="http://schemas.microsoft.com/office/powerpoint/2010/main" val="104262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a:bodyPr>
          <a:lstStyle/>
          <a:p>
            <a:fld id="{0A2C117D-C80E-B54F-8D70-25147704F251}" type="slidenum">
              <a:rPr lang="fr-FR" smtClean="0"/>
              <a:pPr/>
              <a:t>22</a:t>
            </a:fld>
            <a:endParaRPr lang="fr-FR"/>
          </a:p>
        </p:txBody>
      </p:sp>
      <p:grpSp>
        <p:nvGrpSpPr>
          <p:cNvPr id="16" name="Grouper 15"/>
          <p:cNvGrpSpPr/>
          <p:nvPr/>
        </p:nvGrpSpPr>
        <p:grpSpPr>
          <a:xfrm>
            <a:off x="634999" y="1600200"/>
            <a:ext cx="2249692" cy="1936810"/>
            <a:chOff x="0" y="1736"/>
            <a:chExt cx="1138658" cy="1626654"/>
          </a:xfrm>
          <a:noFill/>
        </p:grpSpPr>
        <p:sp>
          <p:nvSpPr>
            <p:cNvPr id="32" name="Chevron 31"/>
            <p:cNvSpPr/>
            <p:nvPr/>
          </p:nvSpPr>
          <p:spPr>
            <a:xfrm rot="5400000">
              <a:off x="-243998" y="245734"/>
              <a:ext cx="1626654" cy="1138657"/>
            </a:xfrm>
            <a:prstGeom prst="chevron">
              <a:avLst/>
            </a:prstGeom>
            <a:grp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Chevron 4"/>
            <p:cNvSpPr/>
            <p:nvPr/>
          </p:nvSpPr>
          <p:spPr>
            <a:xfrm>
              <a:off x="1" y="717124"/>
              <a:ext cx="1138657" cy="487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Diagnostic</a:t>
              </a:r>
              <a:endParaRPr lang="fr-FR" kern="1200" dirty="0"/>
            </a:p>
          </p:txBody>
        </p:sp>
      </p:grpSp>
      <p:grpSp>
        <p:nvGrpSpPr>
          <p:cNvPr id="18" name="Grouper 17"/>
          <p:cNvGrpSpPr/>
          <p:nvPr/>
        </p:nvGrpSpPr>
        <p:grpSpPr>
          <a:xfrm>
            <a:off x="634999" y="3033037"/>
            <a:ext cx="2249692" cy="1936810"/>
            <a:chOff x="0" y="1434573"/>
            <a:chExt cx="1138658" cy="1626654"/>
          </a:xfrm>
          <a:noFill/>
        </p:grpSpPr>
        <p:sp>
          <p:nvSpPr>
            <p:cNvPr id="28" name="Chevron 27"/>
            <p:cNvSpPr/>
            <p:nvPr/>
          </p:nvSpPr>
          <p:spPr>
            <a:xfrm rot="5400000">
              <a:off x="-243998" y="1678571"/>
              <a:ext cx="1626654" cy="1138657"/>
            </a:xfrm>
            <a:prstGeom prst="chevron">
              <a:avLst/>
            </a:prstGeom>
            <a:grp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8"/>
            <p:cNvSpPr/>
            <p:nvPr/>
          </p:nvSpPr>
          <p:spPr>
            <a:xfrm>
              <a:off x="1" y="2154705"/>
              <a:ext cx="1138657" cy="487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kern="1200" dirty="0" smtClean="0"/>
                <a:t>Evaluation</a:t>
              </a:r>
              <a:endParaRPr lang="fr-FR" kern="1200" dirty="0"/>
            </a:p>
          </p:txBody>
        </p:sp>
      </p:grpSp>
      <p:sp>
        <p:nvSpPr>
          <p:cNvPr id="24" name="Chevron 23"/>
          <p:cNvSpPr/>
          <p:nvPr/>
        </p:nvSpPr>
        <p:spPr>
          <a:xfrm rot="5400000">
            <a:off x="791440" y="4309432"/>
            <a:ext cx="1936810" cy="2249690"/>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ZoneTexte 3"/>
          <p:cNvSpPr txBox="1"/>
          <p:nvPr/>
        </p:nvSpPr>
        <p:spPr>
          <a:xfrm>
            <a:off x="8983304" y="2430386"/>
            <a:ext cx="184666" cy="369332"/>
          </a:xfrm>
          <a:prstGeom prst="rect">
            <a:avLst/>
          </a:prstGeom>
          <a:noFill/>
        </p:spPr>
        <p:txBody>
          <a:bodyPr wrap="none" rtlCol="0">
            <a:spAutoFit/>
          </a:bodyPr>
          <a:lstStyle/>
          <a:p>
            <a:endParaRPr lang="fr-CH" dirty="0"/>
          </a:p>
        </p:txBody>
      </p:sp>
      <p:pic>
        <p:nvPicPr>
          <p:cNvPr id="34" name="Image 33"/>
          <p:cNvPicPr/>
          <p:nvPr/>
        </p:nvPicPr>
        <p:blipFill rotWithShape="1">
          <a:blip r:embed="rId3" cstate="print">
            <a:extLst>
              <a:ext uri="{28A0092B-C50C-407E-A947-70E740481C1C}">
                <a14:useLocalDpi xmlns:a14="http://schemas.microsoft.com/office/drawing/2010/main"/>
              </a:ext>
            </a:extLst>
          </a:blip>
          <a:srcRect/>
          <a:stretch/>
        </p:blipFill>
        <p:spPr bwMode="auto">
          <a:xfrm>
            <a:off x="3490595" y="2210435"/>
            <a:ext cx="4829810" cy="4523740"/>
          </a:xfrm>
          <a:prstGeom prst="rect">
            <a:avLst/>
          </a:prstGeom>
          <a:ln>
            <a:solidFill>
              <a:srgbClr val="000000"/>
            </a:solidFill>
          </a:ln>
          <a:extLst>
            <a:ext uri="{53640926-AAD7-44d8-BBD7-CCE9431645EC}">
              <a14:shadowObscured xmlns:a14="http://schemas.microsoft.com/office/drawing/2010/main"/>
            </a:ext>
          </a:extLst>
        </p:spPr>
      </p:pic>
      <p:sp>
        <p:nvSpPr>
          <p:cNvPr id="5" name="Rectangle 4"/>
          <p:cNvSpPr/>
          <p:nvPr/>
        </p:nvSpPr>
        <p:spPr>
          <a:xfrm>
            <a:off x="3073400" y="1506835"/>
            <a:ext cx="5740400" cy="707886"/>
          </a:xfrm>
          <a:prstGeom prst="rect">
            <a:avLst/>
          </a:prstGeom>
        </p:spPr>
        <p:txBody>
          <a:bodyPr wrap="square">
            <a:spAutoFit/>
          </a:bodyPr>
          <a:lstStyle/>
          <a:p>
            <a:pPr algn="ctr"/>
            <a:r>
              <a:rPr lang="en-CA" sz="2000" dirty="0" err="1" smtClean="0"/>
              <a:t>Exemple</a:t>
            </a:r>
            <a:r>
              <a:rPr lang="en-CA" sz="2000" dirty="0" smtClean="0"/>
              <a:t> de </a:t>
            </a:r>
            <a:r>
              <a:rPr lang="en-CA" sz="2000" dirty="0" err="1" smtClean="0"/>
              <a:t>scénario</a:t>
            </a:r>
            <a:r>
              <a:rPr lang="en-CA" sz="2000" dirty="0" smtClean="0"/>
              <a:t> </a:t>
            </a:r>
            <a:r>
              <a:rPr lang="en-CA" sz="2000" dirty="0" err="1" smtClean="0"/>
              <a:t>d’adaptation</a:t>
            </a:r>
            <a:r>
              <a:rPr lang="en-CA" sz="2000" dirty="0" smtClean="0"/>
              <a:t> </a:t>
            </a:r>
            <a:r>
              <a:rPr lang="en-CA" sz="2000" dirty="0" err="1" smtClean="0"/>
              <a:t>soumis</a:t>
            </a:r>
            <a:r>
              <a:rPr lang="en-CA" sz="2000" dirty="0" smtClean="0"/>
              <a:t> </a:t>
            </a:r>
            <a:br>
              <a:rPr lang="en-CA" sz="2000" dirty="0" smtClean="0"/>
            </a:br>
            <a:r>
              <a:rPr lang="en-CA" sz="2000" dirty="0" err="1" smtClean="0"/>
              <a:t>à</a:t>
            </a:r>
            <a:r>
              <a:rPr lang="en-CA" sz="2000" dirty="0" smtClean="0"/>
              <a:t> validation </a:t>
            </a:r>
            <a:r>
              <a:rPr lang="en-CA" sz="2000" dirty="0" err="1" smtClean="0"/>
              <a:t>lors</a:t>
            </a:r>
            <a:r>
              <a:rPr lang="en-CA" sz="2000" dirty="0" smtClean="0"/>
              <a:t> de </a:t>
            </a:r>
            <a:r>
              <a:rPr lang="en-CA" sz="2000" dirty="0" err="1" smtClean="0"/>
              <a:t>l’atelier</a:t>
            </a:r>
            <a:r>
              <a:rPr lang="en-CA" sz="2000" dirty="0" smtClean="0"/>
              <a:t> de </a:t>
            </a:r>
            <a:r>
              <a:rPr lang="en-CA" sz="2000" dirty="0" err="1" smtClean="0"/>
              <a:t>juillet</a:t>
            </a:r>
            <a:r>
              <a:rPr lang="en-CA" sz="2000" dirty="0" smtClean="0"/>
              <a:t> 2013.</a:t>
            </a:r>
            <a:endParaRPr lang="fr-CH" sz="2000" dirty="0"/>
          </a:p>
        </p:txBody>
      </p:sp>
      <p:sp>
        <p:nvSpPr>
          <p:cNvPr id="17" name="Titre 1"/>
          <p:cNvSpPr txBox="1">
            <a:spLocks/>
          </p:cNvSpPr>
          <p:nvPr/>
        </p:nvSpPr>
        <p:spPr>
          <a:xfrm>
            <a:off x="609600" y="2619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Mesures d’adaptation: </a:t>
            </a:r>
            <a:br>
              <a:rPr lang="fr-FR" dirty="0" smtClean="0"/>
            </a:br>
            <a:r>
              <a:rPr lang="fr-FR" dirty="0" smtClean="0"/>
              <a:t>exemple de résultats</a:t>
            </a:r>
            <a:endParaRPr lang="fr-FR" dirty="0"/>
          </a:p>
        </p:txBody>
      </p:sp>
      <p:sp>
        <p:nvSpPr>
          <p:cNvPr id="19" name="Chevron 12"/>
          <p:cNvSpPr/>
          <p:nvPr/>
        </p:nvSpPr>
        <p:spPr>
          <a:xfrm>
            <a:off x="787402" y="5504857"/>
            <a:ext cx="1943099" cy="581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FR" dirty="0" smtClean="0"/>
              <a:t>Mesures d’adaptation</a:t>
            </a:r>
            <a:br>
              <a:rPr lang="fr-FR" dirty="0" smtClean="0"/>
            </a:br>
            <a:endParaRPr lang="fr-FR" kern="1200" dirty="0"/>
          </a:p>
        </p:txBody>
      </p:sp>
    </p:spTree>
    <p:extLst>
      <p:ext uri="{BB962C8B-B14F-4D97-AF65-F5344CB8AC3E}">
        <p14:creationId xmlns:p14="http://schemas.microsoft.com/office/powerpoint/2010/main" val="277858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smtClean="0"/>
              <a:t>Quel Bilan de l’expérience ?</a:t>
            </a:r>
            <a:endParaRPr lang="fr-CH" dirty="0"/>
          </a:p>
        </p:txBody>
      </p:sp>
      <p:sp>
        <p:nvSpPr>
          <p:cNvPr id="5" name="Espace réservé du texte 4"/>
          <p:cNvSpPr>
            <a:spLocks noGrp="1"/>
          </p:cNvSpPr>
          <p:nvPr>
            <p:ph type="body" idx="1"/>
          </p:nvPr>
        </p:nvSpPr>
        <p:spPr/>
        <p:txBody>
          <a:bodyPr/>
          <a:lstStyle/>
          <a:p>
            <a:endParaRPr lang="fr-CH"/>
          </a:p>
        </p:txBody>
      </p:sp>
      <p:pic>
        <p:nvPicPr>
          <p:cNvPr id="6" name="Image 5" descr="Commentaires sur les scénarios.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35195" y="365632"/>
            <a:ext cx="4586599" cy="3725254"/>
          </a:xfrm>
          <a:prstGeom prst="rect">
            <a:avLst/>
          </a:prstGeom>
        </p:spPr>
      </p:pic>
    </p:spTree>
    <p:extLst>
      <p:ext uri="{BB962C8B-B14F-4D97-AF65-F5344CB8AC3E}">
        <p14:creationId xmlns:p14="http://schemas.microsoft.com/office/powerpoint/2010/main" val="33834790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Phase par phase</a:t>
            </a:r>
            <a:endParaRPr lang="fr-CH"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25175443"/>
              </p:ext>
            </p:extLst>
          </p:nvPr>
        </p:nvGraphicFramePr>
        <p:xfrm>
          <a:off x="457200" y="1930400"/>
          <a:ext cx="8229600" cy="27381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17880">
                <a:tc>
                  <a:txBody>
                    <a:bodyPr/>
                    <a:lstStyle/>
                    <a:p>
                      <a:endParaRPr lang="fr-CH" dirty="0"/>
                    </a:p>
                  </a:txBody>
                  <a:tcPr/>
                </a:tc>
                <a:tc>
                  <a:txBody>
                    <a:bodyPr/>
                    <a:lstStyle/>
                    <a:p>
                      <a:pPr marL="342900" indent="-342900" algn="ctr">
                        <a:buAutoNum type="arabicPeriod"/>
                      </a:pPr>
                      <a:r>
                        <a:rPr lang="fr-CH" dirty="0" smtClean="0"/>
                        <a:t>Diagnostic urbain</a:t>
                      </a:r>
                      <a:endParaRPr lang="fr-CH" dirty="0"/>
                    </a:p>
                  </a:txBody>
                  <a:tcPr/>
                </a:tc>
                <a:tc>
                  <a:txBody>
                    <a:bodyPr/>
                    <a:lstStyle/>
                    <a:p>
                      <a:pPr algn="ctr"/>
                      <a:r>
                        <a:rPr lang="fr-CH" dirty="0" smtClean="0"/>
                        <a:t>2. Evaluation des risques</a:t>
                      </a:r>
                      <a:endParaRPr lang="fr-CH" dirty="0"/>
                    </a:p>
                  </a:txBody>
                  <a:tcPr/>
                </a:tc>
                <a:tc>
                  <a:txBody>
                    <a:bodyPr/>
                    <a:lstStyle/>
                    <a:p>
                      <a:pPr algn="ctr"/>
                      <a:r>
                        <a:rPr lang="fr-CH" dirty="0" smtClean="0"/>
                        <a:t>3. Mesures</a:t>
                      </a:r>
                      <a:r>
                        <a:rPr lang="fr-CH" baseline="0" dirty="0" smtClean="0"/>
                        <a:t> d’adaptation</a:t>
                      </a:r>
                      <a:endParaRPr lang="fr-CH" dirty="0"/>
                    </a:p>
                  </a:txBody>
                  <a:tcPr/>
                </a:tc>
                <a:tc>
                  <a:txBody>
                    <a:bodyPr/>
                    <a:lstStyle/>
                    <a:p>
                      <a:pPr algn="ctr"/>
                      <a:r>
                        <a:rPr lang="fr-CH" dirty="0" smtClean="0"/>
                        <a:t>Global</a:t>
                      </a:r>
                      <a:endParaRPr lang="fr-CH" dirty="0"/>
                    </a:p>
                  </a:txBody>
                  <a:tcPr/>
                </a:tc>
              </a:tr>
              <a:tr h="370840">
                <a:tc>
                  <a:txBody>
                    <a:bodyPr/>
                    <a:lstStyle/>
                    <a:p>
                      <a:r>
                        <a:rPr lang="fr-CH" dirty="0" smtClean="0"/>
                        <a:t>Niveau de</a:t>
                      </a:r>
                      <a:r>
                        <a:rPr lang="fr-CH" baseline="0" dirty="0" smtClean="0"/>
                        <a:t> participation</a:t>
                      </a:r>
                      <a:endParaRPr lang="fr-CH" dirty="0" smtClean="0"/>
                    </a:p>
                  </a:txBody>
                  <a:tcPr/>
                </a:tc>
                <a:tc>
                  <a:txBody>
                    <a:bodyPr/>
                    <a:lstStyle/>
                    <a:p>
                      <a:endParaRPr lang="fr-CH" dirty="0"/>
                    </a:p>
                  </a:txBody>
                  <a:tcPr/>
                </a:tc>
                <a:tc>
                  <a:txBody>
                    <a:bodyPr/>
                    <a:lstStyle/>
                    <a:p>
                      <a:endParaRPr lang="fr-CH"/>
                    </a:p>
                  </a:txBody>
                  <a:tcPr/>
                </a:tc>
                <a:tc>
                  <a:txBody>
                    <a:bodyPr/>
                    <a:lstStyle/>
                    <a:p>
                      <a:endParaRPr lang="fr-CH" dirty="0"/>
                    </a:p>
                  </a:txBody>
                  <a:tcPr/>
                </a:tc>
                <a:tc>
                  <a:txBody>
                    <a:bodyPr/>
                    <a:lstStyle/>
                    <a:p>
                      <a:endParaRPr lang="fr-CH" dirty="0"/>
                    </a:p>
                  </a:txBody>
                  <a:tcPr/>
                </a:tc>
              </a:tr>
              <a:tr h="370840">
                <a:tc>
                  <a:txBody>
                    <a:bodyPr/>
                    <a:lstStyle/>
                    <a:p>
                      <a:r>
                        <a:rPr lang="fr-CH" dirty="0" smtClean="0"/>
                        <a:t>Qualité</a:t>
                      </a:r>
                      <a:r>
                        <a:rPr lang="fr-CH" baseline="0" dirty="0" smtClean="0"/>
                        <a:t> du résultat</a:t>
                      </a:r>
                      <a:endParaRPr lang="fr-CH" dirty="0" smtClean="0"/>
                    </a:p>
                  </a:txBody>
                  <a:tcPr/>
                </a:tc>
                <a:tc>
                  <a:txBody>
                    <a:bodyPr/>
                    <a:lstStyle/>
                    <a:p>
                      <a:endParaRPr lang="fr-CH" dirty="0"/>
                    </a:p>
                  </a:txBody>
                  <a:tcPr/>
                </a:tc>
                <a:tc>
                  <a:txBody>
                    <a:bodyPr/>
                    <a:lstStyle/>
                    <a:p>
                      <a:endParaRPr lang="fr-CH"/>
                    </a:p>
                  </a:txBody>
                  <a:tcPr/>
                </a:tc>
                <a:tc>
                  <a:txBody>
                    <a:bodyPr/>
                    <a:lstStyle/>
                    <a:p>
                      <a:endParaRPr lang="fr-CH" dirty="0"/>
                    </a:p>
                  </a:txBody>
                  <a:tcPr/>
                </a:tc>
                <a:tc>
                  <a:txBody>
                    <a:bodyPr/>
                    <a:lstStyle/>
                    <a:p>
                      <a:endParaRPr lang="fr-CH" dirty="0"/>
                    </a:p>
                  </a:txBody>
                  <a:tcPr/>
                </a:tc>
              </a:tr>
              <a:tr h="370840">
                <a:tc>
                  <a:txBody>
                    <a:bodyPr/>
                    <a:lstStyle/>
                    <a:p>
                      <a:r>
                        <a:rPr lang="fr-CH" dirty="0" smtClean="0"/>
                        <a:t>Outils et méthodes</a:t>
                      </a:r>
                    </a:p>
                  </a:txBody>
                  <a:tcPr/>
                </a:tc>
                <a:tc>
                  <a:txBody>
                    <a:bodyPr/>
                    <a:lstStyle/>
                    <a:p>
                      <a:endParaRPr lang="fr-CH" dirty="0"/>
                    </a:p>
                  </a:txBody>
                  <a:tcPr/>
                </a:tc>
                <a:tc>
                  <a:txBody>
                    <a:bodyPr/>
                    <a:lstStyle/>
                    <a:p>
                      <a:endParaRPr lang="fr-CH"/>
                    </a:p>
                  </a:txBody>
                  <a:tcPr/>
                </a:tc>
                <a:tc>
                  <a:txBody>
                    <a:bodyPr/>
                    <a:lstStyle/>
                    <a:p>
                      <a:endParaRPr lang="fr-CH" dirty="0"/>
                    </a:p>
                  </a:txBody>
                  <a:tcPr/>
                </a:tc>
                <a:tc>
                  <a:txBody>
                    <a:bodyPr/>
                    <a:lstStyle/>
                    <a:p>
                      <a:endParaRPr lang="fr-CH" dirty="0"/>
                    </a:p>
                  </a:txBody>
                  <a:tcPr/>
                </a:tc>
              </a:tr>
            </a:tbl>
          </a:graphicData>
        </a:graphic>
      </p:graphicFrame>
      <p:sp>
        <p:nvSpPr>
          <p:cNvPr id="3" name="Sourire 2"/>
          <p:cNvSpPr/>
          <p:nvPr/>
        </p:nvSpPr>
        <p:spPr>
          <a:xfrm>
            <a:off x="2705100" y="29083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5" name="Sourire 4"/>
          <p:cNvSpPr/>
          <p:nvPr/>
        </p:nvSpPr>
        <p:spPr>
          <a:xfrm>
            <a:off x="2705100" y="35179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6" name="Sourire 5"/>
          <p:cNvSpPr/>
          <p:nvPr/>
        </p:nvSpPr>
        <p:spPr>
          <a:xfrm>
            <a:off x="2705100" y="4127500"/>
            <a:ext cx="457200" cy="457200"/>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H"/>
          </a:p>
        </p:txBody>
      </p:sp>
      <p:sp>
        <p:nvSpPr>
          <p:cNvPr id="8" name="Sourire 7"/>
          <p:cNvSpPr/>
          <p:nvPr/>
        </p:nvSpPr>
        <p:spPr>
          <a:xfrm>
            <a:off x="4292600" y="28829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9" name="Sourire 8"/>
          <p:cNvSpPr/>
          <p:nvPr/>
        </p:nvSpPr>
        <p:spPr>
          <a:xfrm>
            <a:off x="4292600" y="3517900"/>
            <a:ext cx="457200" cy="457200"/>
          </a:xfrm>
          <a:prstGeom prst="smileyFac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CH"/>
          </a:p>
        </p:txBody>
      </p:sp>
      <p:sp>
        <p:nvSpPr>
          <p:cNvPr id="10" name="Sourire 9"/>
          <p:cNvSpPr/>
          <p:nvPr/>
        </p:nvSpPr>
        <p:spPr>
          <a:xfrm>
            <a:off x="4292600" y="4127500"/>
            <a:ext cx="457200" cy="457200"/>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H"/>
          </a:p>
        </p:txBody>
      </p:sp>
      <p:sp>
        <p:nvSpPr>
          <p:cNvPr id="12" name="Sourire 11"/>
          <p:cNvSpPr/>
          <p:nvPr/>
        </p:nvSpPr>
        <p:spPr>
          <a:xfrm>
            <a:off x="5969000" y="28829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13" name="Sourire 12"/>
          <p:cNvSpPr/>
          <p:nvPr/>
        </p:nvSpPr>
        <p:spPr>
          <a:xfrm>
            <a:off x="5969000" y="35052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14" name="Sourire 13"/>
          <p:cNvSpPr/>
          <p:nvPr/>
        </p:nvSpPr>
        <p:spPr>
          <a:xfrm>
            <a:off x="5969000" y="41275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16" name="Sourire 15"/>
          <p:cNvSpPr/>
          <p:nvPr/>
        </p:nvSpPr>
        <p:spPr>
          <a:xfrm>
            <a:off x="7442200" y="28829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17" name="Sourire 16"/>
          <p:cNvSpPr/>
          <p:nvPr/>
        </p:nvSpPr>
        <p:spPr>
          <a:xfrm>
            <a:off x="7442200" y="35052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18" name="Sourire 17"/>
          <p:cNvSpPr/>
          <p:nvPr/>
        </p:nvSpPr>
        <p:spPr>
          <a:xfrm>
            <a:off x="7442200" y="4114800"/>
            <a:ext cx="457200" cy="457200"/>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H"/>
          </a:p>
        </p:txBody>
      </p:sp>
      <p:sp>
        <p:nvSpPr>
          <p:cNvPr id="7" name="Rectangle 6"/>
          <p:cNvSpPr/>
          <p:nvPr/>
        </p:nvSpPr>
        <p:spPr>
          <a:xfrm>
            <a:off x="1409700" y="5295900"/>
            <a:ext cx="19431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Atelier multicritère</a:t>
            </a:r>
          </a:p>
          <a:p>
            <a:pPr algn="ctr"/>
            <a:r>
              <a:rPr lang="fr-CH" dirty="0" smtClean="0"/>
              <a:t>Transport</a:t>
            </a:r>
            <a:endParaRPr lang="fr-CH" dirty="0"/>
          </a:p>
        </p:txBody>
      </p:sp>
      <p:sp>
        <p:nvSpPr>
          <p:cNvPr id="19" name="Rectangle 18"/>
          <p:cNvSpPr/>
          <p:nvPr/>
        </p:nvSpPr>
        <p:spPr>
          <a:xfrm>
            <a:off x="3505200" y="5295900"/>
            <a:ext cx="19431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t>Atelier multicritère</a:t>
            </a:r>
          </a:p>
          <a:p>
            <a:pPr algn="ctr"/>
            <a:r>
              <a:rPr lang="fr-CH" dirty="0" smtClean="0"/>
              <a:t>Eau potable</a:t>
            </a:r>
            <a:endParaRPr lang="fr-CH" dirty="0"/>
          </a:p>
        </p:txBody>
      </p:sp>
      <p:sp>
        <p:nvSpPr>
          <p:cNvPr id="21" name="Rectangle 20"/>
          <p:cNvSpPr/>
          <p:nvPr/>
        </p:nvSpPr>
        <p:spPr>
          <a:xfrm>
            <a:off x="5543550" y="5295900"/>
            <a:ext cx="19431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t>Atelier multicritère</a:t>
            </a:r>
          </a:p>
          <a:p>
            <a:pPr algn="ctr"/>
            <a:r>
              <a:rPr lang="fr-CH" dirty="0" smtClean="0"/>
              <a:t>Ilot de chaleur</a:t>
            </a:r>
            <a:endParaRPr lang="fr-CH" dirty="0"/>
          </a:p>
        </p:txBody>
      </p:sp>
      <p:cxnSp>
        <p:nvCxnSpPr>
          <p:cNvPr id="24" name="Connecteur droit avec flèche 23"/>
          <p:cNvCxnSpPr>
            <a:endCxn id="19" idx="0"/>
          </p:cNvCxnSpPr>
          <p:nvPr/>
        </p:nvCxnSpPr>
        <p:spPr>
          <a:xfrm flipH="1">
            <a:off x="4476750" y="4668520"/>
            <a:ext cx="6350" cy="627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endCxn id="7" idx="0"/>
          </p:cNvCxnSpPr>
          <p:nvPr/>
        </p:nvCxnSpPr>
        <p:spPr>
          <a:xfrm flipH="1">
            <a:off x="2381250" y="4630420"/>
            <a:ext cx="2095500" cy="665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a:endCxn id="21" idx="0"/>
          </p:cNvCxnSpPr>
          <p:nvPr/>
        </p:nvCxnSpPr>
        <p:spPr>
          <a:xfrm>
            <a:off x="4476750" y="4668520"/>
            <a:ext cx="2038350" cy="627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694157" y="1807369"/>
            <a:ext cx="1750876" cy="3044031"/>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07196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Evaluation des risques</a:t>
            </a:r>
            <a:endParaRPr lang="fr-CH"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0586189"/>
              </p:ext>
            </p:extLst>
          </p:nvPr>
        </p:nvGraphicFramePr>
        <p:xfrm>
          <a:off x="566420" y="1600201"/>
          <a:ext cx="7879080" cy="2560319"/>
        </p:xfrm>
        <a:graphic>
          <a:graphicData uri="http://schemas.openxmlformats.org/drawingml/2006/table">
            <a:tbl>
              <a:tblPr firstRow="1" bandRow="1">
                <a:tableStyleId>{5C22544A-7EE6-4342-B048-85BDC9FD1C3A}</a:tableStyleId>
              </a:tblPr>
              <a:tblGrid>
                <a:gridCol w="2278380"/>
                <a:gridCol w="1661160"/>
                <a:gridCol w="1969770"/>
                <a:gridCol w="1969770"/>
              </a:tblGrid>
              <a:tr h="353262">
                <a:tc>
                  <a:txBody>
                    <a:bodyPr/>
                    <a:lstStyle/>
                    <a:p>
                      <a:endParaRPr lang="fr-CH" dirty="0"/>
                    </a:p>
                  </a:txBody>
                  <a:tcPr/>
                </a:tc>
                <a:tc>
                  <a:txBody>
                    <a:bodyPr/>
                    <a:lstStyle/>
                    <a:p>
                      <a:pPr marL="0" indent="0" algn="ctr">
                        <a:buNone/>
                      </a:pPr>
                      <a:r>
                        <a:rPr lang="fr-CH" dirty="0" smtClean="0"/>
                        <a:t>Transport</a:t>
                      </a:r>
                      <a:endParaRPr lang="fr-CH" dirty="0"/>
                    </a:p>
                  </a:txBody>
                  <a:tcPr/>
                </a:tc>
                <a:tc>
                  <a:txBody>
                    <a:bodyPr/>
                    <a:lstStyle/>
                    <a:p>
                      <a:pPr algn="ctr"/>
                      <a:r>
                        <a:rPr lang="fr-CH" dirty="0" smtClean="0"/>
                        <a:t>Ilot de chaleur</a:t>
                      </a:r>
                      <a:endParaRPr lang="fr-CH" dirty="0"/>
                    </a:p>
                  </a:txBody>
                  <a:tcPr/>
                </a:tc>
                <a:tc>
                  <a:txBody>
                    <a:bodyPr/>
                    <a:lstStyle/>
                    <a:p>
                      <a:pPr algn="ctr"/>
                      <a:r>
                        <a:rPr lang="fr-CH" dirty="0" smtClean="0"/>
                        <a:t>Eau potable</a:t>
                      </a:r>
                      <a:endParaRPr lang="fr-CH" dirty="0"/>
                    </a:p>
                  </a:txBody>
                  <a:tcPr/>
                </a:tc>
              </a:tr>
              <a:tr h="618208">
                <a:tc>
                  <a:txBody>
                    <a:bodyPr/>
                    <a:lstStyle/>
                    <a:p>
                      <a:r>
                        <a:rPr lang="fr-CH" dirty="0" smtClean="0"/>
                        <a:t>Niveau de participation</a:t>
                      </a:r>
                      <a:endParaRPr lang="fr-CH" baseline="0" dirty="0" smtClean="0"/>
                    </a:p>
                  </a:txBody>
                  <a:tcPr/>
                </a:tc>
                <a:tc>
                  <a:txBody>
                    <a:bodyPr/>
                    <a:lstStyle/>
                    <a:p>
                      <a:endParaRPr lang="fr-CH" dirty="0"/>
                    </a:p>
                  </a:txBody>
                  <a:tcPr/>
                </a:tc>
                <a:tc>
                  <a:txBody>
                    <a:bodyPr/>
                    <a:lstStyle/>
                    <a:p>
                      <a:endParaRPr lang="fr-CH"/>
                    </a:p>
                  </a:txBody>
                  <a:tcPr/>
                </a:tc>
                <a:tc>
                  <a:txBody>
                    <a:bodyPr/>
                    <a:lstStyle/>
                    <a:p>
                      <a:endParaRPr lang="fr-CH" dirty="0"/>
                    </a:p>
                  </a:txBody>
                  <a:tcPr/>
                </a:tc>
              </a:tr>
              <a:tr h="618208">
                <a:tc>
                  <a:txBody>
                    <a:bodyPr/>
                    <a:lstStyle/>
                    <a:p>
                      <a:r>
                        <a:rPr lang="fr-CH" dirty="0" smtClean="0"/>
                        <a:t>Qualité du résultat</a:t>
                      </a:r>
                    </a:p>
                    <a:p>
                      <a:endParaRPr lang="fr-CH" dirty="0"/>
                    </a:p>
                  </a:txBody>
                  <a:tcPr/>
                </a:tc>
                <a:tc>
                  <a:txBody>
                    <a:bodyPr/>
                    <a:lstStyle/>
                    <a:p>
                      <a:endParaRPr lang="fr-CH" dirty="0"/>
                    </a:p>
                  </a:txBody>
                  <a:tcPr/>
                </a:tc>
                <a:tc>
                  <a:txBody>
                    <a:bodyPr/>
                    <a:lstStyle/>
                    <a:p>
                      <a:endParaRPr lang="fr-CH"/>
                    </a:p>
                  </a:txBody>
                  <a:tcPr/>
                </a:tc>
                <a:tc>
                  <a:txBody>
                    <a:bodyPr/>
                    <a:lstStyle/>
                    <a:p>
                      <a:endParaRPr lang="fr-CH" dirty="0"/>
                    </a:p>
                  </a:txBody>
                  <a:tcPr/>
                </a:tc>
              </a:tr>
              <a:tr h="883154">
                <a:tc>
                  <a:txBody>
                    <a:bodyPr/>
                    <a:lstStyle/>
                    <a:p>
                      <a:r>
                        <a:rPr lang="fr-CH" dirty="0" smtClean="0"/>
                        <a:t>Outil multicritère</a:t>
                      </a:r>
                    </a:p>
                    <a:p>
                      <a:endParaRPr lang="fr-CH" dirty="0"/>
                    </a:p>
                  </a:txBody>
                  <a:tcPr/>
                </a:tc>
                <a:tc>
                  <a:txBody>
                    <a:bodyPr/>
                    <a:lstStyle/>
                    <a:p>
                      <a:endParaRPr lang="fr-CH" dirty="0" smtClean="0"/>
                    </a:p>
                    <a:p>
                      <a:endParaRPr lang="fr-CH" dirty="0" smtClean="0"/>
                    </a:p>
                    <a:p>
                      <a:pPr algn="ctr"/>
                      <a:r>
                        <a:rPr lang="fr-CH" dirty="0" smtClean="0"/>
                        <a:t>Electre</a:t>
                      </a:r>
                      <a:endParaRPr lang="fr-CH" dirty="0"/>
                    </a:p>
                  </a:txBody>
                  <a:tcPr/>
                </a:tc>
                <a:tc>
                  <a:txBody>
                    <a:bodyPr/>
                    <a:lstStyle/>
                    <a:p>
                      <a:pPr algn="ctr"/>
                      <a:endParaRPr lang="fr-CH" dirty="0" smtClean="0"/>
                    </a:p>
                    <a:p>
                      <a:pPr algn="ctr"/>
                      <a:endParaRPr lang="fr-CH" dirty="0" smtClean="0"/>
                    </a:p>
                    <a:p>
                      <a:pPr algn="ctr"/>
                      <a:r>
                        <a:rPr lang="fr-CH" dirty="0" smtClean="0"/>
                        <a:t>DRSA</a:t>
                      </a:r>
                      <a:endParaRPr lang="fr-CH" dirty="0"/>
                    </a:p>
                  </a:txBody>
                  <a:tcPr/>
                </a:tc>
                <a:tc>
                  <a:txBody>
                    <a:bodyPr/>
                    <a:lstStyle/>
                    <a:p>
                      <a:pPr algn="ctr"/>
                      <a:endParaRPr lang="fr-CH" dirty="0" smtClean="0"/>
                    </a:p>
                    <a:p>
                      <a:pPr algn="ctr"/>
                      <a:endParaRPr lang="fr-CH" dirty="0" smtClean="0"/>
                    </a:p>
                    <a:p>
                      <a:pPr algn="ctr"/>
                      <a:r>
                        <a:rPr lang="fr-CH" dirty="0" smtClean="0"/>
                        <a:t>DRSA</a:t>
                      </a:r>
                      <a:endParaRPr lang="fr-CH" dirty="0"/>
                    </a:p>
                  </a:txBody>
                  <a:tcPr/>
                </a:tc>
              </a:tr>
            </a:tbl>
          </a:graphicData>
        </a:graphic>
      </p:graphicFrame>
      <p:sp>
        <p:nvSpPr>
          <p:cNvPr id="3" name="Sourire 2"/>
          <p:cNvSpPr/>
          <p:nvPr/>
        </p:nvSpPr>
        <p:spPr>
          <a:xfrm>
            <a:off x="3365500" y="20955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5" name="Sourire 4"/>
          <p:cNvSpPr/>
          <p:nvPr/>
        </p:nvSpPr>
        <p:spPr>
          <a:xfrm>
            <a:off x="3365500" y="2705100"/>
            <a:ext cx="457200" cy="4572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H"/>
          </a:p>
        </p:txBody>
      </p:sp>
      <p:sp>
        <p:nvSpPr>
          <p:cNvPr id="6" name="Sourire 5"/>
          <p:cNvSpPr/>
          <p:nvPr/>
        </p:nvSpPr>
        <p:spPr>
          <a:xfrm>
            <a:off x="3365500" y="3314700"/>
            <a:ext cx="457200" cy="4572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H"/>
          </a:p>
        </p:txBody>
      </p:sp>
      <p:sp>
        <p:nvSpPr>
          <p:cNvPr id="8" name="Sourire 7"/>
          <p:cNvSpPr/>
          <p:nvPr/>
        </p:nvSpPr>
        <p:spPr>
          <a:xfrm>
            <a:off x="5207000" y="20701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9" name="Sourire 8"/>
          <p:cNvSpPr/>
          <p:nvPr/>
        </p:nvSpPr>
        <p:spPr>
          <a:xfrm>
            <a:off x="5207000" y="2705100"/>
            <a:ext cx="457200" cy="4572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H"/>
          </a:p>
        </p:txBody>
      </p:sp>
      <p:sp>
        <p:nvSpPr>
          <p:cNvPr id="10" name="Sourire 9"/>
          <p:cNvSpPr/>
          <p:nvPr/>
        </p:nvSpPr>
        <p:spPr>
          <a:xfrm>
            <a:off x="5207000" y="3314700"/>
            <a:ext cx="457200" cy="457200"/>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H"/>
          </a:p>
        </p:txBody>
      </p:sp>
      <p:sp>
        <p:nvSpPr>
          <p:cNvPr id="12" name="Sourire 11"/>
          <p:cNvSpPr/>
          <p:nvPr/>
        </p:nvSpPr>
        <p:spPr>
          <a:xfrm>
            <a:off x="7137400" y="20701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13" name="Sourire 12"/>
          <p:cNvSpPr/>
          <p:nvPr/>
        </p:nvSpPr>
        <p:spPr>
          <a:xfrm>
            <a:off x="7137400" y="2692400"/>
            <a:ext cx="457200" cy="457200"/>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H"/>
          </a:p>
        </p:txBody>
      </p:sp>
      <p:sp>
        <p:nvSpPr>
          <p:cNvPr id="14" name="Sourire 13"/>
          <p:cNvSpPr/>
          <p:nvPr/>
        </p:nvSpPr>
        <p:spPr>
          <a:xfrm>
            <a:off x="7137400" y="3314700"/>
            <a:ext cx="457200" cy="4572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p>
        </p:txBody>
      </p:sp>
      <p:sp>
        <p:nvSpPr>
          <p:cNvPr id="7" name="Rectangle 6"/>
          <p:cNvSpPr/>
          <p:nvPr/>
        </p:nvSpPr>
        <p:spPr>
          <a:xfrm>
            <a:off x="566420" y="4589901"/>
            <a:ext cx="8229600" cy="1754327"/>
          </a:xfrm>
          <a:prstGeom prst="rect">
            <a:avLst/>
          </a:prstGeom>
        </p:spPr>
        <p:txBody>
          <a:bodyPr wrap="square">
            <a:spAutoFit/>
          </a:bodyPr>
          <a:lstStyle/>
          <a:p>
            <a:r>
              <a:rPr lang="fr-FR" dirty="0"/>
              <a:t>Almeida-Dias, J., </a:t>
            </a:r>
            <a:r>
              <a:rPr lang="fr-FR" dirty="0" err="1"/>
              <a:t>Figueira</a:t>
            </a:r>
            <a:r>
              <a:rPr lang="fr-FR" dirty="0"/>
              <a:t>, J. R., &amp; Roy, B. (2010). Electre </a:t>
            </a:r>
            <a:r>
              <a:rPr lang="fr-FR" dirty="0" err="1"/>
              <a:t>Tri-C</a:t>
            </a:r>
            <a:r>
              <a:rPr lang="fr-FR" dirty="0"/>
              <a:t>: A multiple </a:t>
            </a:r>
            <a:r>
              <a:rPr lang="fr-FR" dirty="0" err="1"/>
              <a:t>criteria</a:t>
            </a:r>
            <a:r>
              <a:rPr lang="fr-FR" dirty="0"/>
              <a:t> </a:t>
            </a:r>
            <a:r>
              <a:rPr lang="fr-FR" dirty="0" err="1"/>
              <a:t>sorting</a:t>
            </a:r>
            <a:r>
              <a:rPr lang="fr-FR" dirty="0"/>
              <a:t> </a:t>
            </a:r>
            <a:r>
              <a:rPr lang="fr-FR" dirty="0" err="1"/>
              <a:t>method</a:t>
            </a:r>
            <a:r>
              <a:rPr lang="fr-FR" dirty="0"/>
              <a:t> </a:t>
            </a:r>
            <a:r>
              <a:rPr lang="fr-FR" dirty="0" err="1"/>
              <a:t>based</a:t>
            </a:r>
            <a:r>
              <a:rPr lang="fr-FR" dirty="0"/>
              <a:t> on </a:t>
            </a:r>
            <a:r>
              <a:rPr lang="fr-FR" dirty="0" err="1"/>
              <a:t>characteristic</a:t>
            </a:r>
            <a:r>
              <a:rPr lang="fr-FR" dirty="0"/>
              <a:t> </a:t>
            </a:r>
            <a:r>
              <a:rPr lang="fr-FR" dirty="0" err="1"/>
              <a:t>reference</a:t>
            </a:r>
            <a:r>
              <a:rPr lang="fr-FR" dirty="0"/>
              <a:t> actions. </a:t>
            </a:r>
            <a:r>
              <a:rPr lang="fr-FR" i="1" dirty="0" err="1"/>
              <a:t>European</a:t>
            </a:r>
            <a:r>
              <a:rPr lang="fr-FR" i="1" dirty="0"/>
              <a:t> Journal of </a:t>
            </a:r>
            <a:r>
              <a:rPr lang="fr-FR" i="1" dirty="0" err="1"/>
              <a:t>Operational</a:t>
            </a:r>
            <a:r>
              <a:rPr lang="fr-FR" i="1" dirty="0"/>
              <a:t> </a:t>
            </a:r>
            <a:r>
              <a:rPr lang="fr-FR" i="1" dirty="0" err="1"/>
              <a:t>Research</a:t>
            </a:r>
            <a:r>
              <a:rPr lang="fr-FR" dirty="0"/>
              <a:t>, </a:t>
            </a:r>
            <a:r>
              <a:rPr lang="fr-FR" i="1" dirty="0"/>
              <a:t>204</a:t>
            </a:r>
            <a:r>
              <a:rPr lang="fr-FR" dirty="0"/>
              <a:t>(3), 565-580.</a:t>
            </a:r>
          </a:p>
          <a:p>
            <a:endParaRPr lang="fr-CA" dirty="0" smtClean="0"/>
          </a:p>
          <a:p>
            <a:r>
              <a:rPr lang="fr-CA" dirty="0" smtClean="0"/>
              <a:t>Greco </a:t>
            </a:r>
            <a:r>
              <a:rPr lang="fr-CA" dirty="0"/>
              <a:t>S., </a:t>
            </a:r>
            <a:r>
              <a:rPr lang="fr-CA" dirty="0" err="1"/>
              <a:t>Matarazzo</a:t>
            </a:r>
            <a:r>
              <a:rPr lang="fr-CA" dirty="0"/>
              <a:t> B., </a:t>
            </a:r>
            <a:r>
              <a:rPr lang="fr-CA" dirty="0" err="1"/>
              <a:t>Słowiński</a:t>
            </a:r>
            <a:r>
              <a:rPr lang="fr-CA" dirty="0"/>
              <a:t> R., 2001, « </a:t>
            </a:r>
            <a:r>
              <a:rPr lang="fr-CA" dirty="0" err="1"/>
              <a:t>Roughset</a:t>
            </a:r>
            <a:r>
              <a:rPr lang="fr-CA" dirty="0"/>
              <a:t> </a:t>
            </a:r>
            <a:r>
              <a:rPr lang="fr-CA" dirty="0" err="1"/>
              <a:t>theory</a:t>
            </a:r>
            <a:r>
              <a:rPr lang="fr-CA" dirty="0"/>
              <a:t> for </a:t>
            </a:r>
            <a:r>
              <a:rPr lang="fr-CA" dirty="0" err="1"/>
              <a:t>multicriteria</a:t>
            </a:r>
            <a:r>
              <a:rPr lang="fr-CA" dirty="0"/>
              <a:t> </a:t>
            </a:r>
            <a:r>
              <a:rPr lang="fr-CA" dirty="0" err="1"/>
              <a:t>decision</a:t>
            </a:r>
            <a:r>
              <a:rPr lang="fr-CA" dirty="0"/>
              <a:t> </a:t>
            </a:r>
            <a:r>
              <a:rPr lang="fr-CA" dirty="0" err="1"/>
              <a:t>analysis</a:t>
            </a:r>
            <a:r>
              <a:rPr lang="fr-CA" dirty="0"/>
              <a:t> », </a:t>
            </a:r>
            <a:r>
              <a:rPr lang="fr-CA" i="1" dirty="0" err="1"/>
              <a:t>European</a:t>
            </a:r>
            <a:r>
              <a:rPr lang="fr-CA" i="1" dirty="0"/>
              <a:t> Journal of </a:t>
            </a:r>
            <a:r>
              <a:rPr lang="fr-CA" i="1" dirty="0" err="1"/>
              <a:t>Operational</a:t>
            </a:r>
            <a:r>
              <a:rPr lang="fr-CA" i="1" dirty="0"/>
              <a:t> </a:t>
            </a:r>
            <a:r>
              <a:rPr lang="fr-CA" i="1" dirty="0" err="1"/>
              <a:t>Research</a:t>
            </a:r>
            <a:r>
              <a:rPr lang="fr-CA" dirty="0"/>
              <a:t>, 129 (1), pp. 1–47</a:t>
            </a:r>
            <a:endParaRPr lang="fr-FR" dirty="0"/>
          </a:p>
        </p:txBody>
      </p:sp>
    </p:spTree>
    <p:extLst>
      <p:ext uri="{BB962C8B-B14F-4D97-AF65-F5344CB8AC3E}">
        <p14:creationId xmlns:p14="http://schemas.microsoft.com/office/powerpoint/2010/main" val="4222424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3778379" y="4114800"/>
            <a:ext cx="5314821" cy="2816687"/>
          </a:xfrm>
          <a:prstGeom prst="rect">
            <a:avLst/>
          </a:prstGeom>
        </p:spPr>
      </p:pic>
      <p:sp>
        <p:nvSpPr>
          <p:cNvPr id="2" name="Titre 1"/>
          <p:cNvSpPr>
            <a:spLocks noGrp="1"/>
          </p:cNvSpPr>
          <p:nvPr>
            <p:ph type="title"/>
          </p:nvPr>
        </p:nvSpPr>
        <p:spPr/>
        <p:txBody>
          <a:bodyPr/>
          <a:lstStyle/>
          <a:p>
            <a:r>
              <a:rPr lang="fr-CH" dirty="0" smtClean="0"/>
              <a:t>Atelier multicritère - Transport</a:t>
            </a:r>
            <a:endParaRPr lang="fr-CH" dirty="0"/>
          </a:p>
        </p:txBody>
      </p:sp>
      <p:sp>
        <p:nvSpPr>
          <p:cNvPr id="3" name="Espace réservé du contenu 2"/>
          <p:cNvSpPr>
            <a:spLocks noGrp="1"/>
          </p:cNvSpPr>
          <p:nvPr>
            <p:ph idx="1"/>
          </p:nvPr>
        </p:nvSpPr>
        <p:spPr/>
        <p:txBody>
          <a:bodyPr>
            <a:normAutofit/>
          </a:bodyPr>
          <a:lstStyle/>
          <a:p>
            <a:r>
              <a:rPr lang="fr-CH" dirty="0" smtClean="0"/>
              <a:t>Méthode</a:t>
            </a:r>
          </a:p>
          <a:p>
            <a:pPr lvl="1"/>
            <a:r>
              <a:rPr lang="fr-CH" dirty="0" smtClean="0"/>
              <a:t>Structure hiérarchique</a:t>
            </a:r>
          </a:p>
          <a:p>
            <a:pPr lvl="1"/>
            <a:r>
              <a:rPr lang="fr-CH" dirty="0" smtClean="0"/>
              <a:t>Elicitation directe avec Electre – Tri</a:t>
            </a:r>
          </a:p>
          <a:p>
            <a:r>
              <a:rPr lang="fr-CH" dirty="0" smtClean="0"/>
              <a:t>Problèmes rencontrés</a:t>
            </a:r>
          </a:p>
          <a:p>
            <a:pPr marL="457200" lvl="1" indent="0">
              <a:buNone/>
            </a:pPr>
            <a:r>
              <a:rPr lang="fr-CH" dirty="0" smtClean="0"/>
              <a:t>-&gt; Inadapté pour obtenir des appréciations </a:t>
            </a:r>
            <a:br>
              <a:rPr lang="fr-CH" dirty="0" smtClean="0"/>
            </a:br>
            <a:r>
              <a:rPr lang="fr-CH" dirty="0" smtClean="0"/>
              <a:t>basées sur l’expertise</a:t>
            </a:r>
            <a:endParaRPr lang="fr-CH" dirty="0"/>
          </a:p>
          <a:p>
            <a:pPr marL="0" indent="0">
              <a:buNone/>
            </a:pPr>
            <a:r>
              <a:rPr lang="fr-CH" dirty="0" smtClean="0"/>
              <a:t>-&gt; Aucun résultat</a:t>
            </a:r>
            <a:endParaRPr lang="fr-CH" dirty="0"/>
          </a:p>
        </p:txBody>
      </p:sp>
      <p:sp>
        <p:nvSpPr>
          <p:cNvPr id="4" name="Rectangle 3"/>
          <p:cNvSpPr/>
          <p:nvPr/>
        </p:nvSpPr>
        <p:spPr>
          <a:xfrm>
            <a:off x="-38100" y="6282829"/>
            <a:ext cx="7772400" cy="523220"/>
          </a:xfrm>
          <a:prstGeom prst="rect">
            <a:avLst/>
          </a:prstGeom>
        </p:spPr>
        <p:txBody>
          <a:bodyPr wrap="square">
            <a:spAutoFit/>
          </a:bodyPr>
          <a:lstStyle/>
          <a:p>
            <a:r>
              <a:rPr lang="fr-FR" sz="1400" dirty="0"/>
              <a:t>Almeida-Dias, J., </a:t>
            </a:r>
            <a:r>
              <a:rPr lang="fr-FR" sz="1400" dirty="0" err="1"/>
              <a:t>Figueira</a:t>
            </a:r>
            <a:r>
              <a:rPr lang="fr-FR" sz="1400" dirty="0"/>
              <a:t>, J. R., &amp; Roy, B. (2010). Electre </a:t>
            </a:r>
            <a:r>
              <a:rPr lang="fr-FR" sz="1400" dirty="0" err="1"/>
              <a:t>Tri-C</a:t>
            </a:r>
            <a:r>
              <a:rPr lang="fr-FR" sz="1400" dirty="0"/>
              <a:t>: A multiple </a:t>
            </a:r>
            <a:r>
              <a:rPr lang="fr-FR" sz="1400" dirty="0" err="1"/>
              <a:t>criteria</a:t>
            </a:r>
            <a:r>
              <a:rPr lang="fr-FR" sz="1400" dirty="0"/>
              <a:t> </a:t>
            </a:r>
            <a:r>
              <a:rPr lang="fr-FR" sz="1400" dirty="0" err="1"/>
              <a:t>sorting</a:t>
            </a:r>
            <a:r>
              <a:rPr lang="fr-FR" sz="1400" dirty="0"/>
              <a:t> </a:t>
            </a:r>
            <a:r>
              <a:rPr lang="fr-FR" sz="1400" dirty="0" err="1"/>
              <a:t>method</a:t>
            </a:r>
            <a:r>
              <a:rPr lang="fr-FR" sz="1400" dirty="0"/>
              <a:t> </a:t>
            </a:r>
            <a:r>
              <a:rPr lang="fr-FR" sz="1400" dirty="0" err="1"/>
              <a:t>based</a:t>
            </a:r>
            <a:r>
              <a:rPr lang="fr-FR" sz="1400" dirty="0"/>
              <a:t> on </a:t>
            </a:r>
            <a:r>
              <a:rPr lang="fr-FR" sz="1400" dirty="0" err="1"/>
              <a:t>characteristic</a:t>
            </a:r>
            <a:r>
              <a:rPr lang="fr-FR" sz="1400" dirty="0"/>
              <a:t> </a:t>
            </a:r>
            <a:r>
              <a:rPr lang="fr-FR" sz="1400" dirty="0" err="1"/>
              <a:t>reference</a:t>
            </a:r>
            <a:r>
              <a:rPr lang="fr-FR" sz="1400" dirty="0"/>
              <a:t> actions. </a:t>
            </a:r>
            <a:r>
              <a:rPr lang="fr-FR" sz="1400" i="1" dirty="0" err="1"/>
              <a:t>European</a:t>
            </a:r>
            <a:r>
              <a:rPr lang="fr-FR" sz="1400" i="1" dirty="0"/>
              <a:t> Journal of </a:t>
            </a:r>
            <a:r>
              <a:rPr lang="fr-FR" sz="1400" i="1" dirty="0" err="1"/>
              <a:t>Operational</a:t>
            </a:r>
            <a:r>
              <a:rPr lang="fr-FR" sz="1400" i="1" dirty="0"/>
              <a:t> </a:t>
            </a:r>
            <a:r>
              <a:rPr lang="fr-FR" sz="1400" i="1" dirty="0" err="1"/>
              <a:t>Research</a:t>
            </a:r>
            <a:r>
              <a:rPr lang="fr-FR" sz="1400" dirty="0"/>
              <a:t>, </a:t>
            </a:r>
            <a:r>
              <a:rPr lang="fr-FR" sz="1400" i="1" dirty="0"/>
              <a:t>204</a:t>
            </a:r>
            <a:r>
              <a:rPr lang="fr-FR" sz="1400" dirty="0"/>
              <a:t>(3), 565-580.</a:t>
            </a:r>
          </a:p>
        </p:txBody>
      </p:sp>
    </p:spTree>
    <p:extLst>
      <p:ext uri="{BB962C8B-B14F-4D97-AF65-F5344CB8AC3E}">
        <p14:creationId xmlns:p14="http://schemas.microsoft.com/office/powerpoint/2010/main" val="27361005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5880100" cy="4525963"/>
          </a:xfrm>
        </p:spPr>
        <p:txBody>
          <a:bodyPr>
            <a:normAutofit fontScale="92500" lnSpcReduction="10000"/>
          </a:bodyPr>
          <a:lstStyle/>
          <a:p>
            <a:r>
              <a:rPr lang="fr-CH" dirty="0" smtClean="0"/>
              <a:t>Méthode</a:t>
            </a:r>
          </a:p>
          <a:p>
            <a:pPr lvl="1"/>
            <a:r>
              <a:rPr lang="fr-CH" dirty="0" smtClean="0"/>
              <a:t>Appréciation globale</a:t>
            </a:r>
          </a:p>
          <a:p>
            <a:pPr lvl="1"/>
            <a:r>
              <a:rPr lang="fr-CH" dirty="0" smtClean="0"/>
              <a:t>Inférrence avec DRSA</a:t>
            </a:r>
          </a:p>
          <a:p>
            <a:pPr lvl="2"/>
            <a:r>
              <a:rPr lang="fr-CH" dirty="0" smtClean="0"/>
              <a:t>Basé sur des exemples</a:t>
            </a:r>
          </a:p>
          <a:p>
            <a:pPr lvl="2"/>
            <a:r>
              <a:rPr lang="fr-CH" dirty="0" smtClean="0"/>
              <a:t>Fondées sur l’expérience</a:t>
            </a:r>
          </a:p>
          <a:p>
            <a:r>
              <a:rPr lang="fr-CH" dirty="0" smtClean="0"/>
              <a:t>Problèmes rencontrés</a:t>
            </a:r>
          </a:p>
          <a:p>
            <a:pPr lvl="1"/>
            <a:r>
              <a:rPr lang="fr-CH" dirty="0" smtClean="0"/>
              <a:t>Incompréhension théorique</a:t>
            </a:r>
          </a:p>
          <a:p>
            <a:pPr lvl="2"/>
            <a:r>
              <a:rPr lang="fr-CH" dirty="0" smtClean="0"/>
              <a:t>le batiment, son environnement </a:t>
            </a:r>
            <a:br>
              <a:rPr lang="fr-CH" dirty="0" smtClean="0"/>
            </a:br>
            <a:r>
              <a:rPr lang="fr-CH" dirty="0" smtClean="0"/>
              <a:t>et l’ilot de chaleur.</a:t>
            </a:r>
          </a:p>
          <a:p>
            <a:r>
              <a:rPr lang="fr-CH" dirty="0" smtClean="0"/>
              <a:t>- &gt; Résultats inutilisables</a:t>
            </a:r>
            <a:endParaRPr lang="fr-CH" dirty="0"/>
          </a:p>
        </p:txBody>
      </p:sp>
      <p:pic>
        <p:nvPicPr>
          <p:cNvPr id="4" name="Image 3"/>
          <p:cNvPicPr/>
          <p:nvPr/>
        </p:nvPicPr>
        <p:blipFill rotWithShape="1">
          <a:blip r:embed="rId3" cstate="print">
            <a:extLst>
              <a:ext uri="{28A0092B-C50C-407E-A947-70E740481C1C}">
                <a14:useLocalDpi xmlns:a14="http://schemas.microsoft.com/office/drawing/2010/main"/>
              </a:ext>
            </a:extLst>
          </a:blip>
          <a:srcRect/>
          <a:stretch/>
        </p:blipFill>
        <p:spPr>
          <a:xfrm>
            <a:off x="5994400" y="5105400"/>
            <a:ext cx="3149600" cy="1752600"/>
          </a:xfrm>
          <a:prstGeom prst="rect">
            <a:avLst/>
          </a:prstGeom>
        </p:spPr>
      </p:pic>
      <p:pic>
        <p:nvPicPr>
          <p:cNvPr id="5" name="Image 4" descr="P1010955.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6292755" y="2152555"/>
            <a:ext cx="3721100" cy="1981389"/>
          </a:xfrm>
          <a:prstGeom prst="rect">
            <a:avLst/>
          </a:prstGeom>
        </p:spPr>
      </p:pic>
      <p:sp>
        <p:nvSpPr>
          <p:cNvPr id="7" name="Titre 1"/>
          <p:cNvSpPr txBox="1">
            <a:spLocks/>
          </p:cNvSpPr>
          <p:nvPr/>
        </p:nvSpPr>
        <p:spPr>
          <a:xfrm>
            <a:off x="609600" y="2873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H" dirty="0"/>
              <a:t>Atelier </a:t>
            </a:r>
            <a:r>
              <a:rPr lang="fr-CH" dirty="0" smtClean="0"/>
              <a:t>multicritère</a:t>
            </a:r>
            <a:br>
              <a:rPr lang="fr-CH" dirty="0" smtClean="0"/>
            </a:br>
            <a:r>
              <a:rPr lang="fr-CH" dirty="0" smtClean="0"/>
              <a:t>Ilôts de chaleur</a:t>
            </a:r>
            <a:endParaRPr lang="fr-CH" dirty="0"/>
          </a:p>
        </p:txBody>
      </p:sp>
      <p:sp>
        <p:nvSpPr>
          <p:cNvPr id="2" name="Rectangle 1"/>
          <p:cNvSpPr/>
          <p:nvPr/>
        </p:nvSpPr>
        <p:spPr>
          <a:xfrm>
            <a:off x="101600" y="6111607"/>
            <a:ext cx="5473700" cy="738664"/>
          </a:xfrm>
          <a:prstGeom prst="rect">
            <a:avLst/>
          </a:prstGeom>
        </p:spPr>
        <p:txBody>
          <a:bodyPr wrap="square">
            <a:spAutoFit/>
          </a:bodyPr>
          <a:lstStyle/>
          <a:p>
            <a:r>
              <a:rPr lang="fr-CA" sz="1400" dirty="0"/>
              <a:t>Greco S., </a:t>
            </a:r>
            <a:r>
              <a:rPr lang="fr-CA" sz="1400" dirty="0" err="1"/>
              <a:t>Matarazzo</a:t>
            </a:r>
            <a:r>
              <a:rPr lang="fr-CA" sz="1400" dirty="0"/>
              <a:t> B., </a:t>
            </a:r>
            <a:r>
              <a:rPr lang="fr-CA" sz="1400" dirty="0" err="1"/>
              <a:t>Słowiński</a:t>
            </a:r>
            <a:r>
              <a:rPr lang="fr-CA" sz="1400" dirty="0"/>
              <a:t> R., 2001, « </a:t>
            </a:r>
            <a:r>
              <a:rPr lang="fr-CA" sz="1400" dirty="0" err="1"/>
              <a:t>Roughset</a:t>
            </a:r>
            <a:r>
              <a:rPr lang="fr-CA" sz="1400" dirty="0"/>
              <a:t> </a:t>
            </a:r>
            <a:r>
              <a:rPr lang="fr-CA" sz="1400" dirty="0" err="1"/>
              <a:t>theory</a:t>
            </a:r>
            <a:r>
              <a:rPr lang="fr-CA" sz="1400" dirty="0"/>
              <a:t> for </a:t>
            </a:r>
            <a:r>
              <a:rPr lang="fr-CA" sz="1400" dirty="0" err="1"/>
              <a:t>multicriteria</a:t>
            </a:r>
            <a:r>
              <a:rPr lang="fr-CA" sz="1400" dirty="0"/>
              <a:t> </a:t>
            </a:r>
            <a:r>
              <a:rPr lang="fr-CA" sz="1400" dirty="0" err="1"/>
              <a:t>decision</a:t>
            </a:r>
            <a:r>
              <a:rPr lang="fr-CA" sz="1400" dirty="0"/>
              <a:t> </a:t>
            </a:r>
            <a:r>
              <a:rPr lang="fr-CA" sz="1400" dirty="0" err="1"/>
              <a:t>analysis</a:t>
            </a:r>
            <a:r>
              <a:rPr lang="fr-CA" sz="1400" dirty="0"/>
              <a:t> », </a:t>
            </a:r>
            <a:r>
              <a:rPr lang="fr-CA" sz="1400" i="1" dirty="0" err="1"/>
              <a:t>European</a:t>
            </a:r>
            <a:r>
              <a:rPr lang="fr-CA" sz="1400" i="1" dirty="0"/>
              <a:t> Journal of </a:t>
            </a:r>
            <a:r>
              <a:rPr lang="fr-CA" sz="1400" i="1" dirty="0" err="1"/>
              <a:t>Operational</a:t>
            </a:r>
            <a:r>
              <a:rPr lang="fr-CA" sz="1400" i="1" dirty="0"/>
              <a:t> </a:t>
            </a:r>
            <a:r>
              <a:rPr lang="fr-CA" sz="1400" i="1" dirty="0" err="1"/>
              <a:t>Research</a:t>
            </a:r>
            <a:r>
              <a:rPr lang="fr-CA" sz="1400" dirty="0"/>
              <a:t>, 129 (1), pp. 1–47</a:t>
            </a:r>
            <a:endParaRPr lang="fr-FR" sz="1400" dirty="0"/>
          </a:p>
        </p:txBody>
      </p:sp>
    </p:spTree>
    <p:extLst>
      <p:ext uri="{BB962C8B-B14F-4D97-AF65-F5344CB8AC3E}">
        <p14:creationId xmlns:p14="http://schemas.microsoft.com/office/powerpoint/2010/main" val="12250429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600" y="1651000"/>
            <a:ext cx="5753100" cy="4525963"/>
          </a:xfrm>
        </p:spPr>
        <p:txBody>
          <a:bodyPr>
            <a:normAutofit fontScale="92500"/>
          </a:bodyPr>
          <a:lstStyle/>
          <a:p>
            <a:r>
              <a:rPr lang="fr-CH" dirty="0" smtClean="0"/>
              <a:t>Méthode</a:t>
            </a:r>
          </a:p>
          <a:p>
            <a:pPr lvl="1"/>
            <a:r>
              <a:rPr lang="fr-CH" dirty="0"/>
              <a:t>Appréciation globale</a:t>
            </a:r>
          </a:p>
          <a:p>
            <a:pPr lvl="1"/>
            <a:r>
              <a:rPr lang="fr-CH" dirty="0" smtClean="0"/>
              <a:t>Inférrence </a:t>
            </a:r>
            <a:r>
              <a:rPr lang="fr-CH" dirty="0"/>
              <a:t>avec DRSA</a:t>
            </a:r>
          </a:p>
          <a:p>
            <a:pPr lvl="2"/>
            <a:r>
              <a:rPr lang="fr-CH" dirty="0"/>
              <a:t>Basé sur des exemples</a:t>
            </a:r>
          </a:p>
          <a:p>
            <a:pPr lvl="2"/>
            <a:r>
              <a:rPr lang="fr-CH" dirty="0"/>
              <a:t>Fondées sur l’expérience</a:t>
            </a:r>
          </a:p>
          <a:p>
            <a:r>
              <a:rPr lang="fr-CH" dirty="0" smtClean="0"/>
              <a:t>Problème rencontré</a:t>
            </a:r>
          </a:p>
          <a:p>
            <a:pPr lvl="1"/>
            <a:r>
              <a:rPr lang="fr-CH" dirty="0" smtClean="0"/>
              <a:t>Echelle et données trop générales</a:t>
            </a:r>
          </a:p>
          <a:p>
            <a:pPr lvl="2"/>
            <a:r>
              <a:rPr lang="fr-CH" dirty="0" smtClean="0"/>
              <a:t>Différentiation insuffisante</a:t>
            </a:r>
          </a:p>
          <a:p>
            <a:r>
              <a:rPr lang="fr-CH" dirty="0" smtClean="0"/>
              <a:t>&gt; Résultats peu utiles</a:t>
            </a:r>
          </a:p>
          <a:p>
            <a:pPr lvl="1"/>
            <a:endParaRPr lang="fr-CH" dirty="0"/>
          </a:p>
        </p:txBody>
      </p:sp>
      <p:pic>
        <p:nvPicPr>
          <p:cNvPr id="4" name="Picture 2" descr="U:\Post-Doc_2010-2012\Chgt-Clim\R.Critères\Atelier2\Préparation_Atelier\Secteurs Etud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11900" y="808037"/>
            <a:ext cx="2594080" cy="3357563"/>
          </a:xfrm>
          <a:prstGeom prst="rect">
            <a:avLst/>
          </a:prstGeom>
          <a:noFill/>
          <a:ln w="9525">
            <a:noFill/>
            <a:miter lim="800000"/>
            <a:headEnd/>
            <a:tailEnd/>
          </a:ln>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92183" y="4724400"/>
            <a:ext cx="2940691" cy="1987550"/>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6210300" y="4165600"/>
            <a:ext cx="2933700" cy="558800"/>
          </a:xfrm>
          <a:prstGeom prst="rect">
            <a:avLst/>
          </a:prstGeom>
          <a:noFill/>
          <a:ln w="9525">
            <a:noFill/>
            <a:miter lim="800000"/>
            <a:headEnd/>
            <a:tailEnd/>
          </a:ln>
        </p:spPr>
      </p:pic>
      <p:sp>
        <p:nvSpPr>
          <p:cNvPr id="8" name="Titre 1"/>
          <p:cNvSpPr txBox="1">
            <a:spLocks/>
          </p:cNvSpPr>
          <p:nvPr/>
        </p:nvSpPr>
        <p:spPr>
          <a:xfrm>
            <a:off x="609600" y="58738"/>
            <a:ext cx="8229600" cy="10080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H" dirty="0"/>
              <a:t>Atelier multicritère </a:t>
            </a:r>
            <a:r>
              <a:rPr lang="fr-CH" dirty="0" smtClean="0"/>
              <a:t>– Eau potable</a:t>
            </a:r>
            <a:endParaRPr lang="fr-CH" dirty="0"/>
          </a:p>
        </p:txBody>
      </p:sp>
    </p:spTree>
    <p:extLst>
      <p:ext uri="{BB962C8B-B14F-4D97-AF65-F5344CB8AC3E}">
        <p14:creationId xmlns:p14="http://schemas.microsoft.com/office/powerpoint/2010/main" val="23932742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CH"/>
          </a:p>
        </p:txBody>
      </p:sp>
      <p:sp>
        <p:nvSpPr>
          <p:cNvPr id="6" name="Titre 3"/>
          <p:cNvSpPr>
            <a:spLocks noGrp="1"/>
          </p:cNvSpPr>
          <p:nvPr>
            <p:ph type="title"/>
          </p:nvPr>
        </p:nvSpPr>
        <p:spPr/>
        <p:txBody>
          <a:bodyPr>
            <a:normAutofit/>
          </a:bodyPr>
          <a:lstStyle/>
          <a:p>
            <a:r>
              <a:rPr lang="fr-FR" dirty="0" smtClean="0"/>
              <a:t>Comment mieux faire ?</a:t>
            </a:r>
            <a:endParaRPr lang="fr-CH" dirty="0"/>
          </a:p>
        </p:txBody>
      </p:sp>
      <p:pic>
        <p:nvPicPr>
          <p:cNvPr id="4" name="Image 3" descr="groupe1_5jui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1429" y="454674"/>
            <a:ext cx="6828168" cy="3605834"/>
          </a:xfrm>
          <a:prstGeom prst="rect">
            <a:avLst/>
          </a:prstGeom>
        </p:spPr>
      </p:pic>
    </p:spTree>
    <p:extLst>
      <p:ext uri="{BB962C8B-B14F-4D97-AF65-F5344CB8AC3E}">
        <p14:creationId xmlns:p14="http://schemas.microsoft.com/office/powerpoint/2010/main" val="1119774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smtClean="0"/>
              <a:t>Quel est le problème ?</a:t>
            </a:r>
            <a:endParaRPr lang="fr-CH" dirty="0"/>
          </a:p>
        </p:txBody>
      </p:sp>
      <p:pic>
        <p:nvPicPr>
          <p:cNvPr id="5" name="Image 4" descr="Copyright © 2006 SPIQ.CA_5_29 avril 2008.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436953" y="2465841"/>
            <a:ext cx="2160000" cy="1440000"/>
          </a:xfrm>
          <a:prstGeom prst="rect">
            <a:avLst/>
          </a:prstGeom>
        </p:spPr>
      </p:pic>
      <p:pic>
        <p:nvPicPr>
          <p:cNvPr id="6" name="Image 5" descr="Aline Pelleti.jpg"/>
          <p:cNvPicPr preferRelativeResize="0">
            <a:picLocks/>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23399" y="912355"/>
            <a:ext cx="2160000" cy="1440000"/>
          </a:xfrm>
          <a:prstGeom prst="rect">
            <a:avLst/>
          </a:prstGeom>
        </p:spPr>
      </p:pic>
      <p:pic>
        <p:nvPicPr>
          <p:cNvPr id="7" name="Image 6" descr="354163-incendie-lourdement-endommage-samedi-matin_La Presse.jpg"/>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4174416" y="912355"/>
            <a:ext cx="2160000" cy="1440000"/>
          </a:xfrm>
          <a:prstGeom prst="rect">
            <a:avLst/>
          </a:prstGeom>
        </p:spPr>
      </p:pic>
      <p:pic>
        <p:nvPicPr>
          <p:cNvPr id="8" name="Image 7" descr="483873-championnat-canadien-ski-fond-lui_yan dourle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4415" y="2465842"/>
            <a:ext cx="2160000" cy="1388571"/>
          </a:xfrm>
          <a:prstGeom prst="rect">
            <a:avLst/>
          </a:prstGeom>
        </p:spPr>
      </p:pic>
    </p:spTree>
    <p:extLst>
      <p:ext uri="{BB962C8B-B14F-4D97-AF65-F5344CB8AC3E}">
        <p14:creationId xmlns:p14="http://schemas.microsoft.com/office/powerpoint/2010/main" val="18045011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smtClean="0"/>
              <a:t>Deux recommendations</a:t>
            </a:r>
            <a:endParaRPr lang="fr-CH" dirty="0"/>
          </a:p>
        </p:txBody>
      </p:sp>
      <p:sp>
        <p:nvSpPr>
          <p:cNvPr id="5" name="Espace réservé du contenu 4"/>
          <p:cNvSpPr>
            <a:spLocks noGrp="1"/>
          </p:cNvSpPr>
          <p:nvPr>
            <p:ph idx="1"/>
          </p:nvPr>
        </p:nvSpPr>
        <p:spPr/>
        <p:txBody>
          <a:bodyPr/>
          <a:lstStyle/>
          <a:p>
            <a:r>
              <a:rPr lang="fr-CH" dirty="0" smtClean="0"/>
              <a:t>Type de données sollicitées dans le processus décisionnel</a:t>
            </a:r>
          </a:p>
          <a:p>
            <a:r>
              <a:rPr lang="fr-CH" dirty="0" smtClean="0"/>
              <a:t>L’échelle spatiale</a:t>
            </a:r>
          </a:p>
        </p:txBody>
      </p:sp>
    </p:spTree>
    <p:extLst>
      <p:ext uri="{BB962C8B-B14F-4D97-AF65-F5344CB8AC3E}">
        <p14:creationId xmlns:p14="http://schemas.microsoft.com/office/powerpoint/2010/main" val="41489751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Quel type d’information ?</a:t>
            </a:r>
            <a:endParaRPr lang="fr-CH"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76635400"/>
              </p:ext>
            </p:extLst>
          </p:nvPr>
        </p:nvGraphicFramePr>
        <p:xfrm>
          <a:off x="546100" y="1905000"/>
          <a:ext cx="8229600" cy="2499360"/>
        </p:xfrm>
        <a:graphic>
          <a:graphicData uri="http://schemas.openxmlformats.org/drawingml/2006/table">
            <a:tbl>
              <a:tblPr firstRow="1" bandRow="1">
                <a:tableStyleId>{5C22544A-7EE6-4342-B048-85BDC9FD1C3A}</a:tableStyleId>
              </a:tblPr>
              <a:tblGrid>
                <a:gridCol w="1612900"/>
                <a:gridCol w="2794000"/>
                <a:gridCol w="3822700"/>
              </a:tblGrid>
              <a:tr h="370840">
                <a:tc>
                  <a:txBody>
                    <a:bodyPr/>
                    <a:lstStyle/>
                    <a:p>
                      <a:endParaRPr lang="fr-CH" sz="2000" dirty="0"/>
                    </a:p>
                  </a:txBody>
                  <a:tcPr/>
                </a:tc>
                <a:tc>
                  <a:txBody>
                    <a:bodyPr/>
                    <a:lstStyle/>
                    <a:p>
                      <a:r>
                        <a:rPr lang="fr-CH" sz="2000" dirty="0" smtClean="0"/>
                        <a:t>Données informelle</a:t>
                      </a:r>
                      <a:endParaRPr lang="fr-CH" sz="2000" dirty="0"/>
                    </a:p>
                  </a:txBody>
                  <a:tcPr/>
                </a:tc>
                <a:tc>
                  <a:txBody>
                    <a:bodyPr/>
                    <a:lstStyle/>
                    <a:p>
                      <a:r>
                        <a:rPr lang="fr-CH" sz="2000" dirty="0" smtClean="0"/>
                        <a:t>Données formelles </a:t>
                      </a:r>
                      <a:r>
                        <a:rPr lang="fr-CH" sz="2000" baseline="0" dirty="0" smtClean="0"/>
                        <a:t>(traditionnelle)</a:t>
                      </a:r>
                      <a:endParaRPr lang="fr-CH" sz="2000" dirty="0"/>
                    </a:p>
                  </a:txBody>
                  <a:tcPr/>
                </a:tc>
              </a:tr>
              <a:tr h="370840">
                <a:tc>
                  <a:txBody>
                    <a:bodyPr/>
                    <a:lstStyle/>
                    <a:p>
                      <a:r>
                        <a:rPr lang="fr-CH" sz="2000" dirty="0" smtClean="0"/>
                        <a:t>Source</a:t>
                      </a:r>
                      <a:endParaRPr lang="fr-CH" sz="2000" dirty="0"/>
                    </a:p>
                  </a:txBody>
                  <a:tcPr/>
                </a:tc>
                <a:tc>
                  <a:txBody>
                    <a:bodyPr/>
                    <a:lstStyle/>
                    <a:p>
                      <a:pPr marL="0" lvl="1" indent="0"/>
                      <a:r>
                        <a:rPr lang="fr-CH" sz="2000" dirty="0" smtClean="0"/>
                        <a:t>Appréciations</a:t>
                      </a:r>
                      <a:r>
                        <a:rPr lang="fr-CH" sz="2000" baseline="0" dirty="0" smtClean="0"/>
                        <a:t> d’experts basées sur l’expérience</a:t>
                      </a:r>
                      <a:endParaRPr lang="fr-CH" sz="2000" dirty="0" smtClean="0"/>
                    </a:p>
                  </a:txBody>
                  <a:tcPr/>
                </a:tc>
                <a:tc>
                  <a:txBody>
                    <a:bodyPr/>
                    <a:lstStyle/>
                    <a:p>
                      <a:pPr marL="0" lvl="1" indent="0"/>
                      <a:r>
                        <a:rPr lang="fr-CH" sz="2000" dirty="0" smtClean="0"/>
                        <a:t>Base de données institutionnelles</a:t>
                      </a:r>
                    </a:p>
                    <a:p>
                      <a:pPr marL="0" lvl="1" indent="0"/>
                      <a:r>
                        <a:rPr lang="fr-CH" sz="2000" dirty="0" smtClean="0"/>
                        <a:t>Etudes scientifiques</a:t>
                      </a:r>
                    </a:p>
                  </a:txBody>
                  <a:tcPr/>
                </a:tc>
              </a:tr>
              <a:tr h="370840">
                <a:tc>
                  <a:txBody>
                    <a:bodyPr/>
                    <a:lstStyle/>
                    <a:p>
                      <a:r>
                        <a:rPr lang="fr-CH" sz="2000" dirty="0" smtClean="0"/>
                        <a:t>Qualité</a:t>
                      </a:r>
                      <a:endParaRPr lang="fr-CH" sz="2000" dirty="0"/>
                    </a:p>
                  </a:txBody>
                  <a:tcPr/>
                </a:tc>
                <a:tc>
                  <a:txBody>
                    <a:bodyPr/>
                    <a:lstStyle/>
                    <a:p>
                      <a:r>
                        <a:rPr lang="fr-CH" sz="2000" dirty="0" smtClean="0"/>
                        <a:t>Inconnue</a:t>
                      </a:r>
                      <a:endParaRPr lang="fr-CH" sz="2000" dirty="0"/>
                    </a:p>
                  </a:txBody>
                  <a:tcPr/>
                </a:tc>
                <a:tc>
                  <a:txBody>
                    <a:bodyPr/>
                    <a:lstStyle/>
                    <a:p>
                      <a:r>
                        <a:rPr lang="fr-CH" sz="2000" kern="1200" dirty="0" smtClean="0">
                          <a:solidFill>
                            <a:schemeClr val="dk1"/>
                          </a:solidFill>
                          <a:latin typeface="+mn-lt"/>
                          <a:ea typeface="+mn-ea"/>
                          <a:cs typeface="+mn-cs"/>
                        </a:rPr>
                        <a:t>Validée</a:t>
                      </a:r>
                      <a:endParaRPr lang="fr-CH" sz="2000" dirty="0" smtClean="0"/>
                    </a:p>
                    <a:p>
                      <a:r>
                        <a:rPr lang="fr-CH" sz="2000" dirty="0" smtClean="0"/>
                        <a:t>(scientifique</a:t>
                      </a:r>
                      <a:r>
                        <a:rPr lang="fr-CH" sz="2000" baseline="0" dirty="0" smtClean="0"/>
                        <a:t> ou procédure)</a:t>
                      </a:r>
                      <a:endParaRPr lang="fr-CH" sz="2000" dirty="0"/>
                    </a:p>
                  </a:txBody>
                  <a:tcPr/>
                </a:tc>
              </a:tr>
              <a:tr h="370840">
                <a:tc>
                  <a:txBody>
                    <a:bodyPr/>
                    <a:lstStyle/>
                    <a:p>
                      <a:r>
                        <a:rPr lang="fr-CH" sz="2000" dirty="0" smtClean="0"/>
                        <a:t>Disponibilité</a:t>
                      </a:r>
                      <a:endParaRPr lang="fr-CH" sz="2000" dirty="0"/>
                    </a:p>
                  </a:txBody>
                  <a:tcPr/>
                </a:tc>
                <a:tc>
                  <a:txBody>
                    <a:bodyPr/>
                    <a:lstStyle/>
                    <a:p>
                      <a:r>
                        <a:rPr lang="fr-CH" sz="2000" dirty="0" smtClean="0"/>
                        <a:t>Disponible mais rarement utilisée</a:t>
                      </a:r>
                      <a:endParaRPr lang="fr-CH" sz="2000" dirty="0"/>
                    </a:p>
                  </a:txBody>
                  <a:tcPr/>
                </a:tc>
                <a:tc>
                  <a:txBody>
                    <a:bodyPr/>
                    <a:lstStyle/>
                    <a:p>
                      <a:r>
                        <a:rPr lang="fr-CH" sz="2000" dirty="0" smtClean="0"/>
                        <a:t>Croissante</a:t>
                      </a:r>
                      <a:r>
                        <a:rPr lang="fr-CH" sz="2000" baseline="0" dirty="0" smtClean="0"/>
                        <a:t> mais encore incomplète</a:t>
                      </a:r>
                    </a:p>
                    <a:p>
                      <a:r>
                        <a:rPr lang="fr-CH" sz="2000" baseline="0" dirty="0" smtClean="0"/>
                        <a:t>Lente à acquérir</a:t>
                      </a:r>
                      <a:endParaRPr lang="fr-CH" sz="2000" dirty="0"/>
                    </a:p>
                  </a:txBody>
                  <a:tcPr/>
                </a:tc>
              </a:tr>
            </a:tbl>
          </a:graphicData>
        </a:graphic>
      </p:graphicFrame>
    </p:spTree>
    <p:extLst>
      <p:ext uri="{BB962C8B-B14F-4D97-AF65-F5344CB8AC3E}">
        <p14:creationId xmlns:p14="http://schemas.microsoft.com/office/powerpoint/2010/main" val="954549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p:cNvGraphicFramePr>
            <a:graphicFrameLocks/>
          </p:cNvGraphicFramePr>
          <p:nvPr>
            <p:extLst>
              <p:ext uri="{D42A27DB-BD31-4B8C-83A1-F6EECF244321}">
                <p14:modId xmlns:p14="http://schemas.microsoft.com/office/powerpoint/2010/main" val="1740459477"/>
              </p:ext>
            </p:extLst>
          </p:nvPr>
        </p:nvGraphicFramePr>
        <p:xfrm>
          <a:off x="1000969" y="3828034"/>
          <a:ext cx="7176203" cy="1889760"/>
        </p:xfrm>
        <a:graphic>
          <a:graphicData uri="http://schemas.openxmlformats.org/drawingml/2006/table">
            <a:tbl>
              <a:tblPr firstRow="1" bandRow="1">
                <a:tableStyleId>{5C22544A-7EE6-4342-B048-85BDC9FD1C3A}</a:tableStyleId>
              </a:tblPr>
              <a:tblGrid>
                <a:gridCol w="2948731"/>
                <a:gridCol w="2108200"/>
                <a:gridCol w="2119272"/>
              </a:tblGrid>
              <a:tr h="370840">
                <a:tc>
                  <a:txBody>
                    <a:bodyPr/>
                    <a:lstStyle/>
                    <a:p>
                      <a:pPr algn="ctr"/>
                      <a:r>
                        <a:rPr lang="fr-CH" sz="2000" dirty="0" smtClean="0"/>
                        <a:t>Phase</a:t>
                      </a:r>
                      <a:endParaRPr lang="fr-CH" sz="2000" dirty="0"/>
                    </a:p>
                  </a:txBody>
                  <a:tcPr/>
                </a:tc>
                <a:tc>
                  <a:txBody>
                    <a:bodyPr/>
                    <a:lstStyle/>
                    <a:p>
                      <a:r>
                        <a:rPr lang="fr-CH" sz="2000" dirty="0" smtClean="0"/>
                        <a:t>Données informelles</a:t>
                      </a:r>
                      <a:endParaRPr lang="fr-CH" sz="2000" dirty="0"/>
                    </a:p>
                  </a:txBody>
                  <a:tcPr/>
                </a:tc>
                <a:tc>
                  <a:txBody>
                    <a:bodyPr/>
                    <a:lstStyle/>
                    <a:p>
                      <a:r>
                        <a:rPr lang="fr-CH" sz="2000" dirty="0" smtClean="0"/>
                        <a:t>Données</a:t>
                      </a:r>
                      <a:r>
                        <a:rPr lang="fr-CH" sz="2000" baseline="0" dirty="0" smtClean="0"/>
                        <a:t> formelles</a:t>
                      </a:r>
                      <a:endParaRPr lang="fr-CH" sz="2000" dirty="0"/>
                    </a:p>
                  </a:txBody>
                  <a:tcPr/>
                </a:tc>
              </a:tr>
              <a:tr h="370840">
                <a:tc>
                  <a:txBody>
                    <a:bodyPr/>
                    <a:lstStyle/>
                    <a:p>
                      <a:pPr marL="254000" indent="-254000" algn="l">
                        <a:buAutoNum type="arabicPeriod"/>
                      </a:pPr>
                      <a:r>
                        <a:rPr lang="fr-CH" sz="2000" dirty="0" smtClean="0"/>
                        <a:t>Diagnostic</a:t>
                      </a:r>
                      <a:r>
                        <a:rPr lang="fr-CH" sz="2000" baseline="0" dirty="0" smtClean="0"/>
                        <a:t> urbain</a:t>
                      </a:r>
                      <a:endParaRPr lang="fr-CH" sz="2000" dirty="0" smtClean="0"/>
                    </a:p>
                  </a:txBody>
                  <a:tcPr/>
                </a:tc>
                <a:tc>
                  <a:txBody>
                    <a:bodyPr/>
                    <a:lstStyle/>
                    <a:p>
                      <a:r>
                        <a:rPr lang="fr-CH" sz="2000" dirty="0" smtClean="0"/>
                        <a:t>Principale</a:t>
                      </a:r>
                      <a:endParaRPr lang="fr-CH" sz="2000" dirty="0"/>
                    </a:p>
                  </a:txBody>
                  <a:tcPr/>
                </a:tc>
                <a:tc>
                  <a:txBody>
                    <a:bodyPr/>
                    <a:lstStyle/>
                    <a:p>
                      <a:r>
                        <a:rPr lang="fr-CH" sz="2000" dirty="0" smtClean="0"/>
                        <a:t>Secondaire</a:t>
                      </a:r>
                      <a:endParaRPr lang="fr-CH" sz="2000" dirty="0"/>
                    </a:p>
                  </a:txBody>
                  <a:tcPr/>
                </a:tc>
              </a:tr>
              <a:tr h="0">
                <a:tc>
                  <a:txBody>
                    <a:bodyPr/>
                    <a:lstStyle/>
                    <a:p>
                      <a:pPr marL="269875" indent="-268288" algn="l" defTabSz="80963"/>
                      <a:r>
                        <a:rPr lang="fr-CH" sz="2000" dirty="0" smtClean="0"/>
                        <a:t>2. Evaluation des</a:t>
                      </a:r>
                      <a:r>
                        <a:rPr lang="fr-CH" sz="2000" baseline="0" dirty="0" smtClean="0"/>
                        <a:t> risques</a:t>
                      </a:r>
                    </a:p>
                  </a:txBody>
                  <a:tcPr/>
                </a:tc>
                <a:tc gridSpan="2">
                  <a:txBody>
                    <a:bodyPr/>
                    <a:lstStyle/>
                    <a:p>
                      <a:pPr algn="ctr"/>
                      <a:r>
                        <a:rPr lang="fr-CH" sz="2000" kern="1200" dirty="0" smtClean="0">
                          <a:solidFill>
                            <a:schemeClr val="dk1"/>
                          </a:solidFill>
                          <a:latin typeface="+mn-lt"/>
                          <a:ea typeface="+mn-ea"/>
                          <a:cs typeface="+mn-cs"/>
                        </a:rPr>
                        <a:t>Croisée et interactive</a:t>
                      </a:r>
                      <a:endParaRPr lang="fr-CH" sz="2000" dirty="0"/>
                    </a:p>
                  </a:txBody>
                  <a:tcPr/>
                </a:tc>
                <a:tc hMerge="1">
                  <a:txBody>
                    <a:bodyPr/>
                    <a:lstStyle/>
                    <a:p>
                      <a:pPr algn="ctr"/>
                      <a:endParaRPr lang="fr-CH" dirty="0"/>
                    </a:p>
                  </a:txBody>
                  <a:tcPr/>
                </a:tc>
              </a:tr>
              <a:tr h="370840">
                <a:tc>
                  <a:txBody>
                    <a:bodyPr/>
                    <a:lstStyle/>
                    <a:p>
                      <a:pPr marL="269875" indent="-269875" algn="l"/>
                      <a:r>
                        <a:rPr lang="fr-CH" sz="2000" dirty="0" smtClean="0"/>
                        <a:t>3. Mesures d’adaptation</a:t>
                      </a:r>
                      <a:endParaRPr lang="fr-CH" sz="2000" baseline="0" dirty="0" smtClean="0"/>
                    </a:p>
                  </a:txBody>
                  <a:tcPr/>
                </a:tc>
                <a:tc gridSpan="2">
                  <a:txBody>
                    <a:bodyPr/>
                    <a:lstStyle/>
                    <a:p>
                      <a:pPr algn="ctr"/>
                      <a:r>
                        <a:rPr lang="fr-CH" sz="2000" kern="1200" dirty="0" smtClean="0">
                          <a:solidFill>
                            <a:schemeClr val="dk1"/>
                          </a:solidFill>
                          <a:latin typeface="+mn-lt"/>
                          <a:ea typeface="+mn-ea"/>
                          <a:cs typeface="+mn-cs"/>
                        </a:rPr>
                        <a:t>Croisée et interactive</a:t>
                      </a:r>
                      <a:endParaRPr lang="fr-CH" sz="2000" dirty="0"/>
                    </a:p>
                  </a:txBody>
                  <a:tcPr/>
                </a:tc>
                <a:tc hMerge="1">
                  <a:txBody>
                    <a:bodyPr/>
                    <a:lstStyle/>
                    <a:p>
                      <a:endParaRPr lang="fr-CH" dirty="0"/>
                    </a:p>
                  </a:txBody>
                  <a:tcPr/>
                </a:tc>
              </a:tr>
            </a:tbl>
          </a:graphicData>
        </a:graphic>
      </p:graphicFrame>
      <p:sp>
        <p:nvSpPr>
          <p:cNvPr id="2" name="Titre 1"/>
          <p:cNvSpPr>
            <a:spLocks noGrp="1"/>
          </p:cNvSpPr>
          <p:nvPr>
            <p:ph type="title"/>
          </p:nvPr>
        </p:nvSpPr>
        <p:spPr/>
        <p:txBody>
          <a:bodyPr/>
          <a:lstStyle/>
          <a:p>
            <a:r>
              <a:rPr lang="fr-CH" dirty="0" smtClean="0"/>
              <a:t>Quel type d’information ?</a:t>
            </a:r>
            <a:endParaRPr lang="fr-CH"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80662458"/>
              </p:ext>
            </p:extLst>
          </p:nvPr>
        </p:nvGraphicFramePr>
        <p:xfrm>
          <a:off x="990600" y="1600200"/>
          <a:ext cx="7186570" cy="1889760"/>
        </p:xfrm>
        <a:graphic>
          <a:graphicData uri="http://schemas.openxmlformats.org/drawingml/2006/table">
            <a:tbl>
              <a:tblPr firstRow="1" bandRow="1">
                <a:tableStyleId>{5C22544A-7EE6-4342-B048-85BDC9FD1C3A}</a:tableStyleId>
              </a:tblPr>
              <a:tblGrid>
                <a:gridCol w="2959100"/>
                <a:gridCol w="2159000"/>
                <a:gridCol w="2068470"/>
              </a:tblGrid>
              <a:tr h="370840">
                <a:tc>
                  <a:txBody>
                    <a:bodyPr/>
                    <a:lstStyle/>
                    <a:p>
                      <a:pPr algn="ctr"/>
                      <a:r>
                        <a:rPr lang="fr-CH" sz="2000" dirty="0" smtClean="0"/>
                        <a:t>Phase</a:t>
                      </a:r>
                      <a:endParaRPr lang="fr-CH" sz="2000" dirty="0"/>
                    </a:p>
                  </a:txBody>
                  <a:tcPr/>
                </a:tc>
                <a:tc>
                  <a:txBody>
                    <a:bodyPr/>
                    <a:lstStyle/>
                    <a:p>
                      <a:r>
                        <a:rPr lang="fr-CH" sz="2000" dirty="0" smtClean="0"/>
                        <a:t>Données informelles</a:t>
                      </a:r>
                      <a:endParaRPr lang="fr-CH" sz="2000" dirty="0"/>
                    </a:p>
                  </a:txBody>
                  <a:tcPr/>
                </a:tc>
                <a:tc>
                  <a:txBody>
                    <a:bodyPr/>
                    <a:lstStyle/>
                    <a:p>
                      <a:r>
                        <a:rPr lang="fr-CH" sz="2000" dirty="0" smtClean="0"/>
                        <a:t>Données</a:t>
                      </a:r>
                      <a:r>
                        <a:rPr lang="fr-CH" sz="2000" baseline="0" dirty="0" smtClean="0"/>
                        <a:t> formelles</a:t>
                      </a:r>
                      <a:endParaRPr lang="fr-CH" sz="2000" dirty="0"/>
                    </a:p>
                  </a:txBody>
                  <a:tcPr/>
                </a:tc>
              </a:tr>
              <a:tr h="370840">
                <a:tc>
                  <a:txBody>
                    <a:bodyPr/>
                    <a:lstStyle/>
                    <a:p>
                      <a:pPr marL="342900" indent="-342900" algn="l">
                        <a:buAutoNum type="arabicPeriod"/>
                      </a:pPr>
                      <a:r>
                        <a:rPr lang="fr-CH" sz="2000" dirty="0" smtClean="0"/>
                        <a:t>Diagnostic</a:t>
                      </a:r>
                      <a:r>
                        <a:rPr lang="fr-CH" sz="2000" baseline="0" dirty="0" smtClean="0"/>
                        <a:t> urbain</a:t>
                      </a:r>
                      <a:endParaRPr lang="fr-CH" sz="2000" dirty="0" smtClean="0"/>
                    </a:p>
                  </a:txBody>
                  <a:tcPr/>
                </a:tc>
                <a:tc>
                  <a:txBody>
                    <a:bodyPr/>
                    <a:lstStyle/>
                    <a:p>
                      <a:r>
                        <a:rPr lang="fr-CH" sz="2000" dirty="0" smtClean="0"/>
                        <a:t>Principale</a:t>
                      </a:r>
                      <a:endParaRPr lang="fr-CH" sz="2000" dirty="0"/>
                    </a:p>
                  </a:txBody>
                  <a:tcPr/>
                </a:tc>
                <a:tc>
                  <a:txBody>
                    <a:bodyPr/>
                    <a:lstStyle/>
                    <a:p>
                      <a:r>
                        <a:rPr lang="fr-CH" sz="2000" dirty="0" smtClean="0"/>
                        <a:t>Secondaire</a:t>
                      </a:r>
                      <a:endParaRPr lang="fr-CH" sz="2000" dirty="0"/>
                    </a:p>
                  </a:txBody>
                  <a:tcPr/>
                </a:tc>
              </a:tr>
              <a:tr h="370840">
                <a:tc>
                  <a:txBody>
                    <a:bodyPr/>
                    <a:lstStyle/>
                    <a:p>
                      <a:pPr marL="269875" indent="-268288" algn="l" defTabSz="80963"/>
                      <a:r>
                        <a:rPr lang="fr-CH" sz="2000" dirty="0" smtClean="0"/>
                        <a:t>2. Evaluation des</a:t>
                      </a:r>
                      <a:r>
                        <a:rPr lang="fr-CH" sz="2000" baseline="0" dirty="0" smtClean="0"/>
                        <a:t> risques</a:t>
                      </a:r>
                    </a:p>
                  </a:txBody>
                  <a:tcPr/>
                </a:tc>
                <a:tc>
                  <a:txBody>
                    <a:bodyPr/>
                    <a:lstStyle/>
                    <a:p>
                      <a:r>
                        <a:rPr lang="fr-CH" sz="2000" dirty="0" smtClean="0"/>
                        <a:t>Secondaire</a:t>
                      </a:r>
                      <a:endParaRPr lang="fr-CH" sz="2000" dirty="0"/>
                    </a:p>
                  </a:txBody>
                  <a:tcPr/>
                </a:tc>
                <a:tc>
                  <a:txBody>
                    <a:bodyPr/>
                    <a:lstStyle/>
                    <a:p>
                      <a:r>
                        <a:rPr lang="fr-CH" sz="2000" dirty="0" smtClean="0"/>
                        <a:t>Principale</a:t>
                      </a:r>
                      <a:endParaRPr lang="fr-CH" sz="2000" dirty="0"/>
                    </a:p>
                  </a:txBody>
                  <a:tcPr/>
                </a:tc>
              </a:tr>
              <a:tr h="370840">
                <a:tc>
                  <a:txBody>
                    <a:bodyPr/>
                    <a:lstStyle/>
                    <a:p>
                      <a:pPr marL="269875" indent="-269875" algn="l"/>
                      <a:r>
                        <a:rPr lang="fr-CH" sz="2000" dirty="0" smtClean="0"/>
                        <a:t>3. Mesures d’adaptation</a:t>
                      </a:r>
                      <a:endParaRPr lang="fr-CH" sz="2000" baseline="0" dirty="0" smtClean="0"/>
                    </a:p>
                  </a:txBody>
                  <a:tcPr/>
                </a:tc>
                <a:tc gridSpan="2">
                  <a:txBody>
                    <a:bodyPr/>
                    <a:lstStyle/>
                    <a:p>
                      <a:pPr algn="ctr"/>
                      <a:r>
                        <a:rPr lang="fr-CH" sz="2000" kern="1200" dirty="0" smtClean="0">
                          <a:solidFill>
                            <a:schemeClr val="dk1"/>
                          </a:solidFill>
                          <a:latin typeface="+mn-lt"/>
                          <a:ea typeface="+mn-ea"/>
                          <a:cs typeface="+mn-cs"/>
                        </a:rPr>
                        <a:t>Croisée et interactive</a:t>
                      </a:r>
                      <a:endParaRPr lang="fr-CH" sz="2000" dirty="0"/>
                    </a:p>
                  </a:txBody>
                  <a:tcPr/>
                </a:tc>
                <a:tc hMerge="1">
                  <a:txBody>
                    <a:bodyPr/>
                    <a:lstStyle/>
                    <a:p>
                      <a:endParaRPr lang="fr-CH" dirty="0"/>
                    </a:p>
                  </a:txBody>
                  <a:tcPr/>
                </a:tc>
              </a:tr>
            </a:tbl>
          </a:graphicData>
        </a:graphic>
      </p:graphicFrame>
      <p:sp>
        <p:nvSpPr>
          <p:cNvPr id="5" name="Flèche courbée vers la droite 4"/>
          <p:cNvSpPr/>
          <p:nvPr/>
        </p:nvSpPr>
        <p:spPr>
          <a:xfrm>
            <a:off x="211644" y="2540179"/>
            <a:ext cx="778956" cy="238622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sp>
        <p:nvSpPr>
          <p:cNvPr id="6" name="Rectangle 5"/>
          <p:cNvSpPr/>
          <p:nvPr/>
        </p:nvSpPr>
        <p:spPr>
          <a:xfrm>
            <a:off x="799857" y="1571710"/>
            <a:ext cx="7676920" cy="2116623"/>
          </a:xfrm>
          <a:prstGeom prst="rect">
            <a:avLst/>
          </a:prstGeom>
          <a:solidFill>
            <a:schemeClr val="bg1">
              <a:alpha val="7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ZoneTexte 9"/>
          <p:cNvSpPr txBox="1"/>
          <p:nvPr/>
        </p:nvSpPr>
        <p:spPr>
          <a:xfrm>
            <a:off x="1104900" y="2148136"/>
            <a:ext cx="7470085" cy="1200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CH" sz="2400" dirty="0" smtClean="0"/>
              <a:t>L’évaluation du risque n’est  ni tout à fait objective, </a:t>
            </a:r>
            <a:br>
              <a:rPr lang="fr-CH" sz="2400" dirty="0" smtClean="0"/>
            </a:br>
            <a:r>
              <a:rPr lang="fr-CH" sz="2400" dirty="0" smtClean="0"/>
              <a:t>ni tout à fait subjective</a:t>
            </a:r>
            <a:r>
              <a:rPr lang="fr-CH" sz="2400" dirty="0"/>
              <a:t>, </a:t>
            </a:r>
            <a:r>
              <a:rPr lang="fr-CH" sz="2400" dirty="0" smtClean="0"/>
              <a:t>mais une construction sociale et contextuelle. </a:t>
            </a:r>
            <a:endParaRPr lang="fr-CH" sz="2400" dirty="0"/>
          </a:p>
        </p:txBody>
      </p:sp>
    </p:spTree>
    <p:extLst>
      <p:ext uri="{BB962C8B-B14F-4D97-AF65-F5344CB8AC3E}">
        <p14:creationId xmlns:p14="http://schemas.microsoft.com/office/powerpoint/2010/main" val="3557321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Echelle</a:t>
            </a:r>
            <a:r>
              <a:rPr lang="en-US" dirty="0" smtClean="0"/>
              <a:t> </a:t>
            </a:r>
            <a:r>
              <a:rPr lang="en-US" dirty="0" err="1" smtClean="0"/>
              <a:t>spatiale</a:t>
            </a:r>
            <a:endParaRPr lang="en-US" dirty="0"/>
          </a:p>
        </p:txBody>
      </p:sp>
      <p:sp>
        <p:nvSpPr>
          <p:cNvPr id="5" name="Flèche courbée vers la droite 4"/>
          <p:cNvSpPr/>
          <p:nvPr/>
        </p:nvSpPr>
        <p:spPr>
          <a:xfrm rot="861891">
            <a:off x="115444" y="2540179"/>
            <a:ext cx="750374" cy="238622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Espace réservé du contenu 3"/>
          <p:cNvGraphicFramePr>
            <a:graphicFrameLocks/>
          </p:cNvGraphicFramePr>
          <p:nvPr>
            <p:extLst>
              <p:ext uri="{D42A27DB-BD31-4B8C-83A1-F6EECF244321}">
                <p14:modId xmlns:p14="http://schemas.microsoft.com/office/powerpoint/2010/main" val="982667976"/>
              </p:ext>
            </p:extLst>
          </p:nvPr>
        </p:nvGraphicFramePr>
        <p:xfrm>
          <a:off x="682766" y="4517064"/>
          <a:ext cx="2558506" cy="2194560"/>
        </p:xfrm>
        <a:graphic>
          <a:graphicData uri="http://schemas.openxmlformats.org/drawingml/2006/table">
            <a:tbl>
              <a:tblPr firstRow="1" bandRow="1">
                <a:tableStyleId>{5C22544A-7EE6-4342-B048-85BDC9FD1C3A}</a:tableStyleId>
              </a:tblPr>
              <a:tblGrid>
                <a:gridCol w="2558506"/>
              </a:tblGrid>
              <a:tr h="0">
                <a:tc>
                  <a:txBody>
                    <a:bodyPr/>
                    <a:lstStyle/>
                    <a:p>
                      <a:pPr algn="ctr"/>
                      <a:r>
                        <a:rPr lang="fr-CH" sz="2000" dirty="0" smtClean="0"/>
                        <a:t>La ville</a:t>
                      </a:r>
                      <a:endParaRPr lang="fr-CH" sz="2000" dirty="0"/>
                    </a:p>
                  </a:txBody>
                  <a:tcPr/>
                </a:tc>
              </a:tr>
              <a:tr h="370840">
                <a:tc>
                  <a:txBody>
                    <a:bodyPr/>
                    <a:lstStyle/>
                    <a:p>
                      <a:pPr marL="254000" indent="-254000" algn="l">
                        <a:buAutoNum type="arabicPeriod"/>
                      </a:pPr>
                      <a:r>
                        <a:rPr lang="fr-CH" sz="2000" dirty="0" smtClean="0"/>
                        <a:t>Diagnostic</a:t>
                      </a:r>
                      <a:r>
                        <a:rPr lang="fr-CH" sz="2000" baseline="0" dirty="0" smtClean="0"/>
                        <a:t> urbain</a:t>
                      </a:r>
                      <a:endParaRPr lang="fr-CH" sz="2000" dirty="0" smtClean="0"/>
                    </a:p>
                  </a:txBody>
                  <a:tcPr/>
                </a:tc>
              </a:tr>
              <a:tr h="370840">
                <a:tc>
                  <a:txBody>
                    <a:bodyPr/>
                    <a:lstStyle/>
                    <a:p>
                      <a:pPr marL="269875" indent="-268288" algn="l" defTabSz="80963"/>
                      <a:r>
                        <a:rPr lang="fr-CH" sz="2000" dirty="0" smtClean="0"/>
                        <a:t>2. Evaluation des</a:t>
                      </a:r>
                      <a:r>
                        <a:rPr lang="fr-CH" sz="2000" baseline="0" dirty="0" smtClean="0"/>
                        <a:t> risques</a:t>
                      </a:r>
                    </a:p>
                  </a:txBody>
                  <a:tcPr/>
                </a:tc>
              </a:tr>
              <a:tr h="370840">
                <a:tc>
                  <a:txBody>
                    <a:bodyPr/>
                    <a:lstStyle/>
                    <a:p>
                      <a:pPr marL="269875" indent="-269875" algn="l"/>
                      <a:r>
                        <a:rPr lang="fr-CH" sz="2000" dirty="0" smtClean="0"/>
                        <a:t>3. Mesures d’adaptation</a:t>
                      </a:r>
                      <a:endParaRPr lang="fr-CH" sz="2000" baseline="0" dirty="0" smtClean="0"/>
                    </a:p>
                  </a:txBody>
                  <a:tcPr/>
                </a:tc>
              </a:tr>
            </a:tbl>
          </a:graphicData>
        </a:graphic>
      </p:graphicFrame>
      <p:graphicFrame>
        <p:nvGraphicFramePr>
          <p:cNvPr id="13" name="Espace réservé du contenu 3"/>
          <p:cNvGraphicFramePr>
            <a:graphicFrameLocks/>
          </p:cNvGraphicFramePr>
          <p:nvPr>
            <p:extLst>
              <p:ext uri="{D42A27DB-BD31-4B8C-83A1-F6EECF244321}">
                <p14:modId xmlns:p14="http://schemas.microsoft.com/office/powerpoint/2010/main" val="3634890051"/>
              </p:ext>
            </p:extLst>
          </p:nvPr>
        </p:nvGraphicFramePr>
        <p:xfrm>
          <a:off x="3548062" y="4517064"/>
          <a:ext cx="2558506" cy="2194560"/>
        </p:xfrm>
        <a:graphic>
          <a:graphicData uri="http://schemas.openxmlformats.org/drawingml/2006/table">
            <a:tbl>
              <a:tblPr firstRow="1" bandRow="1">
                <a:tableStyleId>{5C22544A-7EE6-4342-B048-85BDC9FD1C3A}</a:tableStyleId>
              </a:tblPr>
              <a:tblGrid>
                <a:gridCol w="2558506"/>
              </a:tblGrid>
              <a:tr h="0">
                <a:tc>
                  <a:txBody>
                    <a:bodyPr/>
                    <a:lstStyle/>
                    <a:p>
                      <a:pPr algn="ctr"/>
                      <a:r>
                        <a:rPr lang="fr-CH" sz="2000" dirty="0" smtClean="0"/>
                        <a:t>L’arrondissement</a:t>
                      </a:r>
                      <a:endParaRPr lang="fr-CH" sz="2000" dirty="0"/>
                    </a:p>
                  </a:txBody>
                  <a:tcPr/>
                </a:tc>
              </a:tr>
              <a:tr h="370840">
                <a:tc>
                  <a:txBody>
                    <a:bodyPr/>
                    <a:lstStyle/>
                    <a:p>
                      <a:pPr marL="254000" indent="-254000" algn="l">
                        <a:buAutoNum type="arabicPeriod"/>
                      </a:pPr>
                      <a:r>
                        <a:rPr lang="fr-CH" sz="2000" dirty="0" smtClean="0"/>
                        <a:t>Diagnostic</a:t>
                      </a:r>
                      <a:r>
                        <a:rPr lang="fr-CH" sz="2000" baseline="0" dirty="0" smtClean="0"/>
                        <a:t> urbain</a:t>
                      </a:r>
                      <a:endParaRPr lang="fr-CH" sz="2000" dirty="0" smtClean="0"/>
                    </a:p>
                  </a:txBody>
                  <a:tcPr/>
                </a:tc>
              </a:tr>
              <a:tr h="370840">
                <a:tc>
                  <a:txBody>
                    <a:bodyPr/>
                    <a:lstStyle/>
                    <a:p>
                      <a:pPr marL="269875" indent="-268288" algn="l" defTabSz="80963"/>
                      <a:r>
                        <a:rPr lang="fr-CH" sz="2000" dirty="0" smtClean="0"/>
                        <a:t>2. Evaluation des</a:t>
                      </a:r>
                      <a:r>
                        <a:rPr lang="fr-CH" sz="2000" baseline="0" dirty="0" smtClean="0"/>
                        <a:t> risques</a:t>
                      </a:r>
                    </a:p>
                  </a:txBody>
                  <a:tcPr/>
                </a:tc>
              </a:tr>
              <a:tr h="370840">
                <a:tc>
                  <a:txBody>
                    <a:bodyPr/>
                    <a:lstStyle/>
                    <a:p>
                      <a:pPr marL="269875" indent="-269875" algn="l"/>
                      <a:r>
                        <a:rPr lang="fr-CH" sz="2000" dirty="0" smtClean="0"/>
                        <a:t>3. Mesures d’adaptation</a:t>
                      </a:r>
                      <a:endParaRPr lang="fr-CH" sz="2000" baseline="0" dirty="0" smtClean="0"/>
                    </a:p>
                  </a:txBody>
                  <a:tcPr/>
                </a:tc>
              </a:tr>
            </a:tbl>
          </a:graphicData>
        </a:graphic>
      </p:graphicFrame>
      <p:graphicFrame>
        <p:nvGraphicFramePr>
          <p:cNvPr id="4" name="Espace réservé du contenu 3"/>
          <p:cNvGraphicFramePr>
            <a:graphicFrameLocks noGrp="1"/>
          </p:cNvGraphicFramePr>
          <p:nvPr>
            <p:ph idx="1"/>
            <p:extLst>
              <p:ext uri="{D42A27DB-BD31-4B8C-83A1-F6EECF244321}">
                <p14:modId xmlns:p14="http://schemas.microsoft.com/office/powerpoint/2010/main" val="118554423"/>
              </p:ext>
            </p:extLst>
          </p:nvPr>
        </p:nvGraphicFramePr>
        <p:xfrm>
          <a:off x="1000968" y="1697038"/>
          <a:ext cx="7176203" cy="2499360"/>
        </p:xfrm>
        <a:graphic>
          <a:graphicData uri="http://schemas.openxmlformats.org/drawingml/2006/table">
            <a:tbl>
              <a:tblPr firstRow="1" bandRow="1">
                <a:tableStyleId>{5C22544A-7EE6-4342-B048-85BDC9FD1C3A}</a:tableStyleId>
              </a:tblPr>
              <a:tblGrid>
                <a:gridCol w="2558506"/>
                <a:gridCol w="1317326"/>
                <a:gridCol w="3300371"/>
              </a:tblGrid>
              <a:tr h="0">
                <a:tc>
                  <a:txBody>
                    <a:bodyPr/>
                    <a:lstStyle/>
                    <a:p>
                      <a:pPr algn="ctr"/>
                      <a:r>
                        <a:rPr lang="fr-CH" sz="2000" dirty="0" smtClean="0"/>
                        <a:t>Phase</a:t>
                      </a:r>
                      <a:endParaRPr lang="fr-CH" sz="2000" dirty="0"/>
                    </a:p>
                  </a:txBody>
                  <a:tcPr/>
                </a:tc>
                <a:tc>
                  <a:txBody>
                    <a:bodyPr/>
                    <a:lstStyle/>
                    <a:p>
                      <a:r>
                        <a:rPr lang="fr-CH" sz="2000" dirty="0" smtClean="0"/>
                        <a:t>Echelle</a:t>
                      </a:r>
                      <a:endParaRPr lang="fr-CH" sz="2000" dirty="0"/>
                    </a:p>
                  </a:txBody>
                  <a:tcPr/>
                </a:tc>
                <a:tc>
                  <a:txBody>
                    <a:bodyPr/>
                    <a:lstStyle/>
                    <a:p>
                      <a:r>
                        <a:rPr lang="fr-CH" sz="2000" dirty="0" smtClean="0"/>
                        <a:t>Principaux résultats</a:t>
                      </a:r>
                      <a:endParaRPr lang="fr-CH" sz="2000" dirty="0"/>
                    </a:p>
                  </a:txBody>
                  <a:tcPr/>
                </a:tc>
              </a:tr>
              <a:tr h="370840">
                <a:tc>
                  <a:txBody>
                    <a:bodyPr/>
                    <a:lstStyle/>
                    <a:p>
                      <a:pPr marL="254000" indent="-254000" algn="l">
                        <a:buAutoNum type="arabicPeriod"/>
                      </a:pPr>
                      <a:r>
                        <a:rPr lang="fr-CH" sz="2000" dirty="0" smtClean="0"/>
                        <a:t>Diagnostic</a:t>
                      </a:r>
                      <a:r>
                        <a:rPr lang="fr-CH" sz="2000" baseline="0" dirty="0" smtClean="0"/>
                        <a:t> urbain</a:t>
                      </a:r>
                      <a:endParaRPr lang="fr-CH" sz="2000" dirty="0" smtClean="0"/>
                    </a:p>
                  </a:txBody>
                  <a:tcPr/>
                </a:tc>
                <a:tc>
                  <a:txBody>
                    <a:bodyPr/>
                    <a:lstStyle/>
                    <a:p>
                      <a:r>
                        <a:rPr lang="fr-CH" sz="2000" dirty="0" smtClean="0"/>
                        <a:t>Ville</a:t>
                      </a:r>
                      <a:endParaRPr lang="fr-CH" sz="2000" dirty="0"/>
                    </a:p>
                  </a:txBody>
                  <a:tcPr/>
                </a:tc>
                <a:tc>
                  <a:txBody>
                    <a:bodyPr/>
                    <a:lstStyle/>
                    <a:p>
                      <a:r>
                        <a:rPr lang="fr-CH" sz="2000" dirty="0" smtClean="0"/>
                        <a:t>Evènements</a:t>
                      </a:r>
                      <a:r>
                        <a:rPr lang="fr-CH" sz="2000" baseline="0" dirty="0" smtClean="0"/>
                        <a:t> climatiques majeurs et conséquences</a:t>
                      </a:r>
                      <a:endParaRPr lang="fr-CH" sz="2000" dirty="0"/>
                    </a:p>
                  </a:txBody>
                  <a:tcPr/>
                </a:tc>
              </a:tr>
              <a:tr h="370840">
                <a:tc>
                  <a:txBody>
                    <a:bodyPr/>
                    <a:lstStyle/>
                    <a:p>
                      <a:pPr marL="269875" indent="-268288" algn="l" defTabSz="80963"/>
                      <a:r>
                        <a:rPr lang="fr-CH" sz="2000" dirty="0" smtClean="0"/>
                        <a:t>2. Evaluation des</a:t>
                      </a:r>
                      <a:r>
                        <a:rPr lang="fr-CH" sz="2000" baseline="0" dirty="0" smtClean="0"/>
                        <a:t> risques</a:t>
                      </a:r>
                    </a:p>
                  </a:txBody>
                  <a:tcPr/>
                </a:tc>
                <a:tc>
                  <a:txBody>
                    <a:bodyPr/>
                    <a:lstStyle/>
                    <a:p>
                      <a:r>
                        <a:rPr lang="fr-CH" sz="2000" dirty="0" smtClean="0"/>
                        <a:t>Ville</a:t>
                      </a:r>
                      <a:endParaRPr lang="fr-CH" sz="2000" dirty="0"/>
                    </a:p>
                  </a:txBody>
                  <a:tcPr/>
                </a:tc>
                <a:tc>
                  <a:txBody>
                    <a:bodyPr/>
                    <a:lstStyle/>
                    <a:p>
                      <a:r>
                        <a:rPr lang="fr-CH" sz="2000" dirty="0" smtClean="0"/>
                        <a:t>Cartes de risque et </a:t>
                      </a:r>
                      <a:br>
                        <a:rPr lang="fr-CH" sz="2000" dirty="0" smtClean="0"/>
                      </a:br>
                      <a:r>
                        <a:rPr lang="fr-CH" sz="2000" dirty="0" smtClean="0"/>
                        <a:t>secteurs prioritaires</a:t>
                      </a:r>
                      <a:endParaRPr lang="fr-CH" sz="2000" dirty="0"/>
                    </a:p>
                  </a:txBody>
                  <a:tcPr/>
                </a:tc>
              </a:tr>
              <a:tr h="370840">
                <a:tc>
                  <a:txBody>
                    <a:bodyPr/>
                    <a:lstStyle/>
                    <a:p>
                      <a:pPr marL="269875" indent="-269875" algn="l"/>
                      <a:r>
                        <a:rPr lang="fr-CH" sz="2000" dirty="0" smtClean="0"/>
                        <a:t>3. Mesures d’adaptation</a:t>
                      </a:r>
                      <a:endParaRPr lang="fr-CH" sz="2000" baseline="0" dirty="0" smtClean="0"/>
                    </a:p>
                  </a:txBody>
                  <a:tcPr/>
                </a:tc>
                <a:tc>
                  <a:txBody>
                    <a:bodyPr/>
                    <a:lstStyle/>
                    <a:p>
                      <a:pPr algn="l"/>
                      <a:r>
                        <a:rPr lang="fr-CH" sz="2000" dirty="0" smtClean="0"/>
                        <a:t>Quartier</a:t>
                      </a:r>
                      <a:endParaRPr lang="fr-CH" sz="2000" dirty="0"/>
                    </a:p>
                  </a:txBody>
                  <a:tcPr/>
                </a:tc>
                <a:tc>
                  <a:txBody>
                    <a:bodyPr/>
                    <a:lstStyle/>
                    <a:p>
                      <a:pPr algn="l"/>
                      <a:r>
                        <a:rPr lang="fr-CH" sz="2000" dirty="0" smtClean="0"/>
                        <a:t>Mesures d’adaptation</a:t>
                      </a:r>
                      <a:endParaRPr lang="fr-CH" sz="2000" dirty="0"/>
                    </a:p>
                  </a:txBody>
                  <a:tcPr/>
                </a:tc>
              </a:tr>
            </a:tbl>
          </a:graphicData>
        </a:graphic>
      </p:graphicFrame>
      <p:graphicFrame>
        <p:nvGraphicFramePr>
          <p:cNvPr id="8" name="Espace réservé du contenu 3"/>
          <p:cNvGraphicFramePr>
            <a:graphicFrameLocks/>
          </p:cNvGraphicFramePr>
          <p:nvPr>
            <p:extLst>
              <p:ext uri="{D42A27DB-BD31-4B8C-83A1-F6EECF244321}">
                <p14:modId xmlns:p14="http://schemas.microsoft.com/office/powerpoint/2010/main" val="2127219664"/>
              </p:ext>
            </p:extLst>
          </p:nvPr>
        </p:nvGraphicFramePr>
        <p:xfrm>
          <a:off x="6336389" y="4519547"/>
          <a:ext cx="2558506" cy="2194560"/>
        </p:xfrm>
        <a:graphic>
          <a:graphicData uri="http://schemas.openxmlformats.org/drawingml/2006/table">
            <a:tbl>
              <a:tblPr firstRow="1" bandRow="1">
                <a:tableStyleId>{5C22544A-7EE6-4342-B048-85BDC9FD1C3A}</a:tableStyleId>
              </a:tblPr>
              <a:tblGrid>
                <a:gridCol w="2558506"/>
              </a:tblGrid>
              <a:tr h="0">
                <a:tc>
                  <a:txBody>
                    <a:bodyPr/>
                    <a:lstStyle/>
                    <a:p>
                      <a:pPr algn="ctr"/>
                      <a:r>
                        <a:rPr lang="fr-CH" sz="2000" dirty="0" smtClean="0"/>
                        <a:t>Le quartier</a:t>
                      </a:r>
                      <a:endParaRPr lang="fr-CH" sz="2000" dirty="0"/>
                    </a:p>
                  </a:txBody>
                  <a:tcPr/>
                </a:tc>
              </a:tr>
              <a:tr h="370840">
                <a:tc>
                  <a:txBody>
                    <a:bodyPr/>
                    <a:lstStyle/>
                    <a:p>
                      <a:pPr marL="254000" indent="-254000" algn="l">
                        <a:buAutoNum type="arabicPeriod"/>
                      </a:pPr>
                      <a:r>
                        <a:rPr lang="fr-CH" sz="2000" dirty="0" smtClean="0"/>
                        <a:t>Diagnostic</a:t>
                      </a:r>
                      <a:r>
                        <a:rPr lang="fr-CH" sz="2000" baseline="0" dirty="0" smtClean="0"/>
                        <a:t> urbain</a:t>
                      </a:r>
                      <a:endParaRPr lang="fr-CH" sz="2000" dirty="0" smtClean="0"/>
                    </a:p>
                  </a:txBody>
                  <a:tcPr/>
                </a:tc>
              </a:tr>
              <a:tr h="370840">
                <a:tc>
                  <a:txBody>
                    <a:bodyPr/>
                    <a:lstStyle/>
                    <a:p>
                      <a:pPr marL="269875" indent="-268288" algn="l" defTabSz="80963"/>
                      <a:r>
                        <a:rPr lang="fr-CH" sz="2000" dirty="0" smtClean="0"/>
                        <a:t>2. Evaluation des</a:t>
                      </a:r>
                      <a:r>
                        <a:rPr lang="fr-CH" sz="2000" baseline="0" dirty="0" smtClean="0"/>
                        <a:t> risques</a:t>
                      </a:r>
                    </a:p>
                  </a:txBody>
                  <a:tcPr/>
                </a:tc>
              </a:tr>
              <a:tr h="370840">
                <a:tc>
                  <a:txBody>
                    <a:bodyPr/>
                    <a:lstStyle/>
                    <a:p>
                      <a:pPr marL="269875" indent="-269875" algn="l"/>
                      <a:r>
                        <a:rPr lang="fr-CH" sz="2000" dirty="0" smtClean="0"/>
                        <a:t>3. Mesures d’adaptation</a:t>
                      </a:r>
                      <a:endParaRPr lang="fr-CH" sz="2000" baseline="0" dirty="0" smtClean="0"/>
                    </a:p>
                  </a:txBody>
                  <a:tcPr/>
                </a:tc>
              </a:tr>
            </a:tbl>
          </a:graphicData>
        </a:graphic>
      </p:graphicFrame>
      <p:sp>
        <p:nvSpPr>
          <p:cNvPr id="16" name="Rectangle 15"/>
          <p:cNvSpPr/>
          <p:nvPr/>
        </p:nvSpPr>
        <p:spPr>
          <a:xfrm>
            <a:off x="685557" y="1686317"/>
            <a:ext cx="7676920" cy="2677726"/>
          </a:xfrm>
          <a:prstGeom prst="rect">
            <a:avLst/>
          </a:prstGeom>
          <a:solidFill>
            <a:schemeClr val="bg1">
              <a:alpha val="7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ZoneTexte 16"/>
          <p:cNvSpPr txBox="1"/>
          <p:nvPr/>
        </p:nvSpPr>
        <p:spPr>
          <a:xfrm>
            <a:off x="892392" y="2525485"/>
            <a:ext cx="7470085" cy="1200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A </a:t>
            </a:r>
            <a:r>
              <a:rPr lang="en-US" sz="2400" dirty="0" err="1" smtClean="0"/>
              <a:t>chaque</a:t>
            </a:r>
            <a:r>
              <a:rPr lang="en-US" sz="2400" dirty="0" smtClean="0"/>
              <a:t> </a:t>
            </a:r>
            <a:r>
              <a:rPr lang="en-US" sz="2400" dirty="0" err="1" smtClean="0"/>
              <a:t>étape</a:t>
            </a:r>
            <a:r>
              <a:rPr lang="en-US" sz="2400" dirty="0" smtClean="0"/>
              <a:t>, pour </a:t>
            </a:r>
            <a:r>
              <a:rPr lang="en-US" sz="2400" dirty="0" err="1" smtClean="0"/>
              <a:t>chaque</a:t>
            </a:r>
            <a:r>
              <a:rPr lang="en-US" sz="2400" dirty="0" smtClean="0"/>
              <a:t> </a:t>
            </a:r>
            <a:r>
              <a:rPr lang="en-US" sz="2400" dirty="0" err="1" smtClean="0"/>
              <a:t>échelle</a:t>
            </a:r>
            <a:r>
              <a:rPr lang="en-US" sz="2400" dirty="0" smtClean="0"/>
              <a:t>, </a:t>
            </a:r>
            <a:r>
              <a:rPr lang="en-US" sz="2400" dirty="0" err="1" smtClean="0"/>
              <a:t>il</a:t>
            </a:r>
            <a:r>
              <a:rPr lang="en-US" sz="2400" dirty="0" smtClean="0"/>
              <a:t> </a:t>
            </a:r>
            <a:r>
              <a:rPr lang="en-US" sz="2400" dirty="0" err="1" smtClean="0"/>
              <a:t>s’agit</a:t>
            </a:r>
            <a:r>
              <a:rPr lang="en-US" sz="2400" dirty="0" smtClean="0"/>
              <a:t> </a:t>
            </a:r>
            <a:r>
              <a:rPr lang="en-US" sz="2400" dirty="0" err="1" smtClean="0"/>
              <a:t>d’utiliser</a:t>
            </a:r>
            <a:r>
              <a:rPr lang="en-US" sz="2400" dirty="0" smtClean="0"/>
              <a:t> au </a:t>
            </a:r>
            <a:r>
              <a:rPr lang="en-US" sz="2400" dirty="0" err="1" smtClean="0"/>
              <a:t>mieux</a:t>
            </a:r>
            <a:r>
              <a:rPr lang="en-US" sz="2400" dirty="0" smtClean="0"/>
              <a:t> </a:t>
            </a:r>
            <a:r>
              <a:rPr lang="en-US" sz="2400" dirty="0" err="1" smtClean="0"/>
              <a:t>l’ensemble</a:t>
            </a:r>
            <a:r>
              <a:rPr lang="en-US" sz="2400" dirty="0" smtClean="0"/>
              <a:t> des </a:t>
            </a:r>
            <a:r>
              <a:rPr lang="en-US" sz="2400" dirty="0" err="1" smtClean="0"/>
              <a:t>données</a:t>
            </a:r>
            <a:r>
              <a:rPr lang="en-US" sz="2400" dirty="0" smtClean="0"/>
              <a:t> </a:t>
            </a:r>
            <a:r>
              <a:rPr lang="en-US" sz="2400" dirty="0" err="1" smtClean="0"/>
              <a:t>dans</a:t>
            </a:r>
            <a:r>
              <a:rPr lang="en-US" sz="2400" dirty="0" smtClean="0"/>
              <a:t> </a:t>
            </a:r>
            <a:r>
              <a:rPr lang="en-US" sz="2400" dirty="0" err="1" smtClean="0"/>
              <a:t>une</a:t>
            </a:r>
            <a:r>
              <a:rPr lang="en-US" sz="2400" dirty="0" smtClean="0"/>
              <a:t> </a:t>
            </a:r>
            <a:r>
              <a:rPr lang="en-US" sz="2400" dirty="0" err="1" smtClean="0"/>
              <a:t>approche</a:t>
            </a:r>
            <a:r>
              <a:rPr lang="en-US" sz="2400" dirty="0" smtClean="0"/>
              <a:t> </a:t>
            </a:r>
            <a:r>
              <a:rPr lang="en-US" sz="2400" dirty="0" err="1" smtClean="0"/>
              <a:t>croisée</a:t>
            </a:r>
            <a:r>
              <a:rPr lang="en-US" sz="2400" dirty="0" smtClean="0"/>
              <a:t> et interactive. </a:t>
            </a:r>
            <a:endParaRPr lang="en-US" sz="2400" dirty="0"/>
          </a:p>
        </p:txBody>
      </p:sp>
      <p:sp>
        <p:nvSpPr>
          <p:cNvPr id="3" name="Flèche courbée vers le bas 2"/>
          <p:cNvSpPr/>
          <p:nvPr/>
        </p:nvSpPr>
        <p:spPr>
          <a:xfrm>
            <a:off x="2847582" y="4182146"/>
            <a:ext cx="1135184" cy="32314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Flèche courbée vers le bas 10"/>
          <p:cNvSpPr/>
          <p:nvPr/>
        </p:nvSpPr>
        <p:spPr>
          <a:xfrm>
            <a:off x="5770542" y="4180594"/>
            <a:ext cx="1135184" cy="32314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6997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3"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Conclusion</a:t>
            </a:r>
            <a:endParaRPr lang="en-US"/>
          </a:p>
        </p:txBody>
      </p:sp>
      <p:sp>
        <p:nvSpPr>
          <p:cNvPr id="3" name="Espace réservé du contenu 2"/>
          <p:cNvSpPr>
            <a:spLocks noGrp="1"/>
          </p:cNvSpPr>
          <p:nvPr>
            <p:ph idx="1"/>
          </p:nvPr>
        </p:nvSpPr>
        <p:spPr/>
        <p:txBody>
          <a:bodyPr>
            <a:noAutofit/>
          </a:bodyPr>
          <a:lstStyle/>
          <a:p>
            <a:r>
              <a:rPr lang="en-US" dirty="0" err="1" smtClean="0"/>
              <a:t>Ce</a:t>
            </a:r>
            <a:r>
              <a:rPr lang="en-US" dirty="0" smtClean="0"/>
              <a:t> </a:t>
            </a:r>
            <a:r>
              <a:rPr lang="en-US" dirty="0" err="1" smtClean="0"/>
              <a:t>projet</a:t>
            </a:r>
            <a:r>
              <a:rPr lang="en-US" dirty="0" smtClean="0"/>
              <a:t> a </a:t>
            </a:r>
            <a:r>
              <a:rPr lang="en-US" dirty="0" err="1" smtClean="0"/>
              <a:t>permis</a:t>
            </a:r>
            <a:r>
              <a:rPr lang="en-US" dirty="0" smtClean="0"/>
              <a:t> </a:t>
            </a:r>
            <a:r>
              <a:rPr lang="en-US" dirty="0" err="1" smtClean="0"/>
              <a:t>d’initier</a:t>
            </a:r>
            <a:r>
              <a:rPr lang="en-US" dirty="0" smtClean="0"/>
              <a:t> et </a:t>
            </a:r>
            <a:r>
              <a:rPr lang="en-US" dirty="0" err="1" smtClean="0"/>
              <a:t>accompagner</a:t>
            </a:r>
            <a:r>
              <a:rPr lang="en-US" dirty="0" smtClean="0"/>
              <a:t> un </a:t>
            </a:r>
            <a:r>
              <a:rPr lang="en-US" dirty="0" err="1" smtClean="0"/>
              <a:t>processus</a:t>
            </a:r>
            <a:r>
              <a:rPr lang="en-US" dirty="0" smtClean="0"/>
              <a:t> </a:t>
            </a:r>
            <a:r>
              <a:rPr lang="en-US" dirty="0" err="1" smtClean="0"/>
              <a:t>d’adaptation</a:t>
            </a:r>
            <a:r>
              <a:rPr lang="en-US" dirty="0" smtClean="0"/>
              <a:t> au </a:t>
            </a:r>
            <a:r>
              <a:rPr lang="en-US" dirty="0" err="1" smtClean="0"/>
              <a:t>changement</a:t>
            </a:r>
            <a:r>
              <a:rPr lang="en-US" dirty="0" smtClean="0"/>
              <a:t> </a:t>
            </a:r>
            <a:r>
              <a:rPr lang="en-US" dirty="0" err="1" smtClean="0"/>
              <a:t>climatique</a:t>
            </a:r>
            <a:endParaRPr lang="en-US" dirty="0" smtClean="0"/>
          </a:p>
          <a:p>
            <a:pPr lvl="1"/>
            <a:r>
              <a:rPr lang="en-US" dirty="0" err="1" smtClean="0"/>
              <a:t>Renforcer</a:t>
            </a:r>
            <a:r>
              <a:rPr lang="en-US" dirty="0" smtClean="0"/>
              <a:t> </a:t>
            </a:r>
            <a:r>
              <a:rPr lang="en-US" dirty="0" err="1" smtClean="0"/>
              <a:t>une</a:t>
            </a:r>
            <a:r>
              <a:rPr lang="en-US" dirty="0" smtClean="0"/>
              <a:t> </a:t>
            </a:r>
            <a:r>
              <a:rPr lang="en-US" dirty="0" err="1" smtClean="0"/>
              <a:t>prise</a:t>
            </a:r>
            <a:r>
              <a:rPr lang="en-US" dirty="0" smtClean="0"/>
              <a:t> de conscience des </a:t>
            </a:r>
            <a:r>
              <a:rPr lang="en-US" dirty="0" err="1" smtClean="0"/>
              <a:t>conséquences</a:t>
            </a:r>
            <a:r>
              <a:rPr lang="en-US" dirty="0" smtClean="0"/>
              <a:t>.</a:t>
            </a:r>
          </a:p>
          <a:p>
            <a:pPr lvl="1"/>
            <a:r>
              <a:rPr lang="en-US" dirty="0" smtClean="0"/>
              <a:t>Proposer un ensemble de </a:t>
            </a:r>
            <a:r>
              <a:rPr lang="en-US" dirty="0" err="1" smtClean="0"/>
              <a:t>mesures</a:t>
            </a:r>
            <a:r>
              <a:rPr lang="en-US" dirty="0" smtClean="0"/>
              <a:t> </a:t>
            </a:r>
            <a:r>
              <a:rPr lang="en-US" dirty="0" err="1" smtClean="0"/>
              <a:t>socialement</a:t>
            </a:r>
            <a:r>
              <a:rPr lang="en-US" dirty="0" smtClean="0"/>
              <a:t> et </a:t>
            </a:r>
            <a:r>
              <a:rPr lang="en-US" dirty="0" err="1" smtClean="0"/>
              <a:t>techniquement</a:t>
            </a:r>
            <a:r>
              <a:rPr lang="en-US" dirty="0" smtClean="0"/>
              <a:t> </a:t>
            </a:r>
            <a:r>
              <a:rPr lang="en-US" dirty="0" err="1" smtClean="0"/>
              <a:t>validées</a:t>
            </a:r>
            <a:r>
              <a:rPr lang="en-US" dirty="0" smtClean="0"/>
              <a:t>. </a:t>
            </a:r>
          </a:p>
          <a:p>
            <a:r>
              <a:rPr lang="en-US" dirty="0" err="1" smtClean="0"/>
              <a:t>L’utilisation</a:t>
            </a:r>
            <a:r>
              <a:rPr lang="en-US" dirty="0" smtClean="0"/>
              <a:t> de </a:t>
            </a:r>
            <a:r>
              <a:rPr lang="en-US" dirty="0" err="1" smtClean="0"/>
              <a:t>données</a:t>
            </a:r>
            <a:r>
              <a:rPr lang="en-US" dirty="0" smtClean="0"/>
              <a:t> </a:t>
            </a:r>
            <a:r>
              <a:rPr lang="en-US" dirty="0" err="1" smtClean="0"/>
              <a:t>informelles</a:t>
            </a:r>
            <a:r>
              <a:rPr lang="en-US" dirty="0" smtClean="0"/>
              <a:t> </a:t>
            </a:r>
            <a:r>
              <a:rPr lang="en-US" dirty="0" err="1" smtClean="0"/>
              <a:t>semble</a:t>
            </a:r>
            <a:r>
              <a:rPr lang="en-US" dirty="0" smtClean="0"/>
              <a:t> </a:t>
            </a:r>
            <a:r>
              <a:rPr lang="en-US" dirty="0" err="1" smtClean="0"/>
              <a:t>efficace</a:t>
            </a:r>
            <a:r>
              <a:rPr lang="en-US" dirty="0" smtClean="0"/>
              <a:t> et indispensable.</a:t>
            </a:r>
          </a:p>
        </p:txBody>
      </p:sp>
    </p:spTree>
    <p:extLst>
      <p:ext uri="{BB962C8B-B14F-4D97-AF65-F5344CB8AC3E}">
        <p14:creationId xmlns:p14="http://schemas.microsoft.com/office/powerpoint/2010/main" val="30921231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Conclusion</a:t>
            </a:r>
            <a:endParaRPr lang="fr-CH" dirty="0"/>
          </a:p>
        </p:txBody>
      </p:sp>
      <p:sp>
        <p:nvSpPr>
          <p:cNvPr id="3" name="Espace réservé du contenu 2"/>
          <p:cNvSpPr>
            <a:spLocks noGrp="1"/>
          </p:cNvSpPr>
          <p:nvPr>
            <p:ph idx="1"/>
          </p:nvPr>
        </p:nvSpPr>
        <p:spPr/>
        <p:txBody>
          <a:bodyPr>
            <a:noAutofit/>
          </a:bodyPr>
          <a:lstStyle/>
          <a:p>
            <a:r>
              <a:rPr lang="fr-CH" dirty="0" smtClean="0"/>
              <a:t>Prochains défis</a:t>
            </a:r>
          </a:p>
          <a:p>
            <a:pPr lvl="1"/>
            <a:r>
              <a:rPr lang="fr-CH" dirty="0" smtClean="0"/>
              <a:t>Intégrer l’évaluation des risques dans la définition des secteurs prioritaires.</a:t>
            </a:r>
          </a:p>
          <a:p>
            <a:pPr lvl="2"/>
            <a:r>
              <a:rPr lang="fr-CH" dirty="0" smtClean="0"/>
              <a:t>Efficacité des ateliers multicritères</a:t>
            </a:r>
          </a:p>
          <a:p>
            <a:pPr lvl="1"/>
            <a:r>
              <a:rPr lang="fr-CH" dirty="0" smtClean="0"/>
              <a:t>Utilisation combinée d’information formelle et informelle dans l’évaluation des risques</a:t>
            </a:r>
          </a:p>
          <a:p>
            <a:pPr lvl="1"/>
            <a:r>
              <a:rPr lang="fr-CH" dirty="0" smtClean="0"/>
              <a:t>Mieux considérer la dimension scalaire du processus. </a:t>
            </a:r>
          </a:p>
        </p:txBody>
      </p:sp>
    </p:spTree>
    <p:extLst>
      <p:ext uri="{BB962C8B-B14F-4D97-AF65-F5344CB8AC3E}">
        <p14:creationId xmlns:p14="http://schemas.microsoft.com/office/powerpoint/2010/main" val="30921231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Merci de votre attention !</a:t>
            </a:r>
            <a:endParaRPr lang="fr-CH" dirty="0"/>
          </a:p>
        </p:txBody>
      </p:sp>
      <p:pic>
        <p:nvPicPr>
          <p:cNvPr id="11" name="Image 10"/>
          <p:cNvPicPr>
            <a:picLocks noChangeAspect="1"/>
          </p:cNvPicPr>
          <p:nvPr/>
        </p:nvPicPr>
        <p:blipFill rotWithShape="1">
          <a:blip r:embed="rId3"/>
          <a:srcRect l="-2250" t="1" r="-1" b="-4259"/>
          <a:stretch/>
        </p:blipFill>
        <p:spPr>
          <a:xfrm>
            <a:off x="1079500" y="1913478"/>
            <a:ext cx="6731846" cy="3813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910606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Ville de Québec</a:t>
            </a:r>
            <a:endParaRPr lang="fr-CH" dirty="0"/>
          </a:p>
        </p:txBody>
      </p:sp>
      <p:sp>
        <p:nvSpPr>
          <p:cNvPr id="3" name="Espace réservé du contenu 2"/>
          <p:cNvSpPr>
            <a:spLocks noGrp="1"/>
          </p:cNvSpPr>
          <p:nvPr>
            <p:ph idx="1"/>
          </p:nvPr>
        </p:nvSpPr>
        <p:spPr>
          <a:xfrm>
            <a:off x="419100" y="1798638"/>
            <a:ext cx="4664406" cy="4525963"/>
          </a:xfrm>
        </p:spPr>
        <p:txBody>
          <a:bodyPr>
            <a:normAutofit/>
          </a:bodyPr>
          <a:lstStyle/>
          <a:p>
            <a:r>
              <a:rPr lang="fr-CH" dirty="0" smtClean="0"/>
              <a:t>Un climat</a:t>
            </a:r>
            <a:r>
              <a:rPr lang="fr-CH" dirty="0"/>
              <a:t> </a:t>
            </a:r>
            <a:r>
              <a:rPr lang="fr-CH" dirty="0" smtClean="0"/>
              <a:t>aussi particulier que normal</a:t>
            </a:r>
          </a:p>
          <a:p>
            <a:pPr lvl="1"/>
            <a:r>
              <a:rPr lang="fr-CH" dirty="0" smtClean="0"/>
              <a:t>Amplitude T</a:t>
            </a:r>
            <a:r>
              <a:rPr lang="fr-CH" baseline="30000" dirty="0" smtClean="0"/>
              <a:t>o</a:t>
            </a:r>
            <a:endParaRPr lang="fr-CH" baseline="30000" dirty="0"/>
          </a:p>
          <a:p>
            <a:pPr lvl="2"/>
            <a:r>
              <a:rPr lang="fr-CH" dirty="0" smtClean="0"/>
              <a:t>-25°C à +30°C</a:t>
            </a:r>
          </a:p>
          <a:p>
            <a:pPr lvl="1"/>
            <a:r>
              <a:rPr lang="fr-CH" dirty="0" smtClean="0"/>
              <a:t>Neige</a:t>
            </a:r>
          </a:p>
          <a:p>
            <a:pPr lvl="2"/>
            <a:r>
              <a:rPr lang="fr-CH" dirty="0" smtClean="0"/>
              <a:t>&gt; 5 m/an en 2010</a:t>
            </a:r>
          </a:p>
          <a:p>
            <a:pPr lvl="2"/>
            <a:r>
              <a:rPr lang="fr-CH" dirty="0" smtClean="0"/>
              <a:t>De  déc. à avril </a:t>
            </a:r>
          </a:p>
          <a:p>
            <a:r>
              <a:rPr lang="fr-CH" dirty="0" smtClean="0">
                <a:solidFill>
                  <a:srgbClr val="000000"/>
                </a:solidFill>
              </a:rPr>
              <a:t>Mais, une ville adaptée.</a:t>
            </a:r>
            <a:endParaRPr lang="fr-CH" dirty="0">
              <a:solidFill>
                <a:srgbClr val="000000"/>
              </a:solidFill>
            </a:endParaRPr>
          </a:p>
        </p:txBody>
      </p:sp>
      <p:pic>
        <p:nvPicPr>
          <p:cNvPr id="4" name="Image 3"/>
          <p:cNvPicPr>
            <a:picLocks noChangeAspect="1"/>
          </p:cNvPicPr>
          <p:nvPr/>
        </p:nvPicPr>
        <p:blipFill>
          <a:blip r:embed="rId3"/>
          <a:stretch>
            <a:fillRect/>
          </a:stretch>
        </p:blipFill>
        <p:spPr>
          <a:xfrm>
            <a:off x="5438689" y="4293582"/>
            <a:ext cx="3565623" cy="2378939"/>
          </a:xfrm>
          <a:prstGeom prst="rect">
            <a:avLst/>
          </a:prstGeom>
        </p:spPr>
      </p:pic>
      <p:pic>
        <p:nvPicPr>
          <p:cNvPr id="5" name="Image 4"/>
          <p:cNvPicPr>
            <a:picLocks noChangeAspect="1"/>
          </p:cNvPicPr>
          <p:nvPr/>
        </p:nvPicPr>
        <p:blipFill>
          <a:blip r:embed="rId4"/>
          <a:stretch>
            <a:fillRect/>
          </a:stretch>
        </p:blipFill>
        <p:spPr>
          <a:xfrm>
            <a:off x="4686300" y="1912786"/>
            <a:ext cx="4457700" cy="1992567"/>
          </a:xfrm>
          <a:prstGeom prst="rect">
            <a:avLst/>
          </a:prstGeom>
        </p:spPr>
      </p:pic>
    </p:spTree>
    <p:extLst>
      <p:ext uri="{BB962C8B-B14F-4D97-AF65-F5344CB8AC3E}">
        <p14:creationId xmlns:p14="http://schemas.microsoft.com/office/powerpoint/2010/main" val="38921575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Où est le problème ?</a:t>
            </a:r>
            <a:endParaRPr lang="fr-CH" dirty="0"/>
          </a:p>
        </p:txBody>
      </p:sp>
      <p:sp>
        <p:nvSpPr>
          <p:cNvPr id="3" name="Espace réservé du contenu 2"/>
          <p:cNvSpPr>
            <a:spLocks noGrp="1"/>
          </p:cNvSpPr>
          <p:nvPr>
            <p:ph idx="1"/>
          </p:nvPr>
        </p:nvSpPr>
        <p:spPr>
          <a:xfrm>
            <a:off x="457200" y="1638300"/>
            <a:ext cx="5041900" cy="5118100"/>
          </a:xfrm>
        </p:spPr>
        <p:txBody>
          <a:bodyPr/>
          <a:lstStyle/>
          <a:p>
            <a:r>
              <a:rPr lang="fr-CH" dirty="0" smtClean="0"/>
              <a:t>Un risque de divergence</a:t>
            </a:r>
          </a:p>
          <a:p>
            <a:pPr lvl="1"/>
            <a:r>
              <a:rPr lang="fr-CH" dirty="0" smtClean="0"/>
              <a:t>Le climat change et…</a:t>
            </a:r>
          </a:p>
          <a:p>
            <a:pPr lvl="1"/>
            <a:r>
              <a:rPr lang="fr-CH" dirty="0"/>
              <a:t>l</a:t>
            </a:r>
            <a:r>
              <a:rPr lang="fr-CH" dirty="0" smtClean="0"/>
              <a:t>a ville change.</a:t>
            </a:r>
          </a:p>
          <a:p>
            <a:pPr marL="457200" lvl="1" indent="0">
              <a:lnSpc>
                <a:spcPct val="200000"/>
              </a:lnSpc>
              <a:buNone/>
            </a:pPr>
            <a:endParaRPr lang="fr-CH" dirty="0" smtClean="0"/>
          </a:p>
          <a:p>
            <a:r>
              <a:rPr lang="fr-CH" dirty="0" smtClean="0">
                <a:solidFill>
                  <a:srgbClr val="000000"/>
                </a:solidFill>
              </a:rPr>
              <a:t>Comment planifier ou guider le développement urbain vers une adaptation ?</a:t>
            </a:r>
            <a:endParaRPr lang="fr-CH" dirty="0">
              <a:solidFill>
                <a:srgbClr val="000000"/>
              </a:solidFill>
            </a:endParaRPr>
          </a:p>
        </p:txBody>
      </p:sp>
      <p:pic>
        <p:nvPicPr>
          <p:cNvPr id="7" name="Image 6"/>
          <p:cNvPicPr>
            <a:picLocks noChangeAspect="1"/>
          </p:cNvPicPr>
          <p:nvPr/>
        </p:nvPicPr>
        <p:blipFill>
          <a:blip r:embed="rId3"/>
          <a:stretch>
            <a:fillRect/>
          </a:stretch>
        </p:blipFill>
        <p:spPr>
          <a:xfrm>
            <a:off x="5537200" y="4437380"/>
            <a:ext cx="3218180" cy="1938020"/>
          </a:xfrm>
          <a:prstGeom prst="rect">
            <a:avLst/>
          </a:prstGeom>
        </p:spPr>
      </p:pic>
      <p:pic>
        <p:nvPicPr>
          <p:cNvPr id="9" name="Image 8"/>
          <p:cNvPicPr>
            <a:picLocks noChangeAspect="1"/>
          </p:cNvPicPr>
          <p:nvPr/>
        </p:nvPicPr>
        <p:blipFill>
          <a:blip r:embed="rId4"/>
          <a:stretch>
            <a:fillRect/>
          </a:stretch>
        </p:blipFill>
        <p:spPr>
          <a:xfrm>
            <a:off x="5486400" y="1790700"/>
            <a:ext cx="3218180" cy="1938020"/>
          </a:xfrm>
          <a:prstGeom prst="rect">
            <a:avLst/>
          </a:prstGeom>
        </p:spPr>
      </p:pic>
    </p:spTree>
    <p:extLst>
      <p:ext uri="{BB962C8B-B14F-4D97-AF65-F5344CB8AC3E}">
        <p14:creationId xmlns:p14="http://schemas.microsoft.com/office/powerpoint/2010/main" val="4258768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Les défis d’une adaptation planifiée</a:t>
            </a:r>
            <a:endParaRPr lang="fr-CH" dirty="0"/>
          </a:p>
        </p:txBody>
      </p:sp>
      <p:sp>
        <p:nvSpPr>
          <p:cNvPr id="3" name="Espace réservé du contenu 2"/>
          <p:cNvSpPr>
            <a:spLocks noGrp="1"/>
          </p:cNvSpPr>
          <p:nvPr>
            <p:ph idx="1"/>
          </p:nvPr>
        </p:nvSpPr>
        <p:spPr/>
        <p:txBody>
          <a:bodyPr>
            <a:normAutofit/>
          </a:bodyPr>
          <a:lstStyle/>
          <a:p>
            <a:r>
              <a:rPr lang="fr-CH" dirty="0" smtClean="0"/>
              <a:t>Des avantages</a:t>
            </a:r>
          </a:p>
          <a:p>
            <a:pPr lvl="1"/>
            <a:r>
              <a:rPr lang="fr-CH" dirty="0" smtClean="0"/>
              <a:t>Une adapation plus économe</a:t>
            </a:r>
          </a:p>
          <a:p>
            <a:pPr lvl="1"/>
            <a:r>
              <a:rPr lang="fr-CH" dirty="0" smtClean="0"/>
              <a:t>Une adaptation plus équitable</a:t>
            </a:r>
          </a:p>
          <a:p>
            <a:r>
              <a:rPr lang="fr-CH" dirty="0" smtClean="0"/>
              <a:t>Et des obstacles</a:t>
            </a:r>
          </a:p>
          <a:p>
            <a:pPr lvl="1"/>
            <a:r>
              <a:rPr lang="fr-CH" dirty="0" smtClean="0"/>
              <a:t>Comment communiquer un désastre qui n’a pas lieu ? Des coûts non dépensés ?</a:t>
            </a:r>
          </a:p>
          <a:p>
            <a:pPr lvl="1"/>
            <a:r>
              <a:rPr lang="fr-CH" dirty="0" smtClean="0"/>
              <a:t>Manque de données</a:t>
            </a:r>
          </a:p>
          <a:p>
            <a:pPr lvl="1"/>
            <a:r>
              <a:rPr lang="fr-CH" dirty="0" smtClean="0"/>
              <a:t>Manque de motivation</a:t>
            </a:r>
          </a:p>
        </p:txBody>
      </p:sp>
    </p:spTree>
    <p:extLst>
      <p:ext uri="{BB962C8B-B14F-4D97-AF65-F5344CB8AC3E}">
        <p14:creationId xmlns:p14="http://schemas.microsoft.com/office/powerpoint/2010/main" val="365591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Manque de données</a:t>
            </a:r>
            <a:endParaRPr lang="fr-CH" dirty="0"/>
          </a:p>
        </p:txBody>
      </p:sp>
      <p:sp>
        <p:nvSpPr>
          <p:cNvPr id="3" name="Espace réservé du contenu 2"/>
          <p:cNvSpPr>
            <a:spLocks noGrp="1"/>
          </p:cNvSpPr>
          <p:nvPr>
            <p:ph idx="1"/>
          </p:nvPr>
        </p:nvSpPr>
        <p:spPr>
          <a:xfrm>
            <a:off x="457200" y="1600200"/>
            <a:ext cx="5740400" cy="4525963"/>
          </a:xfrm>
        </p:spPr>
        <p:txBody>
          <a:bodyPr/>
          <a:lstStyle/>
          <a:p>
            <a:r>
              <a:rPr lang="fr-CH" dirty="0" smtClean="0"/>
              <a:t>Toujours plus de données </a:t>
            </a:r>
            <a:br>
              <a:rPr lang="fr-CH" dirty="0" smtClean="0"/>
            </a:br>
            <a:r>
              <a:rPr lang="fr-CH" dirty="0" smtClean="0"/>
              <a:t>sur le phénomène global</a:t>
            </a:r>
          </a:p>
          <a:p>
            <a:pPr marL="0" indent="0">
              <a:buNone/>
            </a:pPr>
            <a:endParaRPr lang="fr-CH" dirty="0" smtClean="0"/>
          </a:p>
          <a:p>
            <a:r>
              <a:rPr lang="fr-CH" dirty="0" smtClean="0"/>
              <a:t>Mais très peu sur les effets locaux</a:t>
            </a:r>
            <a:endParaRPr lang="fr-CH" dirty="0"/>
          </a:p>
        </p:txBody>
      </p:sp>
      <p:pic>
        <p:nvPicPr>
          <p:cNvPr id="5" name="Image 4"/>
          <p:cNvPicPr>
            <a:picLocks noChangeAspect="1"/>
          </p:cNvPicPr>
          <p:nvPr/>
        </p:nvPicPr>
        <p:blipFill>
          <a:blip r:embed="rId3"/>
          <a:stretch>
            <a:fillRect/>
          </a:stretch>
        </p:blipFill>
        <p:spPr>
          <a:xfrm>
            <a:off x="5722942" y="1755572"/>
            <a:ext cx="3095262" cy="3075228"/>
          </a:xfrm>
          <a:prstGeom prst="rect">
            <a:avLst/>
          </a:prstGeom>
        </p:spPr>
      </p:pic>
      <p:pic>
        <p:nvPicPr>
          <p:cNvPr id="8" name="Image 7"/>
          <p:cNvPicPr>
            <a:picLocks noChangeAspect="1"/>
          </p:cNvPicPr>
          <p:nvPr/>
        </p:nvPicPr>
        <p:blipFill>
          <a:blip r:embed="rId4"/>
          <a:stretch>
            <a:fillRect/>
          </a:stretch>
        </p:blipFill>
        <p:spPr>
          <a:xfrm>
            <a:off x="2485211" y="4375104"/>
            <a:ext cx="3085387" cy="2226388"/>
          </a:xfrm>
          <a:prstGeom prst="rect">
            <a:avLst/>
          </a:prstGeom>
        </p:spPr>
      </p:pic>
      <p:sp>
        <p:nvSpPr>
          <p:cNvPr id="9" name="Rectangle 8"/>
          <p:cNvSpPr/>
          <p:nvPr/>
        </p:nvSpPr>
        <p:spPr>
          <a:xfrm>
            <a:off x="3365048" y="5536892"/>
            <a:ext cx="720000" cy="720000"/>
          </a:xfrm>
          <a:prstGeom prst="rect">
            <a:avLst/>
          </a:prstGeom>
          <a:solidFill>
            <a:srgbClr val="FFFF00">
              <a:alpha val="38000"/>
            </a:srgb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Rectangle 9"/>
          <p:cNvSpPr/>
          <p:nvPr/>
        </p:nvSpPr>
        <p:spPr>
          <a:xfrm>
            <a:off x="4087248" y="5530542"/>
            <a:ext cx="720000" cy="720000"/>
          </a:xfrm>
          <a:prstGeom prst="rect">
            <a:avLst/>
          </a:prstGeom>
          <a:solidFill>
            <a:srgbClr val="FFFF00">
              <a:alpha val="38000"/>
            </a:srgb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1" name="Rectangle 10"/>
          <p:cNvSpPr/>
          <p:nvPr/>
        </p:nvSpPr>
        <p:spPr>
          <a:xfrm>
            <a:off x="3365048" y="4808342"/>
            <a:ext cx="720000" cy="720000"/>
          </a:xfrm>
          <a:prstGeom prst="rect">
            <a:avLst/>
          </a:prstGeom>
          <a:solidFill>
            <a:srgbClr val="FFFF00">
              <a:alpha val="38000"/>
            </a:srgb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2" name="Rectangle 11"/>
          <p:cNvSpPr/>
          <p:nvPr/>
        </p:nvSpPr>
        <p:spPr>
          <a:xfrm>
            <a:off x="4087248" y="4808342"/>
            <a:ext cx="720000" cy="720000"/>
          </a:xfrm>
          <a:prstGeom prst="rect">
            <a:avLst/>
          </a:prstGeom>
          <a:solidFill>
            <a:srgbClr val="FFFF00">
              <a:alpha val="38000"/>
            </a:srgb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9397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Manque de motivation</a:t>
            </a:r>
            <a:endParaRPr lang="fr-CH"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79667866"/>
              </p:ext>
            </p:extLst>
          </p:nvPr>
        </p:nvGraphicFramePr>
        <p:xfrm>
          <a:off x="457200" y="1600200"/>
          <a:ext cx="7899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Diagram group"/>
          <p:cNvGrpSpPr/>
          <p:nvPr/>
        </p:nvGrpSpPr>
        <p:grpSpPr>
          <a:xfrm>
            <a:off x="5727700" y="2260600"/>
            <a:ext cx="3327400" cy="1902620"/>
            <a:chOff x="0" y="2262981"/>
            <a:chExt cx="4114800" cy="2262981"/>
          </a:xfrm>
          <a:scene3d>
            <a:camera prst="perspectiveRelaxed">
              <a:rot lat="19149996" lon="20104178" rev="1577324"/>
            </a:camera>
            <a:lightRig rig="soft" dir="t"/>
            <a:backdrop>
              <a:anchor x="0" y="0" z="-210000"/>
              <a:norm dx="0" dy="0" dz="914400"/>
              <a:up dx="0" dy="914400" dz="0"/>
            </a:backdrop>
          </a:scene3d>
        </p:grpSpPr>
        <p:grpSp>
          <p:nvGrpSpPr>
            <p:cNvPr id="10" name="Grouper 9"/>
            <p:cNvGrpSpPr/>
            <p:nvPr/>
          </p:nvGrpSpPr>
          <p:grpSpPr>
            <a:xfrm>
              <a:off x="0" y="2262981"/>
              <a:ext cx="4114800" cy="2262981"/>
              <a:chOff x="0" y="2262981"/>
              <a:chExt cx="4114800" cy="2262981"/>
            </a:xfrm>
          </p:grpSpPr>
          <p:sp>
            <p:nvSpPr>
              <p:cNvPr id="11" name="Arrondir un rectangle à un seul coin 10"/>
              <p:cNvSpPr/>
              <p:nvPr/>
            </p:nvSpPr>
            <p:spPr>
              <a:xfrm rot="10800000">
                <a:off x="0" y="2262981"/>
                <a:ext cx="4114800" cy="2262981"/>
              </a:xfrm>
              <a:prstGeom prst="round1Rect">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Arrondir un rectangle à un seul coin 4"/>
              <p:cNvSpPr/>
              <p:nvPr/>
            </p:nvSpPr>
            <p:spPr>
              <a:xfrm rot="21600000">
                <a:off x="0" y="2828726"/>
                <a:ext cx="4114800" cy="1697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84480" tIns="284480" rIns="284480" bIns="284480" numCol="1" spcCol="1270" anchor="ctr" anchorCtr="0">
                <a:noAutofit/>
                <a:sp3d extrusionH="28000" prstMaterial="matte"/>
              </a:bodyPr>
              <a:lstStyle/>
              <a:p>
                <a:pPr lvl="0" algn="ctr" defTabSz="1778000">
                  <a:lnSpc>
                    <a:spcPct val="90000"/>
                  </a:lnSpc>
                  <a:spcBef>
                    <a:spcPct val="0"/>
                  </a:spcBef>
                  <a:spcAft>
                    <a:spcPct val="35000"/>
                  </a:spcAft>
                </a:pPr>
                <a:r>
                  <a:rPr lang="fr-CH" sz="4000" dirty="0" smtClean="0"/>
                  <a:t>Changement climatique ?</a:t>
                </a:r>
                <a:endParaRPr lang="fr-CH" sz="4000" kern="1200" dirty="0"/>
              </a:p>
            </p:txBody>
          </p:sp>
        </p:grpSp>
      </p:grpSp>
    </p:spTree>
    <p:extLst>
      <p:ext uri="{BB962C8B-B14F-4D97-AF65-F5344CB8AC3E}">
        <p14:creationId xmlns:p14="http://schemas.microsoft.com/office/powerpoint/2010/main" val="235109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Manque de motivation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42422902"/>
              </p:ext>
            </p:extLst>
          </p:nvPr>
        </p:nvGraphicFramePr>
        <p:xfrm>
          <a:off x="457200" y="16383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766248" y="5554702"/>
            <a:ext cx="2174552" cy="646331"/>
          </a:xfrm>
          <a:prstGeom prst="rect">
            <a:avLst/>
          </a:prstGeom>
        </p:spPr>
        <p:txBody>
          <a:bodyPr wrap="square">
            <a:spAutoFit/>
          </a:bodyPr>
          <a:lstStyle/>
          <a:p>
            <a:r>
              <a:rPr lang="fr-FR" dirty="0">
                <a:solidFill>
                  <a:prstClr val="black"/>
                </a:solidFill>
                <a:latin typeface="Calibri"/>
              </a:rPr>
              <a:t>(</a:t>
            </a:r>
            <a:r>
              <a:rPr lang="fr-FR" dirty="0" err="1">
                <a:solidFill>
                  <a:prstClr val="black"/>
                </a:solidFill>
                <a:latin typeface="Calibri"/>
              </a:rPr>
              <a:t>Knoepfel</a:t>
            </a:r>
            <a:r>
              <a:rPr lang="fr-FR" dirty="0">
                <a:solidFill>
                  <a:prstClr val="black"/>
                </a:solidFill>
                <a:latin typeface="Calibri"/>
              </a:rPr>
              <a:t>, </a:t>
            </a:r>
            <a:r>
              <a:rPr lang="fr-FR" dirty="0" err="1">
                <a:solidFill>
                  <a:prstClr val="black"/>
                </a:solidFill>
                <a:latin typeface="Calibri"/>
              </a:rPr>
              <a:t>Larrue</a:t>
            </a:r>
            <a:r>
              <a:rPr lang="fr-FR" dirty="0">
                <a:solidFill>
                  <a:prstClr val="black"/>
                </a:solidFill>
                <a:latin typeface="Calibri"/>
              </a:rPr>
              <a:t>, </a:t>
            </a:r>
            <a:r>
              <a:rPr lang="fr-FR" dirty="0" err="1">
                <a:solidFill>
                  <a:prstClr val="black"/>
                </a:solidFill>
                <a:latin typeface="Calibri"/>
              </a:rPr>
              <a:t>Varrone</a:t>
            </a:r>
            <a:r>
              <a:rPr lang="fr-FR" dirty="0">
                <a:solidFill>
                  <a:prstClr val="black"/>
                </a:solidFill>
                <a:latin typeface="Calibri"/>
              </a:rPr>
              <a:t> 2006)</a:t>
            </a:r>
          </a:p>
        </p:txBody>
      </p:sp>
      <p:sp>
        <p:nvSpPr>
          <p:cNvPr id="3" name="Bulle rectangulaire 2"/>
          <p:cNvSpPr/>
          <p:nvPr/>
        </p:nvSpPr>
        <p:spPr>
          <a:xfrm>
            <a:off x="6362700" y="1638300"/>
            <a:ext cx="1384300" cy="584200"/>
          </a:xfrm>
          <a:prstGeom prst="wedgeRectCallout">
            <a:avLst>
              <a:gd name="adj1" fmla="val -77714"/>
              <a:gd name="adj2" fmla="val 364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Le climat change</a:t>
            </a:r>
            <a:endParaRPr lang="fr-CH" dirty="0"/>
          </a:p>
        </p:txBody>
      </p:sp>
      <p:sp>
        <p:nvSpPr>
          <p:cNvPr id="6" name="Bulle rectangulaire 5"/>
          <p:cNvSpPr/>
          <p:nvPr/>
        </p:nvSpPr>
        <p:spPr>
          <a:xfrm>
            <a:off x="7397750" y="2857500"/>
            <a:ext cx="1384300" cy="584200"/>
          </a:xfrm>
          <a:prstGeom prst="wedgeRectCallout">
            <a:avLst>
              <a:gd name="adj1" fmla="val -73127"/>
              <a:gd name="adj2" fmla="val 45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Les risques augmentent</a:t>
            </a:r>
            <a:endParaRPr lang="fr-CH" dirty="0"/>
          </a:p>
        </p:txBody>
      </p:sp>
      <p:sp>
        <p:nvSpPr>
          <p:cNvPr id="7" name="Bulle rectangulaire 6"/>
          <p:cNvSpPr/>
          <p:nvPr/>
        </p:nvSpPr>
        <p:spPr>
          <a:xfrm>
            <a:off x="7054850" y="4957802"/>
            <a:ext cx="1631950" cy="584200"/>
          </a:xfrm>
          <a:prstGeom prst="wedgeRectCallout">
            <a:avLst>
              <a:gd name="adj1" fmla="val -73127"/>
              <a:gd name="adj2" fmla="val 45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L’adaptation est prioritaire</a:t>
            </a:r>
            <a:endParaRPr lang="fr-CH" dirty="0"/>
          </a:p>
        </p:txBody>
      </p:sp>
      <p:sp>
        <p:nvSpPr>
          <p:cNvPr id="8" name="Bulle rectangulaire 7"/>
          <p:cNvSpPr/>
          <p:nvPr/>
        </p:nvSpPr>
        <p:spPr>
          <a:xfrm>
            <a:off x="3448050" y="4486354"/>
            <a:ext cx="1631950" cy="1054100"/>
          </a:xfrm>
          <a:prstGeom prst="wedgeRectCallout">
            <a:avLst>
              <a:gd name="adj1" fmla="val 17145"/>
              <a:gd name="adj2" fmla="val 1253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Investissement</a:t>
            </a:r>
          </a:p>
          <a:p>
            <a:pPr algn="ctr"/>
            <a:r>
              <a:rPr lang="fr-CH" dirty="0" smtClean="0"/>
              <a:t>Formation</a:t>
            </a:r>
          </a:p>
          <a:p>
            <a:pPr algn="ctr"/>
            <a:r>
              <a:rPr lang="fr-CH" dirty="0" smtClean="0"/>
              <a:t>Règles</a:t>
            </a:r>
            <a:endParaRPr lang="fr-CH" dirty="0"/>
          </a:p>
        </p:txBody>
      </p:sp>
      <p:sp>
        <p:nvSpPr>
          <p:cNvPr id="11" name="Rectangle 10"/>
          <p:cNvSpPr/>
          <p:nvPr/>
        </p:nvSpPr>
        <p:spPr>
          <a:xfrm rot="16200000">
            <a:off x="-1151732" y="3695490"/>
            <a:ext cx="4614865" cy="523220"/>
          </a:xfrm>
          <a:prstGeom prst="rect">
            <a:avLst/>
          </a:prstGeom>
        </p:spPr>
        <p:txBody>
          <a:bodyPr wrap="none">
            <a:spAutoFit/>
          </a:bodyPr>
          <a:lstStyle/>
          <a:p>
            <a:r>
              <a:rPr lang="fr-FR" sz="2800" dirty="0"/>
              <a:t>Cycle d’une politique publique</a:t>
            </a:r>
            <a:endParaRPr lang="fr-CH" sz="2800" dirty="0"/>
          </a:p>
        </p:txBody>
      </p:sp>
    </p:spTree>
    <p:extLst>
      <p:ext uri="{BB962C8B-B14F-4D97-AF65-F5344CB8AC3E}">
        <p14:creationId xmlns:p14="http://schemas.microsoft.com/office/powerpoint/2010/main" val="278981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7"/>
                                        </p:tgtEl>
                                        <p:attrNameLst>
                                          <p:attrName>fillcolor</p:attrName>
                                        </p:attrNameLst>
                                      </p:cBhvr>
                                      <p:to>
                                        <a:schemeClr val="accent2"/>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chelor_Heig-vd">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9178</TotalTime>
  <Words>3186</Words>
  <Application>Microsoft Macintosh PowerPoint</Application>
  <PresentationFormat>Présentation à l'écran (4:3)</PresentationFormat>
  <Paragraphs>559</Paragraphs>
  <Slides>36</Slides>
  <Notes>33</Notes>
  <HiddenSlides>1</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Thème Office</vt:lpstr>
      <vt:lpstr>Bachelor_Heig-vd</vt:lpstr>
      <vt:lpstr>Adapter les villes aux  changements climatiques  Bilan et leçons d'une  recherche-action</vt:lpstr>
      <vt:lpstr>Plan</vt:lpstr>
      <vt:lpstr>Quel est le problème ?</vt:lpstr>
      <vt:lpstr>Ville de Québec</vt:lpstr>
      <vt:lpstr>Où est le problème ?</vt:lpstr>
      <vt:lpstr>Les défis d’une adaptation planifiée</vt:lpstr>
      <vt:lpstr>Manque de données</vt:lpstr>
      <vt:lpstr>Manque de motivation</vt:lpstr>
      <vt:lpstr>Manque de motivation</vt:lpstr>
      <vt:lpstr>Manque de motivation</vt:lpstr>
      <vt:lpstr>La réponse participative</vt:lpstr>
      <vt:lpstr>Application à Québec</vt:lpstr>
      <vt:lpstr>Construire un problème</vt:lpstr>
      <vt:lpstr>Une approche en 3 phases</vt:lpstr>
      <vt:lpstr>Les résultats attendus</vt:lpstr>
      <vt:lpstr>Dispositifs participatifs et outils</vt:lpstr>
      <vt:lpstr>Evènements participatifs</vt:lpstr>
      <vt:lpstr>1. Diagnostic urbain :  construire le problème</vt:lpstr>
      <vt:lpstr>Diagnostic urbain : exemple de résultats</vt:lpstr>
      <vt:lpstr>Diagnostic urbain : résultat</vt:lpstr>
      <vt:lpstr>Evaluation des risques:  exemple de résultats</vt:lpstr>
      <vt:lpstr>Présentation PowerPoint</vt:lpstr>
      <vt:lpstr>Quel Bilan de l’expérience ?</vt:lpstr>
      <vt:lpstr>Phase par phase</vt:lpstr>
      <vt:lpstr>Evaluation des risques</vt:lpstr>
      <vt:lpstr>Atelier multicritère - Transport</vt:lpstr>
      <vt:lpstr>Présentation PowerPoint</vt:lpstr>
      <vt:lpstr>Présentation PowerPoint</vt:lpstr>
      <vt:lpstr>Comment mieux faire ?</vt:lpstr>
      <vt:lpstr>Deux recommendations</vt:lpstr>
      <vt:lpstr>Quel type d’information ?</vt:lpstr>
      <vt:lpstr>Quel type d’information ?</vt:lpstr>
      <vt:lpstr>Echelle spatiale</vt:lpstr>
      <vt:lpstr>Conclusion</vt:lpstr>
      <vt:lpstr>Conclusion</vt:lpstr>
      <vt:lpstr>Merci de votre attention !</vt:lpstr>
    </vt:vector>
  </TitlesOfParts>
  <Company>Heig-vd, HES-SO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Florent Joerin</dc:creator>
  <cp:lastModifiedBy>Florent Joerin</cp:lastModifiedBy>
  <cp:revision>327</cp:revision>
  <cp:lastPrinted>2013-09-23T01:54:57Z</cp:lastPrinted>
  <dcterms:created xsi:type="dcterms:W3CDTF">2013-09-04T08:17:02Z</dcterms:created>
  <dcterms:modified xsi:type="dcterms:W3CDTF">2013-12-04T08:04:49Z</dcterms:modified>
</cp:coreProperties>
</file>